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392" r:id="rId5"/>
    <p:sldId id="395" r:id="rId6"/>
    <p:sldId id="394" r:id="rId7"/>
    <p:sldId id="396" r:id="rId8"/>
    <p:sldId id="397" r:id="rId9"/>
    <p:sldId id="398" r:id="rId10"/>
    <p:sldId id="399" r:id="rId11"/>
    <p:sldId id="402" r:id="rId12"/>
    <p:sldId id="400" r:id="rId13"/>
    <p:sldId id="401" r:id="rId14"/>
    <p:sldId id="403" r:id="rId15"/>
    <p:sldId id="406" r:id="rId16"/>
    <p:sldId id="404" r:id="rId17"/>
    <p:sldId id="405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3"/>
    <a:srgbClr val="DC0059"/>
    <a:srgbClr val="E8A716"/>
    <a:srgbClr val="55B4E9"/>
    <a:srgbClr val="F1E8EF"/>
    <a:srgbClr val="F0F0F0"/>
    <a:srgbClr val="CBCCF5"/>
    <a:srgbClr val="E7E7FA"/>
    <a:srgbClr val="EBE7F9"/>
    <a:srgbClr val="D5C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78588" autoAdjust="0"/>
  </p:normalViewPr>
  <p:slideViewPr>
    <p:cSldViewPr showGuides="1">
      <p:cViewPr varScale="1">
        <p:scale>
          <a:sx n="111" d="100"/>
          <a:sy n="111" d="100"/>
        </p:scale>
        <p:origin x="248" y="408"/>
      </p:cViewPr>
      <p:guideLst/>
    </p:cSldViewPr>
  </p:slideViewPr>
  <p:outlineViewPr>
    <p:cViewPr>
      <p:scale>
        <a:sx n="33" d="100"/>
        <a:sy n="33" d="100"/>
      </p:scale>
      <p:origin x="0" y="-26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80" y="249031"/>
            <a:ext cx="4282476" cy="33670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31"/>
            <a:ext cx="1232669" cy="336705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/>
              <a:t>10.10.25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80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6"/>
            <a:ext cx="1232669" cy="3596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976313"/>
            <a:ext cx="6034087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7664"/>
            <a:ext cx="2210809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3" y="9457664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0" y="4650633"/>
            <a:ext cx="5511501" cy="461210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3" y="462286"/>
            <a:ext cx="2076877" cy="201617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10.10.25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7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DBF46-617D-B77C-C912-6621A9BEB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66F17-098C-8A77-E185-BABD42CC2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CEA79-FF7E-616C-499A-5C958A9A4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solid understanding about model uncertainty is paramount robust decision making as well as </a:t>
            </a:r>
            <a:r>
              <a:rPr lang="en-GB" dirty="0" err="1"/>
              <a:t>effiently</a:t>
            </a:r>
            <a:r>
              <a:rPr lang="en-GB" dirty="0"/>
              <a:t> </a:t>
            </a:r>
            <a:r>
              <a:rPr lang="en-GB" dirty="0" err="1"/>
              <a:t>prioitising</a:t>
            </a:r>
            <a:r>
              <a:rPr lang="en-GB" dirty="0"/>
              <a:t> data collection efforts. </a:t>
            </a:r>
          </a:p>
          <a:p>
            <a:endParaRPr lang="en-GB" dirty="0"/>
          </a:p>
          <a:p>
            <a:r>
              <a:rPr lang="en-GB" dirty="0"/>
              <a:t>However, quantitative uncertainty analysis often lacking in studies in IE. </a:t>
            </a:r>
          </a:p>
          <a:p>
            <a:endParaRPr lang="en-GB" dirty="0"/>
          </a:p>
          <a:p>
            <a:r>
              <a:rPr lang="en-GB" dirty="0"/>
              <a:t>Uncertainty analysis becomes even more challenging when correlations are present, thus they are often ignored. However, </a:t>
            </a:r>
            <a:r>
              <a:rPr lang="en-GB" dirty="0" err="1"/>
              <a:t>impo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915A4-C863-2D25-C75A-D4822646F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172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99D3E-C6FC-4047-9AFE-DB8BCB4E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36BF5-6C20-4456-DD68-F74826665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04191-AD53-83DC-A16B-4E1520497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solid understanding about model uncertainty is paramount robust decision making as well as </a:t>
            </a:r>
            <a:r>
              <a:rPr lang="en-GB" dirty="0" err="1"/>
              <a:t>effiently</a:t>
            </a:r>
            <a:r>
              <a:rPr lang="en-GB" dirty="0"/>
              <a:t> </a:t>
            </a:r>
            <a:r>
              <a:rPr lang="en-GB" dirty="0" err="1"/>
              <a:t>prioitising</a:t>
            </a:r>
            <a:r>
              <a:rPr lang="en-GB" dirty="0"/>
              <a:t> data collection efforts. </a:t>
            </a:r>
          </a:p>
          <a:p>
            <a:endParaRPr lang="en-GB" dirty="0"/>
          </a:p>
          <a:p>
            <a:r>
              <a:rPr lang="en-GB" dirty="0"/>
              <a:t>However, quantitative uncertainty analysis often lacking in studies in IE. </a:t>
            </a:r>
          </a:p>
          <a:p>
            <a:endParaRPr lang="en-GB" dirty="0"/>
          </a:p>
          <a:p>
            <a:r>
              <a:rPr lang="en-GB" dirty="0"/>
              <a:t>Uncertainty analysis becomes even more challenging when correlations are present, thus they are often ignored. However, </a:t>
            </a:r>
            <a:r>
              <a:rPr lang="en-GB" dirty="0" err="1"/>
              <a:t>impo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ED409-1DAE-6E74-2EDA-101E62CFE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098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7E7AE-1AF0-56D0-EB6C-1B641417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741372-0DF8-F933-481D-BA7710297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EBD0A-7F99-3B45-E41C-7E61E382C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solid understanding about model uncertainty is paramount robust decision making as well as </a:t>
            </a:r>
            <a:r>
              <a:rPr lang="en-GB" dirty="0" err="1"/>
              <a:t>effiently</a:t>
            </a:r>
            <a:r>
              <a:rPr lang="en-GB" dirty="0"/>
              <a:t> </a:t>
            </a:r>
            <a:r>
              <a:rPr lang="en-GB" dirty="0" err="1"/>
              <a:t>prioitising</a:t>
            </a:r>
            <a:r>
              <a:rPr lang="en-GB" dirty="0"/>
              <a:t> data collection efforts. </a:t>
            </a:r>
          </a:p>
          <a:p>
            <a:endParaRPr lang="en-GB" dirty="0"/>
          </a:p>
          <a:p>
            <a:r>
              <a:rPr lang="en-GB" dirty="0"/>
              <a:t>However, quantitative uncertainty analysis often lacking in studies in IE. </a:t>
            </a:r>
          </a:p>
          <a:p>
            <a:endParaRPr lang="en-GB" dirty="0"/>
          </a:p>
          <a:p>
            <a:r>
              <a:rPr lang="en-GB" dirty="0"/>
              <a:t>Uncertainty analysis becomes even more challenging when correlations are present, thus they are often ignored. However, </a:t>
            </a:r>
            <a:r>
              <a:rPr lang="en-GB" dirty="0" err="1"/>
              <a:t>impo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F79A9-674B-6634-BB63-7044CE8E0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624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E7B40F6-0846-6406-28FC-523CF76DA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3EDDF5-0688-3946-B33B-41892CA0C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74AB44-A37E-131D-7BC4-3033AC45E5F1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/>
          <a:stretch/>
        </p:blipFill>
        <p:spPr>
          <a:xfrm>
            <a:off x="2532062" y="536044"/>
            <a:ext cx="1690509" cy="379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</p:spTree>
    <p:extLst>
      <p:ext uri="{BB962C8B-B14F-4D97-AF65-F5344CB8AC3E}">
        <p14:creationId xmlns:p14="http://schemas.microsoft.com/office/powerpoint/2010/main" val="42108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095C-E17F-4547-8DE4-C194E6590C7E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7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D433-A6C9-E649-9C7F-815D6D4AF178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5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AFD7-F9F0-D842-A69A-123A46964096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7506-AC64-DB45-90B1-813C90AAF3C9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10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AD24-13C3-6F49-A729-EA3543FADA77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8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1A91-081E-A34E-BD9E-1505BE7692FA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59939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EA5-984C-0749-969A-ED820CD52766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81357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B0FE0F-AD20-3947-955E-B64BE21E72CF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2B83-125D-4C47-B6A2-F6A617614C93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15293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29D2-EDA2-3B40-85A1-0DDCA4EED2B9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37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38B4CC7-4229-EEF9-D03A-D0C0BD398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1A0EB6-6787-66B7-839C-B8C9CE487C0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/>
          <a:stretch/>
        </p:blipFill>
        <p:spPr>
          <a:xfrm>
            <a:off x="2532062" y="536044"/>
            <a:ext cx="1690509" cy="3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6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0887-5EF0-9946-86EE-65ED5A0BAFB5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243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959D-081E-F740-B8B9-154DBBE1C983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20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2B3B-836E-8D43-B16D-C27F96BD89A0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8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2108-4E90-684C-B36E-CE2C4580887F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00084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84C6-C729-EF44-991D-6231D5AF6C3F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159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EB6-07C8-3B40-A90C-C414051CE2A8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126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3DF7-1A16-9E41-8D9C-154F614871E6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8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3712-71A1-B14B-848A-8D76D8BBCEEA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21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66BF-B18F-0D4B-8917-CD587909ABE7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725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C93-2811-4042-8DB5-856AAC3134A8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3318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6538B63-A40B-2238-426D-2D6DC8B5A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D0CA88-6CB9-96EF-A545-083000EA4E6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/>
          <a:stretch/>
        </p:blipFill>
        <p:spPr>
          <a:xfrm>
            <a:off x="2532062" y="536044"/>
            <a:ext cx="1690509" cy="3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8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144-472D-E942-A558-B68CFE3F093D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12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0207-7D8A-F046-8B19-3B64C72DB960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3140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CF9B-10E7-7845-BB08-CEBCD9E34B2C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8479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C0BE-E7AC-2745-B29D-04EF8FF02AE0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277-3DF4-DD4B-BB71-4FD6305D49DA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BA2BBC0-91C4-A383-E617-A518199B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/>
          <a:stretch/>
        </p:blipFill>
        <p:spPr>
          <a:xfrm>
            <a:off x="2532062" y="534553"/>
            <a:ext cx="1691446" cy="3848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7412"/>
            <a:ext cx="5292725" cy="2006436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78130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FD507A-2C45-F79E-8E9E-9BA37C972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/>
          <a:stretch/>
        </p:blipFill>
        <p:spPr>
          <a:xfrm>
            <a:off x="2532062" y="534553"/>
            <a:ext cx="1691446" cy="3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0AB248-B157-35A3-8FF9-E4767AB90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/>
          <a:stretch/>
        </p:blipFill>
        <p:spPr>
          <a:xfrm>
            <a:off x="2532062" y="534553"/>
            <a:ext cx="1691446" cy="3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7F36C0-0DD8-2E8F-7E45-9499E236E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/>
          <a:stretch/>
        </p:blipFill>
        <p:spPr>
          <a:xfrm>
            <a:off x="2532062" y="534553"/>
            <a:ext cx="1691446" cy="3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A5482-C02C-2441-8C8E-84328626A8F2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FAD530-8886-6447-9B80-C0BAED83B2AD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A258E0-B707-0F47-854E-EC5C9FE3CFE4}" type="datetime1">
              <a:rPr lang="en-US" noProof="0" smtClean="0"/>
              <a:t>10/10/25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7" r:id="rId2"/>
    <p:sldLayoutId id="2147483715" r:id="rId3"/>
    <p:sldLayoutId id="2147483723" r:id="rId4"/>
    <p:sldLayoutId id="2147483738" r:id="rId5"/>
    <p:sldLayoutId id="2147483739" r:id="rId6"/>
    <p:sldLayoutId id="2147483740" r:id="rId7"/>
    <p:sldLayoutId id="2147483694" r:id="rId8"/>
    <p:sldLayoutId id="2147483737" r:id="rId9"/>
    <p:sldLayoutId id="2147483692" r:id="rId10"/>
    <p:sldLayoutId id="2147483693" r:id="rId11"/>
    <p:sldLayoutId id="2147483659" r:id="rId12"/>
    <p:sldLayoutId id="2147483666" r:id="rId13"/>
    <p:sldLayoutId id="2147483667" r:id="rId14"/>
    <p:sldLayoutId id="2147483668" r:id="rId15"/>
    <p:sldLayoutId id="2147483669" r:id="rId16"/>
    <p:sldLayoutId id="2147483665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5" r:id="rId25"/>
    <p:sldLayoutId id="2147483677" r:id="rId26"/>
    <p:sldLayoutId id="2147483679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63" r:id="rId33"/>
    <p:sldLayoutId id="2147483664" r:id="rId3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pos="2751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1595" userDrawn="1">
          <p15:clr>
            <a:srgbClr val="A4A3A4"/>
          </p15:clr>
        </p15:guide>
        <p15:guide id="10" pos="1459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065" userDrawn="1">
          <p15:clr>
            <a:srgbClr val="A4A3A4"/>
          </p15:clr>
        </p15:guide>
        <p15:guide id="13" pos="6085" userDrawn="1">
          <p15:clr>
            <a:srgbClr val="A4A3A4"/>
          </p15:clr>
        </p15:guide>
        <p15:guide id="14" pos="6221" userDrawn="1">
          <p15:clr>
            <a:srgbClr val="A4A3A4"/>
          </p15:clr>
        </p15:guide>
        <p15:guide id="15" pos="2172" userDrawn="1">
          <p15:clr>
            <a:srgbClr val="A4A3A4"/>
          </p15:clr>
        </p15:guide>
        <p15:guide id="16" pos="2036" userDrawn="1">
          <p15:clr>
            <a:srgbClr val="A4A3A4"/>
          </p15:clr>
        </p15:guide>
        <p15:guide id="17" pos="3194" userDrawn="1">
          <p15:clr>
            <a:srgbClr val="A4A3A4"/>
          </p15:clr>
        </p15:guide>
        <p15:guide id="18" pos="3330" userDrawn="1">
          <p15:clr>
            <a:srgbClr val="A4A3A4"/>
          </p15:clr>
        </p15:guide>
        <p15:guide id="19" pos="881" userDrawn="1">
          <p15:clr>
            <a:srgbClr val="A4A3A4"/>
          </p15:clr>
        </p15:guide>
        <p15:guide id="20" pos="1017" userDrawn="1">
          <p15:clr>
            <a:srgbClr val="A4A3A4"/>
          </p15:clr>
        </p15:guide>
        <p15:guide id="21" pos="4351" userDrawn="1">
          <p15:clr>
            <a:srgbClr val="A4A3A4"/>
          </p15:clr>
        </p15:guide>
        <p15:guide id="22" pos="4487" userDrawn="1">
          <p15:clr>
            <a:srgbClr val="A4A3A4"/>
          </p15:clr>
        </p15:guide>
        <p15:guide id="23" pos="5508" userDrawn="1">
          <p15:clr>
            <a:srgbClr val="A4A3A4"/>
          </p15:clr>
        </p15:guide>
        <p15:guide id="24" pos="5642" userDrawn="1">
          <p15:clr>
            <a:srgbClr val="A4A3A4"/>
          </p15:clr>
        </p15:guide>
        <p15:guide id="25" pos="6663" userDrawn="1">
          <p15:clr>
            <a:srgbClr val="A4A3A4"/>
          </p15:clr>
        </p15:guide>
        <p15:guide id="26" pos="6799" userDrawn="1">
          <p15:clr>
            <a:srgbClr val="A4A3A4"/>
          </p15:clr>
        </p15:guide>
        <p15:guide id="27" orient="horz" pos="229" userDrawn="1">
          <p15:clr>
            <a:srgbClr val="A4A3A4"/>
          </p15:clr>
        </p15:guide>
        <p15:guide id="28" orient="horz" pos="867" userDrawn="1">
          <p15:clr>
            <a:srgbClr val="A4A3A4"/>
          </p15:clr>
        </p15:guide>
        <p15:guide id="29" orient="horz" pos="379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psi.ch/en/media/104960/download?attachment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900B9-69A9-16D6-9DB4-FE565862D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MaxEnt_Disaggregation</a:t>
            </a:r>
            <a:endParaRPr lang="en-US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D77F561-BFB8-1E59-47CD-A856B202F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 </a:t>
            </a:r>
            <a:r>
              <a:rPr lang="en-US" i="1" dirty="0"/>
              <a:t>your data</a:t>
            </a:r>
            <a:r>
              <a:rPr lang="en-US" dirty="0"/>
              <a:t> and Rule </a:t>
            </a:r>
            <a:r>
              <a:rPr lang="en-US" i="1" dirty="0"/>
              <a:t>the correlations</a:t>
            </a:r>
            <a:r>
              <a:rPr lang="en-US" dirty="0"/>
              <a:t>!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39853F-959A-48E6-ACE2-F62A38A8E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Arthur Jakobs, Simon Schulte, Rick Lupton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E10A4B-A01C-C271-87F1-8054278DB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 err="1"/>
              <a:t>BrightCon</a:t>
            </a:r>
            <a:r>
              <a:rPr lang="en-GB" noProof="0" dirty="0"/>
              <a:t> Grenoble October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9D860-C846-E8B6-467F-BDCF990D07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439816" cy="1556792"/>
          </a:xfrm>
          <a:prstGeom prst="rect">
            <a:avLst/>
          </a:prstGeom>
          <a:solidFill>
            <a:srgbClr val="00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0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E1A68-8185-AE5E-8964-81CA06F8B8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0142" y="611396"/>
            <a:ext cx="48940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200" b="1" dirty="0">
                <a:solidFill>
                  <a:schemeClr val="bg1"/>
                </a:solidFill>
                <a:latin typeface="Aptos SemiBold" panose="020B0004020202020204" pitchFamily="34" charset="0"/>
              </a:rPr>
              <a:t>Center </a:t>
            </a:r>
            <a:r>
              <a:rPr lang="en-CH" sz="1200" b="1">
                <a:solidFill>
                  <a:schemeClr val="bg1"/>
                </a:solidFill>
                <a:latin typeface="Aptos SemiBold" panose="020B0004020202020204" pitchFamily="34" charset="0"/>
              </a:rPr>
              <a:t>for Nuclear Engineering </a:t>
            </a:r>
            <a:r>
              <a:rPr lang="en-CH" sz="1200" b="1" dirty="0">
                <a:solidFill>
                  <a:schemeClr val="bg1"/>
                </a:solidFill>
                <a:latin typeface="Aptos SemiBold" panose="020B0004020202020204" pitchFamily="34" charset="0"/>
              </a:rPr>
              <a:t>and Sciences</a:t>
            </a:r>
          </a:p>
          <a:p>
            <a:pPr algn="l"/>
            <a:r>
              <a:rPr lang="en-CH" sz="1200" b="1" dirty="0">
                <a:solidFill>
                  <a:schemeClr val="bg1"/>
                </a:solidFill>
                <a:latin typeface="Aptos SemiBold" panose="020B0004020202020204" pitchFamily="34" charset="0"/>
              </a:rPr>
              <a:t>Center </a:t>
            </a:r>
            <a:r>
              <a:rPr lang="en-CH" sz="1200" b="1">
                <a:solidFill>
                  <a:schemeClr val="bg1"/>
                </a:solidFill>
                <a:latin typeface="Aptos SemiBold" panose="020B0004020202020204" pitchFamily="34" charset="0"/>
              </a:rPr>
              <a:t>for Energy </a:t>
            </a:r>
            <a:r>
              <a:rPr lang="en-CH" sz="1200" b="1" dirty="0">
                <a:solidFill>
                  <a:schemeClr val="bg1"/>
                </a:solidFill>
                <a:latin typeface="Aptos SemiBold" panose="020B0004020202020204" pitchFamily="34" charset="0"/>
              </a:rPr>
              <a:t>and Environmental Sciences</a:t>
            </a:r>
          </a:p>
        </p:txBody>
      </p:sp>
      <p:pic>
        <p:nvPicPr>
          <p:cNvPr id="13" name="Picture 12" descr="A logo with white dots&#10;&#10;Description automatically generated">
            <a:extLst>
              <a:ext uri="{FF2B5EF4-FFF2-40B4-BE49-F238E27FC236}">
                <a16:creationId xmlns:a16="http://schemas.microsoft.com/office/drawing/2014/main" id="{457FE63D-CE80-74C1-00AD-CC0868E93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3" y="198758"/>
            <a:ext cx="1739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16F1A-B17B-ACD0-97BC-A36B579F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23D5C6-D91C-EEF3-79EB-8362BE46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Maximum Entropy distributions for disaggregation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7090B-F93A-CABD-6DAA-BB0961F6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307578"/>
            <a:ext cx="8494712" cy="463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0A14D4-5379-F30D-3E79-1B1F6EA17EBB}"/>
                  </a:ext>
                </a:extLst>
              </p:cNvPr>
              <p:cNvSpPr txBox="1"/>
              <p:nvPr/>
            </p:nvSpPr>
            <p:spPr>
              <a:xfrm>
                <a:off x="759417" y="1410346"/>
                <a:ext cx="17345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GB" sz="2000" dirty="0"/>
                  <a:t>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0" dirty="0"/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0A14D4-5379-F30D-3E79-1B1F6EA17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7" y="1410346"/>
                <a:ext cx="1734514" cy="307777"/>
              </a:xfrm>
              <a:prstGeom prst="rect">
                <a:avLst/>
              </a:prstGeom>
              <a:blipFill>
                <a:blip r:embed="rId3"/>
                <a:stretch>
                  <a:fillRect l="-9489" t="-19231" r="-8029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3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9B58-77C5-DA08-6C57-E70891F1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9028C-5E0D-849E-0F1B-BE7E3693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56" y="1205601"/>
            <a:ext cx="9678087" cy="519897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02AD4-7E84-B9A9-5C9E-3464EF1C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F63C3-C144-D951-F8C9-2984049E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Maximum Entropy distributions for disaggregation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7F940-2FA4-65EF-38EF-784C83C12485}"/>
                  </a:ext>
                </a:extLst>
              </p:cNvPr>
              <p:cNvSpPr txBox="1"/>
              <p:nvPr/>
            </p:nvSpPr>
            <p:spPr>
              <a:xfrm>
                <a:off x="759417" y="1410346"/>
                <a:ext cx="15642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000" dirty="0"/>
                  <a:t>Total value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dirty="0"/>
                  <a:t>:</a:t>
                </a:r>
              </a:p>
              <a:p>
                <a:pPr algn="l"/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7F940-2FA4-65EF-38EF-784C83C1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7" y="1410346"/>
                <a:ext cx="1564211" cy="615553"/>
              </a:xfrm>
              <a:prstGeom prst="rect">
                <a:avLst/>
              </a:prstGeom>
              <a:blipFill>
                <a:blip r:embed="rId3"/>
                <a:stretch>
                  <a:fillRect l="-10569" t="-10000" r="-8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2D064BB-98B3-69E5-F234-625BAD4E7582}"/>
              </a:ext>
            </a:extLst>
          </p:cNvPr>
          <p:cNvSpPr/>
          <p:nvPr/>
        </p:nvSpPr>
        <p:spPr>
          <a:xfrm>
            <a:off x="9840416" y="908720"/>
            <a:ext cx="1368152" cy="80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9F11E-DEA5-2BFE-34C1-0BD102037C67}"/>
              </a:ext>
            </a:extLst>
          </p:cNvPr>
          <p:cNvSpPr/>
          <p:nvPr/>
        </p:nvSpPr>
        <p:spPr>
          <a:xfrm>
            <a:off x="9703654" y="5104945"/>
            <a:ext cx="1504914" cy="129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320037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68DE8-5527-88C5-9418-2A318FF8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BCEB55-3A6E-34B7-628A-3FBF541D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76773"/>
            <a:ext cx="6984851" cy="4644616"/>
          </a:xfrm>
        </p:spPr>
        <p:txBody>
          <a:bodyPr/>
          <a:lstStyle/>
          <a:p>
            <a:r>
              <a:rPr lang="en-US" dirty="0"/>
              <a:t>Schulte, S., </a:t>
            </a:r>
            <a:r>
              <a:rPr lang="en-US" b="1" dirty="0"/>
              <a:t>Jakobs, A.</a:t>
            </a:r>
            <a:r>
              <a:rPr lang="en-US" dirty="0"/>
              <a:t>, Lupton, R. (2025). </a:t>
            </a:r>
            <a:r>
              <a:rPr lang="en-US" dirty="0">
                <a:hlinkClick r:id="rId2" tooltip="preprint-when_correlation_matters_a_practical_guide_to_dealing_with_uncertainty_in_the_case_of-data_disaggregation.pdf"/>
              </a:rPr>
              <a:t>When Correlation Matters: A Practical Guide to Dealing with Uncertainty in the Case of Data Disaggregation</a:t>
            </a:r>
            <a:r>
              <a:rPr lang="en-US" dirty="0"/>
              <a:t>. </a:t>
            </a:r>
            <a:r>
              <a:rPr lang="en-US" b="1" dirty="0"/>
              <a:t>Under Review </a:t>
            </a:r>
            <a:r>
              <a:rPr lang="en-US" dirty="0"/>
              <a:t>in the </a:t>
            </a:r>
            <a:r>
              <a:rPr lang="en-US" i="1" dirty="0"/>
              <a:t>Journal of Industrial Ecology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0077F-B69E-E252-B780-F47B5A80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29F0DC-3BE5-97D0-4DC9-EA791630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Maximum Entropy distributions for disaggregation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9504-D30C-30DB-FCE1-66BF709765A3}"/>
              </a:ext>
            </a:extLst>
          </p:cNvPr>
          <p:cNvSpPr/>
          <p:nvPr/>
        </p:nvSpPr>
        <p:spPr>
          <a:xfrm>
            <a:off x="9840416" y="908720"/>
            <a:ext cx="1368152" cy="80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23C8F-0ABB-6F7E-0DB9-B41B2ABCF709}"/>
              </a:ext>
            </a:extLst>
          </p:cNvPr>
          <p:cNvSpPr/>
          <p:nvPr/>
        </p:nvSpPr>
        <p:spPr>
          <a:xfrm>
            <a:off x="9703654" y="5104945"/>
            <a:ext cx="1504914" cy="129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pic>
        <p:nvPicPr>
          <p:cNvPr id="10" name="Picture 9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BD9DFB97-9B28-1B6C-D38A-C62557B47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16" y="1376773"/>
            <a:ext cx="3175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7D8F0-8915-5D1C-3091-EC4B1B57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BrightCon</a:t>
            </a:r>
            <a:r>
              <a:rPr lang="en-US" noProof="0" dirty="0"/>
              <a:t>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1DC5A4-1EE3-469B-F982-88B3E465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   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maxent_disaggregation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7A11B5-8F5D-9BF6-38A2-47DF0441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Samples shares, totals, and disaggregate values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Handles partial or missing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Maximises Entropy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Easy to use (plug in what you know)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Available in </a:t>
            </a:r>
            <a:r>
              <a:rPr lang="en-GB" b="1" dirty="0">
                <a:sym typeface="Wingdings" pitchFamily="2" charset="2"/>
              </a:rPr>
              <a:t>Python</a:t>
            </a:r>
            <a:r>
              <a:rPr lang="en-GB" dirty="0">
                <a:sym typeface="Wingdings" pitchFamily="2" charset="2"/>
              </a:rPr>
              <a:t> AND </a:t>
            </a:r>
            <a:r>
              <a:rPr lang="en-GB" b="1" dirty="0">
                <a:sym typeface="Wingdings" pitchFamily="2" charset="2"/>
              </a:rPr>
              <a:t>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Fully Documented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E2628A-1AF5-951B-38AA-D4B351A8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28" y="3717134"/>
            <a:ext cx="3710880" cy="29799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EB94B13-63D6-DF7A-9ABD-8C99152E1402}"/>
              </a:ext>
            </a:extLst>
          </p:cNvPr>
          <p:cNvGrpSpPr/>
          <p:nvPr/>
        </p:nvGrpSpPr>
        <p:grpSpPr>
          <a:xfrm>
            <a:off x="7032104" y="188640"/>
            <a:ext cx="4842634" cy="3240462"/>
            <a:chOff x="7032104" y="1137609"/>
            <a:chExt cx="4842634" cy="3240462"/>
          </a:xfrm>
        </p:grpSpPr>
        <p:pic>
          <p:nvPicPr>
            <p:cNvPr id="16" name="Picture 15" descr="A qr code with a blue and yellow snake&#10;&#10;AI-generated content may be incorrect.">
              <a:extLst>
                <a:ext uri="{FF2B5EF4-FFF2-40B4-BE49-F238E27FC236}">
                  <a16:creationId xmlns:a16="http://schemas.microsoft.com/office/drawing/2014/main" id="{C7C7A48B-DFDA-99A1-AA4D-12DEB1C27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1137609"/>
              <a:ext cx="2301464" cy="3240462"/>
            </a:xfrm>
            <a:prstGeom prst="rect">
              <a:avLst/>
            </a:prstGeom>
          </p:spPr>
        </p:pic>
        <p:pic>
          <p:nvPicPr>
            <p:cNvPr id="18" name="Picture 17" descr="A qr code with a blue r&#10;&#10;AI-generated content may be incorrect.">
              <a:extLst>
                <a:ext uri="{FF2B5EF4-FFF2-40B4-BE49-F238E27FC236}">
                  <a16:creationId xmlns:a16="http://schemas.microsoft.com/office/drawing/2014/main" id="{454F290B-BC40-B2D3-54F1-5D29E6E0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275" y="1137609"/>
              <a:ext cx="2301463" cy="3240461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BB9CB771-486D-E193-F7CC-563DF5CBB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116" y="169788"/>
            <a:ext cx="787650" cy="7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C4F52-6C9D-29D5-72B5-F6CDB598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20DDC-BF88-1AA7-5ABB-11277C18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7DDB27-90FE-687D-05EB-7869D80C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E86CF18-DC0C-0760-3ADE-36304421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   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maxent_disaggregation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741796-D137-6DB3-2E46-C396FC02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116" y="169788"/>
            <a:ext cx="787650" cy="70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C3D84-AC9A-6F7F-67BC-19F31078C357}"/>
              </a:ext>
            </a:extLst>
          </p:cNvPr>
          <p:cNvSpPr txBox="1"/>
          <p:nvPr/>
        </p:nvSpPr>
        <p:spPr>
          <a:xfrm>
            <a:off x="2315580" y="2564904"/>
            <a:ext cx="75608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/>
              <a:t>Let’s see how it works! 👩‍💻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>
                <a:sym typeface="Wingdings" pitchFamily="2" charset="2"/>
              </a:rPr>
              <a:t> </a:t>
            </a:r>
            <a:r>
              <a:rPr lang="en-GB" sz="2800" dirty="0"/>
              <a:t>Open </a:t>
            </a:r>
            <a:r>
              <a:rPr lang="en-GB" sz="2800" i="1" dirty="0" err="1"/>
              <a:t>UseCaseExample.ipynb</a:t>
            </a:r>
            <a:r>
              <a:rPr lang="en-GB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36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54F36-F059-7600-CD41-C607638E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815634-0873-9BF3-B6EA-C1853604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 Question: B &gt; A 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7F1D4-AF2D-FD0A-33CE-A00EA97B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C6382B-3949-7B68-882C-C833028496A4}"/>
              </a:ext>
            </a:extLst>
          </p:cNvPr>
          <p:cNvCxnSpPr>
            <a:cxnSpLocks/>
          </p:cNvCxnSpPr>
          <p:nvPr/>
        </p:nvCxnSpPr>
        <p:spPr>
          <a:xfrm>
            <a:off x="2063552" y="3068960"/>
            <a:ext cx="4032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1A6801A-7E9F-290B-16F5-63C1E04FBDA4}"/>
              </a:ext>
            </a:extLst>
          </p:cNvPr>
          <p:cNvSpPr/>
          <p:nvPr/>
        </p:nvSpPr>
        <p:spPr>
          <a:xfrm>
            <a:off x="3863752" y="2924944"/>
            <a:ext cx="216024" cy="216024"/>
          </a:xfrm>
          <a:prstGeom prst="ellipse">
            <a:avLst/>
          </a:prstGeom>
          <a:solidFill>
            <a:srgbClr val="E8A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023AAA-7692-169E-9A46-739D7512D21D}"/>
              </a:ext>
            </a:extLst>
          </p:cNvPr>
          <p:cNvSpPr/>
          <p:nvPr/>
        </p:nvSpPr>
        <p:spPr>
          <a:xfrm>
            <a:off x="4437961" y="2924944"/>
            <a:ext cx="216024" cy="216024"/>
          </a:xfrm>
          <a:prstGeom prst="ellipse">
            <a:avLst/>
          </a:prstGeom>
          <a:solidFill>
            <a:srgbClr val="55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52B88-AE2F-56F3-967A-E70FD36F2F8E}"/>
              </a:ext>
            </a:extLst>
          </p:cNvPr>
          <p:cNvSpPr txBox="1"/>
          <p:nvPr/>
        </p:nvSpPr>
        <p:spPr>
          <a:xfrm>
            <a:off x="3719736" y="2636912"/>
            <a:ext cx="2520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964AA-F746-C6C8-C378-E5F2401B7104}"/>
              </a:ext>
            </a:extLst>
          </p:cNvPr>
          <p:cNvSpPr txBox="1"/>
          <p:nvPr/>
        </p:nvSpPr>
        <p:spPr>
          <a:xfrm>
            <a:off x="4545973" y="2636911"/>
            <a:ext cx="2520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841D3-B773-6BD6-D527-6CF9747FCC1C}"/>
              </a:ext>
            </a:extLst>
          </p:cNvPr>
          <p:cNvSpPr txBox="1"/>
          <p:nvPr/>
        </p:nvSpPr>
        <p:spPr>
          <a:xfrm>
            <a:off x="1991544" y="3140968"/>
            <a:ext cx="2160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58F04-FDE2-CE1F-5E0A-A18947B9B2A1}"/>
              </a:ext>
            </a:extLst>
          </p:cNvPr>
          <p:cNvSpPr txBox="1"/>
          <p:nvPr/>
        </p:nvSpPr>
        <p:spPr>
          <a:xfrm>
            <a:off x="5915980" y="3140967"/>
            <a:ext cx="2160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70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75DF-52AF-5F4E-A5D7-DB9D8DD1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90C9DC-8D20-772B-1FB2-223281C33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8186" y="1376363"/>
            <a:ext cx="8138891" cy="464502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2E2360-0056-F578-621A-8B4BF806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 Question: B &gt; A 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93683-BFBE-BB66-77B4-BD451800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908211-7DF3-DA10-7258-DBAD8A4C200C}"/>
              </a:ext>
            </a:extLst>
          </p:cNvPr>
          <p:cNvSpPr/>
          <p:nvPr/>
        </p:nvSpPr>
        <p:spPr>
          <a:xfrm>
            <a:off x="4151785" y="1484784"/>
            <a:ext cx="252028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C1091-287D-4C7C-55C9-E60B55571EDC}"/>
              </a:ext>
            </a:extLst>
          </p:cNvPr>
          <p:cNvSpPr/>
          <p:nvPr/>
        </p:nvSpPr>
        <p:spPr>
          <a:xfrm>
            <a:off x="1020376" y="1593050"/>
            <a:ext cx="576064" cy="421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ECD25-D5EE-0323-0C12-A17A8CE453D0}"/>
              </a:ext>
            </a:extLst>
          </p:cNvPr>
          <p:cNvSpPr txBox="1"/>
          <p:nvPr/>
        </p:nvSpPr>
        <p:spPr>
          <a:xfrm>
            <a:off x="172339" y="2044005"/>
            <a:ext cx="8290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2000" dirty="0"/>
          </a:p>
          <a:p>
            <a:pPr algn="ctr"/>
            <a:r>
              <a:rPr lang="en-GB" sz="2000" dirty="0"/>
              <a:t>I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BC663-A70E-ED8B-67C8-3F6C0A64F1DE}"/>
              </a:ext>
            </a:extLst>
          </p:cNvPr>
          <p:cNvSpPr/>
          <p:nvPr/>
        </p:nvSpPr>
        <p:spPr>
          <a:xfrm>
            <a:off x="6096000" y="5517232"/>
            <a:ext cx="2160240" cy="50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AFC9D-ABB5-2F3E-5A96-30D51CE0CFBC}"/>
              </a:ext>
            </a:extLst>
          </p:cNvPr>
          <p:cNvSpPr/>
          <p:nvPr/>
        </p:nvSpPr>
        <p:spPr>
          <a:xfrm>
            <a:off x="6672065" y="1340768"/>
            <a:ext cx="2662822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B57B6-1464-E238-0FD1-38AB23749252}"/>
              </a:ext>
            </a:extLst>
          </p:cNvPr>
          <p:cNvSpPr/>
          <p:nvPr/>
        </p:nvSpPr>
        <p:spPr>
          <a:xfrm>
            <a:off x="6565250" y="3861048"/>
            <a:ext cx="1474966" cy="9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471F6B-7AC6-2263-9DB0-58D283F065C0}"/>
              </a:ext>
            </a:extLst>
          </p:cNvPr>
          <p:cNvSpPr/>
          <p:nvPr/>
        </p:nvSpPr>
        <p:spPr>
          <a:xfrm>
            <a:off x="5052483" y="1832065"/>
            <a:ext cx="934906" cy="288032"/>
          </a:xfrm>
          <a:prstGeom prst="ellipse">
            <a:avLst/>
          </a:prstGeom>
          <a:noFill/>
          <a:ln w="25400">
            <a:solidFill>
              <a:srgbClr val="DC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F32B8E-0697-A499-636D-5797D1A8BBEE}"/>
              </a:ext>
            </a:extLst>
          </p:cNvPr>
          <p:cNvSpPr/>
          <p:nvPr/>
        </p:nvSpPr>
        <p:spPr>
          <a:xfrm>
            <a:off x="4943872" y="3645074"/>
            <a:ext cx="934906" cy="288032"/>
          </a:xfrm>
          <a:prstGeom prst="ellipse">
            <a:avLst/>
          </a:prstGeom>
          <a:noFill/>
          <a:ln w="25400">
            <a:solidFill>
              <a:srgbClr val="DC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6054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470A3-A66E-E235-1401-06955570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CB9498-6332-765C-B19A-4C2910BED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8186" y="1376363"/>
            <a:ext cx="8138891" cy="464502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7BD67D6-972A-0B8C-3C4A-4F83CEF6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 Question: Uncertainty B + A ?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80A95-BCDA-0ECD-616B-12FE4600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63378-0024-8249-0DB5-0729E3C0DF3D}"/>
              </a:ext>
            </a:extLst>
          </p:cNvPr>
          <p:cNvSpPr txBox="1"/>
          <p:nvPr/>
        </p:nvSpPr>
        <p:spPr>
          <a:xfrm>
            <a:off x="172339" y="2044005"/>
            <a:ext cx="8290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2000" dirty="0"/>
          </a:p>
          <a:p>
            <a:pPr algn="ctr"/>
            <a:r>
              <a:rPr lang="en-GB" sz="2000" dirty="0"/>
              <a:t>I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2D6D5-2DB3-E7BD-2893-AA70F1CD037E}"/>
              </a:ext>
            </a:extLst>
          </p:cNvPr>
          <p:cNvSpPr/>
          <p:nvPr/>
        </p:nvSpPr>
        <p:spPr>
          <a:xfrm>
            <a:off x="6672065" y="1376363"/>
            <a:ext cx="2736304" cy="414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5AB30-7A79-B3F6-0D7C-D48BE915F91A}"/>
              </a:ext>
            </a:extLst>
          </p:cNvPr>
          <p:cNvSpPr/>
          <p:nvPr/>
        </p:nvSpPr>
        <p:spPr>
          <a:xfrm>
            <a:off x="6096000" y="5517232"/>
            <a:ext cx="2160240" cy="50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80B7D-6EA4-B48E-FF08-E11E76E30F65}"/>
              </a:ext>
            </a:extLst>
          </p:cNvPr>
          <p:cNvSpPr/>
          <p:nvPr/>
        </p:nvSpPr>
        <p:spPr>
          <a:xfrm>
            <a:off x="6565250" y="3861048"/>
            <a:ext cx="1474966" cy="9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60FF1E-E43D-C4FD-886E-A12DB125A9DB}"/>
              </a:ext>
            </a:extLst>
          </p:cNvPr>
          <p:cNvSpPr/>
          <p:nvPr/>
        </p:nvSpPr>
        <p:spPr>
          <a:xfrm>
            <a:off x="5052483" y="1832065"/>
            <a:ext cx="934906" cy="288032"/>
          </a:xfrm>
          <a:prstGeom prst="ellipse">
            <a:avLst/>
          </a:prstGeom>
          <a:noFill/>
          <a:ln w="25400">
            <a:solidFill>
              <a:srgbClr val="DC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1E1B25-8D78-9715-DF0D-613402D455F2}"/>
              </a:ext>
            </a:extLst>
          </p:cNvPr>
          <p:cNvSpPr/>
          <p:nvPr/>
        </p:nvSpPr>
        <p:spPr>
          <a:xfrm>
            <a:off x="4943872" y="3645074"/>
            <a:ext cx="934906" cy="288032"/>
          </a:xfrm>
          <a:prstGeom prst="ellipse">
            <a:avLst/>
          </a:prstGeom>
          <a:noFill/>
          <a:ln w="25400">
            <a:solidFill>
              <a:srgbClr val="DC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39263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4D2772-37DC-F3D2-B358-1848817DF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Many </a:t>
            </a:r>
            <a:r>
              <a:rPr lang="en-GB" b="1" dirty="0"/>
              <a:t>real-life sources </a:t>
            </a:r>
            <a:r>
              <a:rPr lang="en-GB" dirty="0"/>
              <a:t>of</a:t>
            </a:r>
            <a:r>
              <a:rPr lang="en-GB" b="1" dirty="0"/>
              <a:t> correlations </a:t>
            </a:r>
            <a:r>
              <a:rPr lang="en-GB" dirty="0"/>
              <a:t>(e.g. mass balances): </a:t>
            </a:r>
          </a:p>
          <a:p>
            <a:pPr marL="594900" lvl="1" indent="-342900">
              <a:lnSpc>
                <a:spcPct val="200000"/>
              </a:lnSpc>
              <a:buFont typeface="Wingdings" pitchFamily="2" charset="2"/>
              <a:buChar char="à"/>
            </a:pPr>
            <a:r>
              <a:rPr lang="en-GB" dirty="0"/>
              <a:t>Need to be modelled individually if information is present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Statistical correlations</a:t>
            </a:r>
            <a:r>
              <a:rPr lang="en-GB" dirty="0"/>
              <a:t> due to data manipulation:</a:t>
            </a:r>
          </a:p>
          <a:p>
            <a:pPr marL="594900" lvl="1" indent="-342900">
              <a:lnSpc>
                <a:spcPct val="200000"/>
              </a:lnSpc>
              <a:buFont typeface="Wingdings" pitchFamily="2" charset="2"/>
              <a:buChar char="à"/>
            </a:pPr>
            <a:r>
              <a:rPr lang="en-GB" dirty="0"/>
              <a:t>Disaggregation (uncertainty on shares)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C5A14-7C40-92F1-6328-E97483BC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5E69C-4E47-1C06-097B-241A7647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correlations in uncertainty</a:t>
            </a:r>
          </a:p>
        </p:txBody>
      </p:sp>
    </p:spTree>
    <p:extLst>
      <p:ext uri="{BB962C8B-B14F-4D97-AF65-F5344CB8AC3E}">
        <p14:creationId xmlns:p14="http://schemas.microsoft.com/office/powerpoint/2010/main" val="24367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173B7-03D1-6552-A3AF-DA8308C0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528A92-9D68-A201-DD58-3EEBEBC7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disaggregation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B7ED3B-F6ED-3B95-B9E8-9C1BC580BC82}"/>
                  </a:ext>
                </a:extLst>
              </p:cNvPr>
              <p:cNvSpPr txBox="1"/>
              <p:nvPr/>
            </p:nvSpPr>
            <p:spPr>
              <a:xfrm>
                <a:off x="4552202" y="1449334"/>
                <a:ext cx="6203006" cy="4338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HAVE</a:t>
                </a:r>
                <a:r>
                  <a:rPr lang="en-GB" sz="2000" dirty="0"/>
                  <a:t>: Total steel manufactured: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000" baseline="-25000" dirty="0"/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WANT</a:t>
                </a:r>
                <a:r>
                  <a:rPr lang="en-GB" sz="2000" dirty="0"/>
                  <a:t>: </a:t>
                </a:r>
                <a:br>
                  <a:rPr lang="en-GB" sz="2000" dirty="0"/>
                </a:br>
                <a:r>
                  <a:rPr lang="en-GB" sz="2000" dirty="0"/>
                  <a:t>Amount of steel going to different sectors: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KNOW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sz="2000" dirty="0"/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PROXY</a:t>
                </a:r>
                <a:r>
                  <a:rPr lang="en-GB" sz="2000" dirty="0"/>
                  <a:t>: e.g. relative monetary output of sectors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RESULT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 where: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 = 1</m:t>
                        </m:r>
                      </m:e>
                    </m:nary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/>
                  <a:t>shares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</a:p>
              <a:p>
                <a:pPr algn="l">
                  <a:lnSpc>
                    <a:spcPct val="200000"/>
                  </a:lnSpc>
                </a:pPr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B7ED3B-F6ED-3B95-B9E8-9C1BC580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02" y="1449334"/>
                <a:ext cx="6203006" cy="4338175"/>
              </a:xfrm>
              <a:prstGeom prst="rect">
                <a:avLst/>
              </a:prstGeom>
              <a:blipFill>
                <a:blip r:embed="rId2"/>
                <a:stretch>
                  <a:fillRect l="-2249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185AB-7888-AF4A-6992-76423B280DD1}"/>
              </a:ext>
            </a:extLst>
          </p:cNvPr>
          <p:cNvGrpSpPr/>
          <p:nvPr/>
        </p:nvGrpSpPr>
        <p:grpSpPr>
          <a:xfrm>
            <a:off x="839416" y="1509049"/>
            <a:ext cx="2885285" cy="3611119"/>
            <a:chOff x="839416" y="1509049"/>
            <a:chExt cx="2885285" cy="361111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8923603-8456-466A-1D8F-B5A10920DBFC}"/>
                </a:ext>
              </a:extLst>
            </p:cNvPr>
            <p:cNvGrpSpPr/>
            <p:nvPr/>
          </p:nvGrpSpPr>
          <p:grpSpPr>
            <a:xfrm>
              <a:off x="1199456" y="1509049"/>
              <a:ext cx="2235164" cy="864096"/>
              <a:chOff x="1199456" y="1509049"/>
              <a:chExt cx="2235164" cy="8640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0C61B4-ACE0-3999-E463-B152B379EF6B}"/>
                  </a:ext>
                </a:extLst>
              </p:cNvPr>
              <p:cNvSpPr/>
              <p:nvPr/>
            </p:nvSpPr>
            <p:spPr>
              <a:xfrm>
                <a:off x="1199456" y="1509049"/>
                <a:ext cx="2235164" cy="864096"/>
              </a:xfrm>
              <a:prstGeom prst="rect">
                <a:avLst/>
              </a:prstGeom>
              <a:noFill/>
              <a:ln w="38100" cap="rnd">
                <a:solidFill>
                  <a:srgbClr val="000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E168A1-FFA9-0A32-EA81-A77F1437B0F5}"/>
                  </a:ext>
                </a:extLst>
              </p:cNvPr>
              <p:cNvSpPr txBox="1"/>
              <p:nvPr/>
            </p:nvSpPr>
            <p:spPr>
              <a:xfrm>
                <a:off x="1506752" y="1633320"/>
                <a:ext cx="16205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000" dirty="0"/>
                  <a:t>Steel </a:t>
                </a:r>
              </a:p>
              <a:p>
                <a:pPr algn="ctr"/>
                <a:r>
                  <a:rPr lang="en-GB" sz="2000" dirty="0"/>
                  <a:t>manufacturing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837B274-BC76-45EA-9056-122158B204EB}"/>
                </a:ext>
              </a:extLst>
            </p:cNvPr>
            <p:cNvGrpSpPr/>
            <p:nvPr/>
          </p:nvGrpSpPr>
          <p:grpSpPr>
            <a:xfrm>
              <a:off x="839416" y="4005064"/>
              <a:ext cx="1194754" cy="1115104"/>
              <a:chOff x="839416" y="4005064"/>
              <a:chExt cx="1194754" cy="111510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70458C-92BE-E72B-1C7E-13F814E5DA3F}"/>
                  </a:ext>
                </a:extLst>
              </p:cNvPr>
              <p:cNvSpPr/>
              <p:nvPr/>
            </p:nvSpPr>
            <p:spPr>
              <a:xfrm>
                <a:off x="839416" y="4005064"/>
                <a:ext cx="1194754" cy="1115104"/>
              </a:xfrm>
              <a:prstGeom prst="rect">
                <a:avLst/>
              </a:prstGeom>
              <a:noFill/>
              <a:ln w="38100">
                <a:solidFill>
                  <a:srgbClr val="000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6E6CF2-CC61-0FC4-D6E0-D9747B501C7F}"/>
                  </a:ext>
                </a:extLst>
              </p:cNvPr>
              <p:cNvSpPr txBox="1"/>
              <p:nvPr/>
            </p:nvSpPr>
            <p:spPr>
              <a:xfrm>
                <a:off x="925435" y="4408727"/>
                <a:ext cx="10227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000" dirty="0"/>
                  <a:t>Buildings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B124249-0825-7729-3484-E2944524E867}"/>
                </a:ext>
              </a:extLst>
            </p:cNvPr>
            <p:cNvGrpSpPr/>
            <p:nvPr/>
          </p:nvGrpSpPr>
          <p:grpSpPr>
            <a:xfrm>
              <a:off x="2529947" y="4005064"/>
              <a:ext cx="1194754" cy="1115104"/>
              <a:chOff x="839416" y="4005064"/>
              <a:chExt cx="1194754" cy="111510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62FB620-1BD9-A6D9-B910-4CBC7D3B801E}"/>
                  </a:ext>
                </a:extLst>
              </p:cNvPr>
              <p:cNvSpPr/>
              <p:nvPr/>
            </p:nvSpPr>
            <p:spPr>
              <a:xfrm>
                <a:off x="839416" y="4005064"/>
                <a:ext cx="1194754" cy="1115104"/>
              </a:xfrm>
              <a:prstGeom prst="rect">
                <a:avLst/>
              </a:prstGeom>
              <a:noFill/>
              <a:ln w="38100">
                <a:solidFill>
                  <a:srgbClr val="000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FDC1D-3990-33E2-FC46-92E623910F43}"/>
                  </a:ext>
                </a:extLst>
              </p:cNvPr>
              <p:cNvSpPr txBox="1"/>
              <p:nvPr/>
            </p:nvSpPr>
            <p:spPr>
              <a:xfrm>
                <a:off x="1175151" y="4408727"/>
                <a:ext cx="523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000" dirty="0"/>
                  <a:t>Cars</a:t>
                </a:r>
              </a:p>
            </p:txBody>
          </p:sp>
        </p:grp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106F7EA9-C782-76C6-26CF-D2418A3DE43A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rot="5400000">
              <a:off x="1271111" y="2959137"/>
              <a:ext cx="1211610" cy="880245"/>
            </a:xfrm>
            <a:prstGeom prst="curvedConnector3">
              <a:avLst/>
            </a:prstGeom>
            <a:ln w="25400">
              <a:solidFill>
                <a:srgbClr val="0000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D1055AFF-C5D1-F8E4-626D-841C64B4FF3F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rot="16200000" flipH="1">
              <a:off x="2116378" y="2994118"/>
              <a:ext cx="1211608" cy="810284"/>
            </a:xfrm>
            <a:prstGeom prst="curvedConnector3">
              <a:avLst/>
            </a:prstGeom>
            <a:ln w="25400">
              <a:solidFill>
                <a:srgbClr val="0000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1078B8-8A00-115E-2578-621BF0FDC30D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2317038" y="2373145"/>
              <a:ext cx="0" cy="420309"/>
            </a:xfrm>
            <a:prstGeom prst="line">
              <a:avLst/>
            </a:prstGeom>
            <a:ln w="25400">
              <a:solidFill>
                <a:srgbClr val="0000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BCAD87-6DE5-E9EC-C98A-258C2DDAA40F}"/>
                  </a:ext>
                </a:extLst>
              </p:cNvPr>
              <p:cNvSpPr txBox="1"/>
              <p:nvPr/>
            </p:nvSpPr>
            <p:spPr>
              <a:xfrm>
                <a:off x="2297837" y="2398633"/>
                <a:ext cx="385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BCAD87-6DE5-E9EC-C98A-258C2DDAA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37" y="2398633"/>
                <a:ext cx="38532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0D867D-936C-3787-6D1F-5ED595108FA4}"/>
                  </a:ext>
                </a:extLst>
              </p:cNvPr>
              <p:cNvSpPr txBox="1"/>
              <p:nvPr/>
            </p:nvSpPr>
            <p:spPr>
              <a:xfrm>
                <a:off x="996480" y="3541427"/>
                <a:ext cx="385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0D867D-936C-3787-6D1F-5ED595108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80" y="3541427"/>
                <a:ext cx="385328" cy="36933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2B1739-5A4F-6EB2-280E-924622D5B0C2}"/>
                  </a:ext>
                </a:extLst>
              </p:cNvPr>
              <p:cNvSpPr txBox="1"/>
              <p:nvPr/>
            </p:nvSpPr>
            <p:spPr>
              <a:xfrm>
                <a:off x="3196303" y="3541427"/>
                <a:ext cx="385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2B1739-5A4F-6EB2-280E-924622D5B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03" y="3541427"/>
                <a:ext cx="385328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2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21721-961C-24F5-6E11-5EF93D49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594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MFA</a:t>
            </a:r>
            <a:r>
              <a:rPr lang="en-GB" dirty="0"/>
              <a:t> (see previous example, or </a:t>
            </a:r>
            <a:r>
              <a:rPr lang="en-GB" dirty="0" err="1"/>
              <a:t>Streeck</a:t>
            </a:r>
            <a:r>
              <a:rPr lang="en-GB" dirty="0"/>
              <a:t> et al. 2023 </a:t>
            </a:r>
            <a:r>
              <a:rPr lang="en-GB" dirty="0" err="1"/>
              <a:t>doi</a:t>
            </a:r>
            <a:r>
              <a:rPr lang="en-GB" dirty="0"/>
              <a:t>: 10.1111/jiec.13380)</a:t>
            </a:r>
          </a:p>
          <a:p>
            <a:pPr marL="594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Input-output analysis</a:t>
            </a:r>
            <a:r>
              <a:rPr lang="en-GB" dirty="0"/>
              <a:t>: </a:t>
            </a:r>
            <a:r>
              <a:rPr lang="en-GB" b="1" dirty="0"/>
              <a:t>allocation</a:t>
            </a:r>
            <a:r>
              <a:rPr lang="en-GB" dirty="0"/>
              <a:t> of emissions to end-use sectors</a:t>
            </a:r>
            <a:br>
              <a:rPr lang="en-GB" dirty="0"/>
            </a:br>
            <a:r>
              <a:rPr lang="en-GB" dirty="0"/>
              <a:t>(Schulte et al. 2024 </a:t>
            </a:r>
            <a:r>
              <a:rPr lang="en-GB" dirty="0" err="1"/>
              <a:t>doi</a:t>
            </a:r>
            <a:r>
              <a:rPr lang="en-GB" dirty="0"/>
              <a:t>: 10.5194/essd-16-2669-2024)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b="1" dirty="0"/>
              <a:t>LCA</a:t>
            </a:r>
            <a:r>
              <a:rPr lang="en-GB" dirty="0"/>
              <a:t>: </a:t>
            </a:r>
            <a:r>
              <a:rPr lang="en-GB" b="1" dirty="0"/>
              <a:t>allocation</a:t>
            </a:r>
            <a:r>
              <a:rPr lang="en-GB" dirty="0"/>
              <a:t> of inputs and emissions to co-products (often hidden in the background database, might be a foreground issue as well)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b="1" dirty="0"/>
              <a:t>LCA</a:t>
            </a:r>
            <a:r>
              <a:rPr lang="en-GB" dirty="0"/>
              <a:t> correlated </a:t>
            </a:r>
            <a:r>
              <a:rPr lang="en-GB" b="1" dirty="0"/>
              <a:t>sampling</a:t>
            </a:r>
            <a:r>
              <a:rPr lang="en-GB" dirty="0"/>
              <a:t> of </a:t>
            </a:r>
            <a:r>
              <a:rPr lang="en-GB" b="1" dirty="0"/>
              <a:t>market shares</a:t>
            </a:r>
            <a:br>
              <a:rPr lang="en-GB" dirty="0"/>
            </a:br>
            <a:r>
              <a:rPr lang="en-GB" dirty="0"/>
              <a:t>(Kim et al. 2025 </a:t>
            </a:r>
            <a:r>
              <a:rPr lang="en-GB" dirty="0" err="1"/>
              <a:t>doi</a:t>
            </a:r>
            <a:r>
              <a:rPr lang="en-GB" dirty="0"/>
              <a:t>: 10.1111/jiec.70036)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4126E-2CFF-78AF-4643-65A50BA3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1FCB0-281D-557B-5E62-F7961CF7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disaggregation problem in IE research</a:t>
            </a:r>
          </a:p>
        </p:txBody>
      </p:sp>
    </p:spTree>
    <p:extLst>
      <p:ext uri="{BB962C8B-B14F-4D97-AF65-F5344CB8AC3E}">
        <p14:creationId xmlns:p14="http://schemas.microsoft.com/office/powerpoint/2010/main" val="17487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4CDE-E684-DB15-86C8-83B5B503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E2CE-E58E-52EE-9202-BD25FCE1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FA92FC-D775-51B6-3E51-43FC2E40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the right distribution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0E4277-1591-30D1-F997-45D0D3B48717}"/>
              </a:ext>
            </a:extLst>
          </p:cNvPr>
          <p:cNvGrpSpPr/>
          <p:nvPr/>
        </p:nvGrpSpPr>
        <p:grpSpPr>
          <a:xfrm>
            <a:off x="839416" y="1509049"/>
            <a:ext cx="2885285" cy="3611119"/>
            <a:chOff x="839416" y="1509049"/>
            <a:chExt cx="2885285" cy="361111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CBA428-A531-FAAC-7572-4E2A8AA33B50}"/>
                </a:ext>
              </a:extLst>
            </p:cNvPr>
            <p:cNvGrpSpPr/>
            <p:nvPr/>
          </p:nvGrpSpPr>
          <p:grpSpPr>
            <a:xfrm>
              <a:off x="1199456" y="1509049"/>
              <a:ext cx="2235164" cy="864096"/>
              <a:chOff x="1199456" y="1509049"/>
              <a:chExt cx="2235164" cy="8640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8897AF-1CCA-FB7C-4DAE-0709847D6ADF}"/>
                  </a:ext>
                </a:extLst>
              </p:cNvPr>
              <p:cNvSpPr/>
              <p:nvPr/>
            </p:nvSpPr>
            <p:spPr>
              <a:xfrm>
                <a:off x="1199456" y="1509049"/>
                <a:ext cx="2235164" cy="864096"/>
              </a:xfrm>
              <a:prstGeom prst="rect">
                <a:avLst/>
              </a:prstGeom>
              <a:noFill/>
              <a:ln w="38100" cap="rnd">
                <a:solidFill>
                  <a:srgbClr val="000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E80B5E-A1C3-4F72-C88C-4A196EB21C0D}"/>
                  </a:ext>
                </a:extLst>
              </p:cNvPr>
              <p:cNvSpPr txBox="1"/>
              <p:nvPr/>
            </p:nvSpPr>
            <p:spPr>
              <a:xfrm>
                <a:off x="1506752" y="1633320"/>
                <a:ext cx="16205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000" dirty="0"/>
                  <a:t>Steel </a:t>
                </a:r>
              </a:p>
              <a:p>
                <a:pPr algn="ctr"/>
                <a:r>
                  <a:rPr lang="en-GB" sz="2000" dirty="0"/>
                  <a:t>manufacturing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F841A8-673B-FB3C-7887-F1471FAA04D8}"/>
                </a:ext>
              </a:extLst>
            </p:cNvPr>
            <p:cNvGrpSpPr/>
            <p:nvPr/>
          </p:nvGrpSpPr>
          <p:grpSpPr>
            <a:xfrm>
              <a:off x="839416" y="4005064"/>
              <a:ext cx="1194754" cy="1115104"/>
              <a:chOff x="839416" y="4005064"/>
              <a:chExt cx="1194754" cy="111510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DB27D4-9C57-B6F6-3FF1-9B5687BC8CA0}"/>
                  </a:ext>
                </a:extLst>
              </p:cNvPr>
              <p:cNvSpPr/>
              <p:nvPr/>
            </p:nvSpPr>
            <p:spPr>
              <a:xfrm>
                <a:off x="839416" y="4005064"/>
                <a:ext cx="1194754" cy="1115104"/>
              </a:xfrm>
              <a:prstGeom prst="rect">
                <a:avLst/>
              </a:prstGeom>
              <a:noFill/>
              <a:ln w="38100">
                <a:solidFill>
                  <a:srgbClr val="000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8E64F8-CA8F-5968-05D2-816486604293}"/>
                  </a:ext>
                </a:extLst>
              </p:cNvPr>
              <p:cNvSpPr txBox="1"/>
              <p:nvPr/>
            </p:nvSpPr>
            <p:spPr>
              <a:xfrm>
                <a:off x="925435" y="4408727"/>
                <a:ext cx="10227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000" dirty="0"/>
                  <a:t>Buildings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5DC33E-F2ED-214E-BCC3-675E7F739E2D}"/>
                </a:ext>
              </a:extLst>
            </p:cNvPr>
            <p:cNvGrpSpPr/>
            <p:nvPr/>
          </p:nvGrpSpPr>
          <p:grpSpPr>
            <a:xfrm>
              <a:off x="2529947" y="4005064"/>
              <a:ext cx="1194754" cy="1115104"/>
              <a:chOff x="839416" y="4005064"/>
              <a:chExt cx="1194754" cy="111510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0DFA70E-30CC-90DF-3F8C-EAD71ABF35F0}"/>
                  </a:ext>
                </a:extLst>
              </p:cNvPr>
              <p:cNvSpPr/>
              <p:nvPr/>
            </p:nvSpPr>
            <p:spPr>
              <a:xfrm>
                <a:off x="839416" y="4005064"/>
                <a:ext cx="1194754" cy="1115104"/>
              </a:xfrm>
              <a:prstGeom prst="rect">
                <a:avLst/>
              </a:prstGeom>
              <a:noFill/>
              <a:ln w="38100">
                <a:solidFill>
                  <a:srgbClr val="0000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881359-7049-F12A-D303-E85A4E5F9806}"/>
                  </a:ext>
                </a:extLst>
              </p:cNvPr>
              <p:cNvSpPr txBox="1"/>
              <p:nvPr/>
            </p:nvSpPr>
            <p:spPr>
              <a:xfrm>
                <a:off x="1175151" y="4408727"/>
                <a:ext cx="523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000" dirty="0"/>
                  <a:t>Cars</a:t>
                </a:r>
              </a:p>
            </p:txBody>
          </p:sp>
        </p:grp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A9E5CE88-4215-5AE1-2C33-72F05D885D29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rot="5400000">
              <a:off x="1271111" y="2959137"/>
              <a:ext cx="1211610" cy="880245"/>
            </a:xfrm>
            <a:prstGeom prst="curvedConnector3">
              <a:avLst/>
            </a:prstGeom>
            <a:ln w="25400">
              <a:solidFill>
                <a:srgbClr val="0000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99AA9D06-91AC-E3B5-52D8-785E6F22C011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rot="16200000" flipH="1">
              <a:off x="2116378" y="2994118"/>
              <a:ext cx="1211608" cy="810284"/>
            </a:xfrm>
            <a:prstGeom prst="curvedConnector3">
              <a:avLst/>
            </a:prstGeom>
            <a:ln w="25400">
              <a:solidFill>
                <a:srgbClr val="0000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BA2035-D89F-BBDB-792D-D58E19385A7C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2317038" y="2373145"/>
              <a:ext cx="0" cy="420309"/>
            </a:xfrm>
            <a:prstGeom prst="line">
              <a:avLst/>
            </a:prstGeom>
            <a:ln w="25400">
              <a:solidFill>
                <a:srgbClr val="0000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AF2397-4C1A-EFAB-82FB-26DFD51008E6}"/>
                  </a:ext>
                </a:extLst>
              </p:cNvPr>
              <p:cNvSpPr txBox="1"/>
              <p:nvPr/>
            </p:nvSpPr>
            <p:spPr>
              <a:xfrm>
                <a:off x="2297837" y="2398633"/>
                <a:ext cx="385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AF2397-4C1A-EFAB-82FB-26DFD510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37" y="2398633"/>
                <a:ext cx="385328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844D8B-C816-33F7-D4F5-15CD31BEB49D}"/>
                  </a:ext>
                </a:extLst>
              </p:cNvPr>
              <p:cNvSpPr txBox="1"/>
              <p:nvPr/>
            </p:nvSpPr>
            <p:spPr>
              <a:xfrm>
                <a:off x="268572" y="3541427"/>
                <a:ext cx="1194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844D8B-C816-33F7-D4F5-15CD31BEB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2" y="3541427"/>
                <a:ext cx="1194753" cy="369332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84F7E8-CE2A-7B06-A9AA-A086FC16A8BE}"/>
                  </a:ext>
                </a:extLst>
              </p:cNvPr>
              <p:cNvSpPr txBox="1"/>
              <p:nvPr/>
            </p:nvSpPr>
            <p:spPr>
              <a:xfrm>
                <a:off x="3196302" y="3541427"/>
                <a:ext cx="1194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84F7E8-CE2A-7B06-A9AA-A086FC16A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02" y="3541427"/>
                <a:ext cx="1194753" cy="36933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B71102-BA01-20BD-DB81-28294FA98BC5}"/>
                  </a:ext>
                </a:extLst>
              </p:cNvPr>
              <p:cNvSpPr txBox="1"/>
              <p:nvPr/>
            </p:nvSpPr>
            <p:spPr>
              <a:xfrm>
                <a:off x="4552202" y="1449334"/>
                <a:ext cx="6203006" cy="422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/>
                  <a:t>Need distributions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/>
                  <a:t>Choice of distribution has a big influence on results.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Information on uncertainty can very a lot! Do we have:</a:t>
                </a: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000" dirty="0"/>
                  <a:t>Best guess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Uncertainty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Best guesses for shares (proxy data):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Uncertainty estimates for these shares: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B71102-BA01-20BD-DB81-28294FA98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02" y="1449334"/>
                <a:ext cx="6203006" cy="4224426"/>
              </a:xfrm>
              <a:prstGeom prst="rect">
                <a:avLst/>
              </a:prstGeom>
              <a:blipFill>
                <a:blip r:embed="rId5"/>
                <a:stretch>
                  <a:fillRect l="-2249" r="-2454" b="-3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7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FEDDF-AD5D-D016-4EE3-5E2F85E1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Only use the </a:t>
            </a:r>
            <a:r>
              <a:rPr lang="en-GB" b="1" dirty="0"/>
              <a:t>available</a:t>
            </a:r>
            <a:r>
              <a:rPr lang="en-GB" dirty="0"/>
              <a:t> information, </a:t>
            </a:r>
            <a:r>
              <a:rPr lang="en-GB" b="1" dirty="0"/>
              <a:t>no</a:t>
            </a:r>
            <a:r>
              <a:rPr lang="en-GB" dirty="0"/>
              <a:t> implicit assumptions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Choose the distribution that </a:t>
            </a:r>
            <a:r>
              <a:rPr lang="en-GB" b="1" dirty="0"/>
              <a:t>maximises</a:t>
            </a:r>
            <a:r>
              <a:rPr lang="en-GB" dirty="0"/>
              <a:t> the </a:t>
            </a:r>
            <a:r>
              <a:rPr lang="en-GB" b="1" dirty="0"/>
              <a:t>Entropy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/>
              <a:t>Jaynes</a:t>
            </a:r>
            <a:r>
              <a:rPr lang="en-GB" dirty="0"/>
              <a:t> </a:t>
            </a:r>
            <a:r>
              <a:rPr lang="en-GB" b="1" dirty="0"/>
              <a:t>1957</a:t>
            </a:r>
            <a:r>
              <a:rPr lang="en-GB" dirty="0"/>
              <a:t>, </a:t>
            </a:r>
            <a:r>
              <a:rPr lang="en-GB" dirty="0" err="1"/>
              <a:t>doi</a:t>
            </a:r>
            <a:r>
              <a:rPr lang="en-GB" dirty="0"/>
              <a:t>: 10.1103/PhysRev.106.620) given the constraints. 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03CC4-906E-D4F7-F160-F42B0DB0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BrightCon 2025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A5C1E-0D86-6C4C-5741-0D059AC0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Maximum entropy principle</a:t>
            </a:r>
          </a:p>
        </p:txBody>
      </p:sp>
    </p:spTree>
    <p:extLst>
      <p:ext uri="{BB962C8B-B14F-4D97-AF65-F5344CB8AC3E}">
        <p14:creationId xmlns:p14="http://schemas.microsoft.com/office/powerpoint/2010/main" val="340874123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CEE V8" id="{2BB4AEE5-8367-4671-B632-010E068763F1}" vid="{538D6FCE-8F02-425D-84A1-A00371120DDA}"/>
    </a:ext>
  </a:extLst>
</a:theme>
</file>

<file path=ppt/theme/theme2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9C8326-17BB-45BD-9C1C-A05512924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bc24777f-78b6-4f3c-a73a-d5fa08e4d537"/>
    <ds:schemaRef ds:uri="http://schemas.microsoft.com/office/infopath/2007/PartnerControls"/>
    <ds:schemaRef ds:uri="c9077d15-72ed-4fec-bcfe-3472729e9195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3334</TotalTime>
  <Words>675</Words>
  <Application>Microsoft Macintosh PowerPoint</Application>
  <PresentationFormat>Widescreen</PresentationFormat>
  <Paragraphs>127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SemiBold</vt:lpstr>
      <vt:lpstr>Arial</vt:lpstr>
      <vt:lpstr>Calibri</vt:lpstr>
      <vt:lpstr>Cambria Math</vt:lpstr>
      <vt:lpstr>Wingdings</vt:lpstr>
      <vt:lpstr>Benutzerdefiniertes Design</vt:lpstr>
      <vt:lpstr>MaxEnt_Disaggregation</vt:lpstr>
      <vt:lpstr> Question: B &gt; A ?</vt:lpstr>
      <vt:lpstr> Question: B &gt; A ?</vt:lpstr>
      <vt:lpstr> Question: Uncertainty B + A ?</vt:lpstr>
      <vt:lpstr>Sources of correlations in uncertainty</vt:lpstr>
      <vt:lpstr>The disaggregation problem</vt:lpstr>
      <vt:lpstr>The disaggregation problem in IE research</vt:lpstr>
      <vt:lpstr>Choosing the right distribution</vt:lpstr>
      <vt:lpstr>Maximum entropy principle</vt:lpstr>
      <vt:lpstr>Maximum Entropy distributions for disaggregation</vt:lpstr>
      <vt:lpstr>Maximum Entropy distributions for disaggregation</vt:lpstr>
      <vt:lpstr>Maximum Entropy distributions for disaggregation</vt:lpstr>
      <vt:lpstr>             maxent_disaggregation</vt:lpstr>
      <vt:lpstr>             maxent_disaggregation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for Energy Systems Analysis (LEA)</dc:title>
  <dc:creator>Kerchof Carolyn Brett</dc:creator>
  <dc:description>erstellt durch Vorlagenbauer.ch</dc:description>
  <cp:lastModifiedBy>Jakobs, Artos</cp:lastModifiedBy>
  <cp:revision>37</cp:revision>
  <cp:lastPrinted>2024-08-09T07:12:39Z</cp:lastPrinted>
  <dcterms:created xsi:type="dcterms:W3CDTF">2024-08-05T16:22:00Z</dcterms:created>
  <dcterms:modified xsi:type="dcterms:W3CDTF">2025-10-10T15:13:58Z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