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8" r:id="rId4"/>
    <p:sldMasterId id="2147483711" r:id="rId5"/>
    <p:sldMasterId id="2147483724" r:id="rId6"/>
    <p:sldMasterId id="2147483738" r:id="rId7"/>
  </p:sldMasterIdLst>
  <p:notesMasterIdLst>
    <p:notesMasterId r:id="rId36"/>
  </p:notesMasterIdLst>
  <p:sldIdLst>
    <p:sldId id="256" r:id="rId8"/>
    <p:sldId id="532" r:id="rId9"/>
    <p:sldId id="513" r:id="rId10"/>
    <p:sldId id="528" r:id="rId11"/>
    <p:sldId id="533" r:id="rId12"/>
    <p:sldId id="526" r:id="rId13"/>
    <p:sldId id="520" r:id="rId14"/>
    <p:sldId id="521" r:id="rId15"/>
    <p:sldId id="522" r:id="rId16"/>
    <p:sldId id="523" r:id="rId17"/>
    <p:sldId id="524" r:id="rId18"/>
    <p:sldId id="527" r:id="rId19"/>
    <p:sldId id="506" r:id="rId20"/>
    <p:sldId id="501" r:id="rId21"/>
    <p:sldId id="502" r:id="rId22"/>
    <p:sldId id="508" r:id="rId23"/>
    <p:sldId id="308" r:id="rId24"/>
    <p:sldId id="483" r:id="rId25"/>
    <p:sldId id="413" r:id="rId26"/>
    <p:sldId id="529" r:id="rId27"/>
    <p:sldId id="537" r:id="rId28"/>
    <p:sldId id="530" r:id="rId29"/>
    <p:sldId id="414" r:id="rId30"/>
    <p:sldId id="536" r:id="rId31"/>
    <p:sldId id="525" r:id="rId32"/>
    <p:sldId id="535" r:id="rId33"/>
    <p:sldId id="534" r:id="rId34"/>
    <p:sldId id="309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7" autoAdjust="0"/>
    <p:restoredTop sz="94660"/>
  </p:normalViewPr>
  <p:slideViewPr>
    <p:cSldViewPr snapToGrid="0">
      <p:cViewPr>
        <p:scale>
          <a:sx n="66" d="100"/>
          <a:sy n="66" d="100"/>
        </p:scale>
        <p:origin x="962" y="4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E17EF-A24D-4A82-B3FC-3D6674FAB362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AD54B-9047-4CEA-BE6F-D4B81BF9D1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7635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5A91E-C4F4-445F-BF5D-B8652C11DD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38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2A66-378E-4F2A-8691-E79FC1BD860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521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C2A66-378E-4F2A-8691-E79FC1BD860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82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678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261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093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400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537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146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00D24-D545-4044-A1C7-42EB6F6D023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0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5A91E-C4F4-445F-BF5D-B8652C11DD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38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22758-21AC-4BDA-AEE7-91D7408D7804}" type="slidenum">
              <a:rPr kumimoji="0" lang="en-US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429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535B8-C823-4274-8976-921F3099E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68B4F6-2CB0-4221-BB20-5FC3B566D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FF31A0-54EC-4236-A5F8-B773712D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9DABDF-F218-4F5C-B587-BE27B2F4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039C0C-AD0E-44E1-8868-6AC56C047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25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699C9-7BCD-47FD-88A3-DBA5ED48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28A88F-41EE-441D-8213-8211E92C6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15E3CE-7CF3-47DD-88FE-D7DB881A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63732B-E7D8-48D2-93B0-559E823EC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401591-D7EE-45BA-92B8-7C344B4E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07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DA26BBB-90B9-41D6-A0A5-D8AE3646F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3D76C6-44D2-4C3F-A24C-9E46CFCA2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8F1EF1-2195-432C-8D11-0B620A97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0AB81A-1350-4560-AE12-BD4FDFCA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523CD2-08FF-4E3F-B9C0-BBF6E136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52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Siegel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8F51F94-1D30-9733-653C-04143560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14894" b="9397"/>
          <a:stretch/>
        </p:blipFill>
        <p:spPr>
          <a:xfrm>
            <a:off x="6096000" y="368299"/>
            <a:ext cx="6096000" cy="64897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AB50A7-6D35-8AE8-82AA-4473662FC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374214"/>
            <a:ext cx="2808000" cy="3130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E1F60B-AB84-B8C0-78FD-0AC04934446C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42913" y="1881188"/>
            <a:ext cx="113411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F6E72D-E2CD-2B17-1692-0088D3E8DBE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42913" y="3429000"/>
            <a:ext cx="11341100" cy="972000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56DFB73-932F-F00F-5C9B-46E7CB5DE7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442913" y="4848906"/>
            <a:ext cx="8532812" cy="1692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827741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pos="279">
          <p15:clr>
            <a:srgbClr val="FBAE40"/>
          </p15:clr>
        </p15:guide>
        <p15:guide id="7" pos="7423">
          <p15:clr>
            <a:srgbClr val="FBAE40"/>
          </p15:clr>
        </p15:guide>
        <p15:guide id="8" orient="horz" pos="2092">
          <p15:clr>
            <a:srgbClr val="FBAE40"/>
          </p15:clr>
        </p15:guide>
        <p15:guide id="9" orient="horz" pos="2772">
          <p15:clr>
            <a:srgbClr val="FBAE40"/>
          </p15:clr>
        </p15:guide>
        <p15:guide id="10" orient="horz" pos="3045">
          <p15:clr>
            <a:srgbClr val="FBAE40"/>
          </p15:clr>
        </p15:guide>
        <p15:guide id="11" orient="horz" pos="41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Fremdlog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87EEEFF-F197-DA39-3007-CE63560C1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9463"/>
          <a:stretch/>
        </p:blipFill>
        <p:spPr>
          <a:xfrm>
            <a:off x="4695296" y="373044"/>
            <a:ext cx="7162800" cy="64849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AB50A7-6D35-8AE8-82AA-4473662FC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374214"/>
            <a:ext cx="2808000" cy="313057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56DFB73-932F-F00F-5C9B-46E7CB5DE7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3" y="4848906"/>
            <a:ext cx="8100000" cy="1692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B2E311-891A-6139-1517-C0FB65EE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8975725" y="0"/>
            <a:ext cx="32162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E1F60B-AB84-B8C0-78FD-0AC04934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881188"/>
            <a:ext cx="8100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F6E72D-E2CD-2B17-1692-0088D3E8D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3429000"/>
            <a:ext cx="8100000" cy="972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EB8D6A9-31C7-629A-4A9B-016730CD72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white">
          <a:xfrm>
            <a:off x="9299575" y="838800"/>
            <a:ext cx="1800000" cy="9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8" descr="Fremdlogo 2">
            <a:extLst>
              <a:ext uri="{FF2B5EF4-FFF2-40B4-BE49-F238E27FC236}">
                <a16:creationId xmlns:a16="http://schemas.microsoft.com/office/drawing/2014/main" id="{8ACB8E74-7671-A519-DDB5-63BF9E52DA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white">
          <a:xfrm>
            <a:off x="9299575" y="2044800"/>
            <a:ext cx="1800000" cy="9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8" descr="Fremdlogo 3">
            <a:extLst>
              <a:ext uri="{FF2B5EF4-FFF2-40B4-BE49-F238E27FC236}">
                <a16:creationId xmlns:a16="http://schemas.microsoft.com/office/drawing/2014/main" id="{AB46DBD7-F20A-3546-6D58-CF03E2F90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9299575" y="3250800"/>
            <a:ext cx="1800000" cy="9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8" descr="Fremdlogo 4">
            <a:extLst>
              <a:ext uri="{FF2B5EF4-FFF2-40B4-BE49-F238E27FC236}">
                <a16:creationId xmlns:a16="http://schemas.microsoft.com/office/drawing/2014/main" id="{BBFB484B-BF8E-D0CE-E5B0-DAEC5F8128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9299575" y="4456800"/>
            <a:ext cx="1800000" cy="9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4" descr="Fremdlogo 1">
            <a:extLst>
              <a:ext uri="{FF2B5EF4-FFF2-40B4-BE49-F238E27FC236}">
                <a16:creationId xmlns:a16="http://schemas.microsoft.com/office/drawing/2014/main" id="{7123E8E8-BC97-5DA7-DA4A-FFC2BDD84D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9299574" y="368300"/>
            <a:ext cx="2557463" cy="2984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4000" indent="0">
              <a:lnSpc>
                <a:spcPct val="100000"/>
              </a:lnSpc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4000" indent="0">
              <a:lnSpc>
                <a:spcPct val="100000"/>
              </a:lnSpc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24000" indent="0">
              <a:lnSpc>
                <a:spcPct val="100000"/>
              </a:lnSpc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4000" indent="0">
              <a:lnSpc>
                <a:spcPct val="100000"/>
              </a:lnSpc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Bildplatzhalter 8" descr="Fremdlogo 4">
            <a:extLst>
              <a:ext uri="{FF2B5EF4-FFF2-40B4-BE49-F238E27FC236}">
                <a16:creationId xmlns:a16="http://schemas.microsoft.com/office/drawing/2014/main" id="{6259E0E4-F492-F013-D3DD-30D1AD8D76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white">
          <a:xfrm>
            <a:off x="9299575" y="5661138"/>
            <a:ext cx="1800000" cy="90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43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85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1185">
          <p15:clr>
            <a:srgbClr val="FBAE40"/>
          </p15:clr>
        </p15:guide>
        <p15:guide id="7" pos="279">
          <p15:clr>
            <a:srgbClr val="FBAE40"/>
          </p15:clr>
        </p15:guide>
        <p15:guide id="8" orient="horz" pos="2092">
          <p15:clr>
            <a:srgbClr val="FBAE40"/>
          </p15:clr>
        </p15:guide>
        <p15:guide id="9" orient="horz" pos="2772">
          <p15:clr>
            <a:srgbClr val="FBAE40"/>
          </p15:clr>
        </p15:guide>
        <p15:guide id="10" orient="horz" pos="3045">
          <p15:clr>
            <a:srgbClr val="FBAE40"/>
          </p15:clr>
        </p15:guide>
        <p15:guide id="12" orient="horz" pos="4133">
          <p15:clr>
            <a:srgbClr val="FBAE40"/>
          </p15:clr>
        </p15:guide>
        <p15:guide id="13" pos="5382">
          <p15:clr>
            <a:srgbClr val="FBAE40"/>
          </p15:clr>
        </p15:guide>
        <p15:guide id="14" pos="74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Grafi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9AB50A7-6D35-8AE8-82AA-4473662FC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374214"/>
            <a:ext cx="2808000" cy="313057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56DFB73-932F-F00F-5C9B-46E7CB5DE7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3" y="4848906"/>
            <a:ext cx="6300000" cy="1692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E1F60B-AB84-B8C0-78FD-0AC04934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881188"/>
            <a:ext cx="6300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F6E72D-E2CD-2B17-1692-0088D3E8D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3429000"/>
            <a:ext cx="6300000" cy="972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BBFB484B-BF8E-D0CE-E5B0-DAEC5F8128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6800" y="0"/>
            <a:ext cx="49752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8235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43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1185">
          <p15:clr>
            <a:srgbClr val="FBAE40"/>
          </p15:clr>
        </p15:guide>
        <p15:guide id="7" pos="279">
          <p15:clr>
            <a:srgbClr val="FBAE40"/>
          </p15:clr>
        </p15:guide>
        <p15:guide id="8" orient="horz" pos="2092">
          <p15:clr>
            <a:srgbClr val="FBAE40"/>
          </p15:clr>
        </p15:guide>
        <p15:guide id="9" orient="horz" pos="2772">
          <p15:clr>
            <a:srgbClr val="FBAE40"/>
          </p15:clr>
        </p15:guide>
        <p15:guide id="10" orient="horz" pos="3045">
          <p15:clr>
            <a:srgbClr val="FBAE40"/>
          </p15:clr>
        </p15:guide>
        <p15:guide id="11" orient="horz" pos="4133">
          <p15:clr>
            <a:srgbClr val="FBAE40"/>
          </p15:clr>
        </p15:guide>
        <p15:guide id="12" pos="424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22DFAC7-A0DA-57B4-1A4E-570797EC7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2913" y="1881188"/>
            <a:ext cx="1134903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A693DD3-DFBA-AF7E-DE27-B3BD7C50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2913" y="6225495"/>
            <a:ext cx="1134903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CA7B009-98CE-F711-86B1-0FBDC39FD4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881188"/>
            <a:ext cx="11341099" cy="4319587"/>
          </a:xfrm>
        </p:spPr>
        <p:txBody>
          <a:bodyPr tIns="10800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C5D886-BEDB-F794-1053-4800796692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5A5932-46D2-43F2-BA9B-BEA1F0D527CF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00F990C4-CBF5-0376-2996-1B2BCF25FB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E7B60-4F6C-73D4-B08F-AF65BC4EEF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822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22DFAC7-A0DA-57B4-1A4E-570797EC7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2913" y="1881188"/>
            <a:ext cx="1134903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A693DD3-DFBA-AF7E-DE27-B3BD7C50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2913" y="6232752"/>
            <a:ext cx="1134903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4364C52-98A1-B1BF-95F1-E63754CB0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4" y="1881189"/>
            <a:ext cx="11341099" cy="4356099"/>
          </a:xfrm>
        </p:spPr>
        <p:txBody>
          <a:bodyPr tIns="108000" numCol="2" spcCol="36000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7D647F-760D-E88D-6E86-3140EBEF31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470FA0-746F-4E21-949A-F8835A6743D7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A0A208F-1E3F-CC49-A888-405ECD950C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D328FC0-2742-3A64-B229-0E5FB25466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155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1071">
          <p15:clr>
            <a:srgbClr val="FBAE40"/>
          </p15:clr>
        </p15:guide>
        <p15:guide id="6" orient="horz" pos="232">
          <p15:clr>
            <a:srgbClr val="FBAE40"/>
          </p15:clr>
        </p15:guide>
        <p15:guide id="7" orient="horz" pos="39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Trenner">
    <p:bg bwMode="ltGray"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D3F0E-4D48-B8EA-224A-465A8DFA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1882800"/>
            <a:ext cx="11340000" cy="1440000"/>
          </a:xfrm>
        </p:spPr>
        <p:txBody>
          <a:bodyPr anchor="t" anchorCtr="0"/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160AD8-DE9A-9AAD-4D0F-7EA0D5074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3430800"/>
            <a:ext cx="11340000" cy="97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1AACC7D-9991-7ED0-3156-F9665062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57F3F4-5792-45C3-94AA-F021FD2D98A7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7C3C8C-FBE5-D668-6000-A0936F26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C87C94C-59AE-DD77-EDD5-E2040DC3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09FC36-5544-4C14-3CA5-A97D3A1A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4894" b="9397"/>
          <a:stretch/>
        </p:blipFill>
        <p:spPr>
          <a:xfrm>
            <a:off x="6096000" y="368299"/>
            <a:ext cx="6096000" cy="64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18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2092">
          <p15:clr>
            <a:srgbClr val="FBAE40"/>
          </p15:clr>
        </p15:guide>
        <p15:guide id="6" orient="horz" pos="27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2F62DA-C002-970B-9E7C-014D632FB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881188"/>
            <a:ext cx="11341099" cy="4319587"/>
          </a:xfrm>
        </p:spPr>
        <p:txBody>
          <a:bodyPr/>
          <a:lstStyle>
            <a:lvl1pPr marL="216000"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F0522C-DB5B-BB39-529C-0B0E9D56C67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0AC61F-7270-46BF-8E72-2DAC7BB63A21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6D9FB6-A578-0515-5026-D184C2D754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6C68862-1019-B291-D2FE-96DF560C0D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628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90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1458-D502-48D0-A42B-BE7D9A14DAC9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CF61B28-96F4-956D-110E-D70D7542B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881188"/>
            <a:ext cx="5400000" cy="4319587"/>
          </a:xfrm>
        </p:spPr>
        <p:txBody>
          <a:bodyPr/>
          <a:lstStyle>
            <a:lvl1pPr marL="216000"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92B357CC-9A14-1036-8164-DB548FF83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4013" y="1881189"/>
            <a:ext cx="5400000" cy="4319586"/>
          </a:xfrm>
        </p:spPr>
        <p:txBody>
          <a:bodyPr/>
          <a:lstStyle>
            <a:lvl1pPr marL="216000"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935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3681">
          <p15:clr>
            <a:srgbClr val="FBAE40"/>
          </p15:clr>
        </p15:guide>
        <p15:guide id="6" pos="279">
          <p15:clr>
            <a:srgbClr val="FBAE40"/>
          </p15:clr>
        </p15:guide>
        <p15:guide id="7" pos="7423">
          <p15:clr>
            <a:srgbClr val="FBAE40"/>
          </p15:clr>
        </p15:guide>
        <p15:guide id="8" orient="horz" pos="1071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F00EB-E353-4D98-A827-B05FCCC7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2D43A3-344B-4033-8236-A0A38256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24818-A9EF-4DED-AADF-B4981AC96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1F90DC-E8C2-42EE-B69F-61BD1B86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EEBAD3-CF3D-44B8-B759-02E25386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47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zweispaltig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4A7C4-025F-8CB7-8150-07678C965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365125"/>
            <a:ext cx="113411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97C0F3-9E07-288D-D732-8748F4B62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881188"/>
            <a:ext cx="5400675" cy="647700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A95515-7113-4A8A-DBB8-3B5D0E9D3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881188"/>
            <a:ext cx="5400975" cy="647700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A9D2A0A-3FAF-C915-DBA8-85CB745E1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77F-37AC-4CB1-830E-2F1FC123753F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0BC3A5-4C44-AD2E-7EA1-764592E8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16071D5-87AC-52B7-7B68-30FBE98B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50BAB8F2-A7BB-5C78-DC67-56B395ED6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2528888"/>
            <a:ext cx="5400000" cy="3671886"/>
          </a:xfrm>
        </p:spPr>
        <p:txBody>
          <a:bodyPr/>
          <a:lstStyle>
            <a:lvl1pPr marL="216000"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2A0034E0-4B18-95C8-1C2F-94E890904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2528888"/>
            <a:ext cx="5400000" cy="3672000"/>
          </a:xfrm>
        </p:spPr>
        <p:txBody>
          <a:bodyPr/>
          <a:lstStyle>
            <a:lvl1pPr marL="216000"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505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81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orient="horz" pos="1593">
          <p15:clr>
            <a:srgbClr val="FBAE40"/>
          </p15:clr>
        </p15:guide>
        <p15:guide id="6" pos="4021">
          <p15:clr>
            <a:srgbClr val="FBAE40"/>
          </p15:clr>
        </p15:guide>
        <p15:guide id="7" pos="279">
          <p15:clr>
            <a:srgbClr val="FBAE40"/>
          </p15:clr>
        </p15:guide>
        <p15:guide id="8" pos="7423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orient="horz" pos="1071">
          <p15:clr>
            <a:srgbClr val="FBAE40"/>
          </p15:clr>
        </p15:guide>
        <p15:guide id="11" orient="horz" pos="39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Grafi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7E1EDD9-4925-1F24-10E5-D3A9F49FA0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2012" y="0"/>
            <a:ext cx="4979987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64800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7FE1C6C9-F1BB-1FEC-A71A-7BC8342707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881188"/>
            <a:ext cx="6481762" cy="43195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FC904A4-AB75-5077-13AC-7D4D63543C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58EF208-53B1-43F1-92C9-5959905A296F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1CD8F6-A976-00D9-FD39-3B1193F8C8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ED63FB-F266-5C37-65E3-D855BCC393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31206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4543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4362">
          <p15:clr>
            <a:srgbClr val="FBAE40"/>
          </p15:clr>
        </p15:guide>
        <p15:guide id="6" pos="279">
          <p15:clr>
            <a:srgbClr val="FBAE40"/>
          </p15:clr>
        </p15:guide>
        <p15:guide id="7" orient="horz" pos="232">
          <p15:clr>
            <a:srgbClr val="FBAE40"/>
          </p15:clr>
        </p15:guide>
        <p15:guide id="8" orient="horz" pos="39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Grafik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7E1EDD9-4925-1F24-10E5-D3A9F49FA0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79987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838" y="368300"/>
            <a:ext cx="64800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C3A1B1-9EA2-2B08-7CEF-4A5BB300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9282" y="6462000"/>
            <a:ext cx="1440000" cy="180000"/>
          </a:xfrm>
        </p:spPr>
        <p:txBody>
          <a:bodyPr/>
          <a:lstStyle/>
          <a:p>
            <a:fld id="{510D64E8-18E6-45EF-BF05-7EDE0EB681D8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4E4AC8-CB06-E431-2C93-932B8B71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98D399DE-B716-1EC9-0CEA-9D72833AB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3838" y="1881188"/>
            <a:ext cx="6481762" cy="43195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0EF002-783F-D573-B7E6-6615AB34F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729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3341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pos="7423">
          <p15:clr>
            <a:srgbClr val="FBAE40"/>
          </p15:clr>
        </p15:guide>
        <p15:guide id="7" orient="horz" pos="232">
          <p15:clr>
            <a:srgbClr val="FBAE40"/>
          </p15:clr>
        </p15:guide>
        <p15:guide id="8" orient="horz" pos="1071">
          <p15:clr>
            <a:srgbClr val="FBAE40"/>
          </p15:clr>
        </p15:guide>
        <p15:guide id="9" orient="horz" pos="39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82C5-764B-407E-A7EF-30427AD097DD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CF61B28-96F4-956D-110E-D70D7542B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881189"/>
            <a:ext cx="5400000" cy="431958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8C92948-6704-93C1-2A4D-949D9BBEF96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383338" y="1881188"/>
            <a:ext cx="5400675" cy="4319587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42559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3681">
          <p15:clr>
            <a:srgbClr val="FBAE40"/>
          </p15:clr>
        </p15:guide>
        <p15:guide id="6" pos="279">
          <p15:clr>
            <a:srgbClr val="FBAE40"/>
          </p15:clr>
        </p15:guide>
        <p15:guide id="7" pos="7423">
          <p15:clr>
            <a:srgbClr val="FBAE40"/>
          </p15:clr>
        </p15:guide>
        <p15:guide id="8" orient="horz" pos="232">
          <p15:clr>
            <a:srgbClr val="FBAE40"/>
          </p15:clr>
        </p15:guide>
        <p15:guide id="9" orient="horz" pos="1071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C3A1B1-9EA2-2B08-7CEF-4A5BB300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9282" y="6462000"/>
            <a:ext cx="1440000" cy="180000"/>
          </a:xfrm>
        </p:spPr>
        <p:txBody>
          <a:bodyPr/>
          <a:lstStyle/>
          <a:p>
            <a:fld id="{C2BEB21B-268F-445D-8C0C-9C5DA29665AC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4E4AC8-CB06-E431-2C93-932B8B71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1DE7A30A-44AD-A30B-7DB6-30E65FFDC77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42913" y="1881188"/>
            <a:ext cx="11341099" cy="4319587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509872-0E94-2A47-6867-88F8F59576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758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9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-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C3A1B1-9EA2-2B08-7CEF-4A5BB300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9282" y="6462000"/>
            <a:ext cx="1440000" cy="180000"/>
          </a:xfrm>
        </p:spPr>
        <p:txBody>
          <a:bodyPr/>
          <a:lstStyle/>
          <a:p>
            <a:fld id="{140E68E0-0642-4713-87E9-5448A217F923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4E4AC8-CB06-E431-2C93-932B8B71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857443B4-450E-4531-16B0-F56D501177E6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442913" y="1881188"/>
            <a:ext cx="11341099" cy="4319587"/>
          </a:xfrm>
        </p:spPr>
        <p:txBody>
          <a:bodyPr/>
          <a:lstStyle/>
          <a:p>
            <a:r>
              <a:rPr lang="de-DE"/>
              <a:t>Klicken Sie auf das Symbol, um die SmartArt-Grafik hinzuzufügen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2D4E16-F7A9-7731-E707-B6D9EACD45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822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9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4D15-DFAA-4CBF-9261-9BC64E39AB23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CF61B28-96F4-956D-110E-D70D7542B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881189"/>
            <a:ext cx="5400000" cy="431958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069BC955-65F2-1CC2-C1EC-8AC25932A07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83337" y="1881189"/>
            <a:ext cx="5400675" cy="4319586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30374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3681">
          <p15:clr>
            <a:srgbClr val="FBAE40"/>
          </p15:clr>
        </p15:guide>
        <p15:guide id="6" pos="279">
          <p15:clr>
            <a:srgbClr val="FBAE40"/>
          </p15:clr>
        </p15:guide>
        <p15:guide id="7" pos="7423">
          <p15:clr>
            <a:srgbClr val="FBAE40"/>
          </p15:clr>
        </p15:guide>
        <p15:guide id="8" orient="horz" pos="232">
          <p15:clr>
            <a:srgbClr val="FBAE40"/>
          </p15:clr>
        </p15:guide>
        <p15:guide id="9" orient="horz" pos="1071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0CED-E5BC-44E7-92EA-B8C3B98A4B65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iagrammplatzhalter 4">
            <a:extLst>
              <a:ext uri="{FF2B5EF4-FFF2-40B4-BE49-F238E27FC236}">
                <a16:creationId xmlns:a16="http://schemas.microsoft.com/office/drawing/2014/main" id="{069BC955-65F2-1CC2-C1EC-8AC25932A07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83337" y="1881189"/>
            <a:ext cx="5400675" cy="4319586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3" name="Diagrammplatzhalter 4">
            <a:extLst>
              <a:ext uri="{FF2B5EF4-FFF2-40B4-BE49-F238E27FC236}">
                <a16:creationId xmlns:a16="http://schemas.microsoft.com/office/drawing/2014/main" id="{9825D48E-9B5A-7324-51C8-CCE3F77DFF7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2913" y="1881189"/>
            <a:ext cx="5400675" cy="4319586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530828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3681">
          <p15:clr>
            <a:srgbClr val="FBAE40"/>
          </p15:clr>
        </p15:guide>
        <p15:guide id="6" pos="279">
          <p15:clr>
            <a:srgbClr val="FBAE40"/>
          </p15:clr>
        </p15:guide>
        <p15:guide id="7" pos="7423">
          <p15:clr>
            <a:srgbClr val="FBAE40"/>
          </p15:clr>
        </p15:guide>
        <p15:guide id="8" orient="horz" pos="232">
          <p15:clr>
            <a:srgbClr val="FBAE40"/>
          </p15:clr>
        </p15:guide>
        <p15:guide id="9" orient="horz" pos="1071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E9AD6-DE3B-834C-F6EE-7CE27BC0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C3A1B1-9EA2-2B08-7CEF-4A5BB300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9282" y="6462000"/>
            <a:ext cx="1440000" cy="180000"/>
          </a:xfrm>
        </p:spPr>
        <p:txBody>
          <a:bodyPr/>
          <a:lstStyle/>
          <a:p>
            <a:fld id="{6E09310F-F330-4748-B168-2BD85DB8AE7F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4E4AC8-CB06-E431-2C93-932B8B71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BA090DC4-B5CE-1475-95F0-060F4061570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42913" y="1881188"/>
            <a:ext cx="11341099" cy="4319587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911CA5-9BAE-ABC4-8833-FD3A9ED618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25167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5">
          <p15:clr>
            <a:srgbClr val="FBAE40"/>
          </p15:clr>
        </p15:guide>
        <p15:guide id="3" pos="279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232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90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CFAC-AAB8-49D1-A3AA-BAC2A4A41705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Diagrammplatzhalter 4">
            <a:extLst>
              <a:ext uri="{FF2B5EF4-FFF2-40B4-BE49-F238E27FC236}">
                <a16:creationId xmlns:a16="http://schemas.microsoft.com/office/drawing/2014/main" id="{9825D48E-9B5A-7324-51C8-CCE3F77DFF7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2913" y="1881189"/>
            <a:ext cx="5400675" cy="4319586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6" name="Tabellenplatzhalter 5">
            <a:extLst>
              <a:ext uri="{FF2B5EF4-FFF2-40B4-BE49-F238E27FC236}">
                <a16:creationId xmlns:a16="http://schemas.microsoft.com/office/drawing/2014/main" id="{B878F67D-8A5E-8719-9EAD-817E3BD5D58A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383338" y="1881188"/>
            <a:ext cx="5400675" cy="4319587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846252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3681">
          <p15:clr>
            <a:srgbClr val="FBAE40"/>
          </p15:clr>
        </p15:guide>
        <p15:guide id="6" pos="279">
          <p15:clr>
            <a:srgbClr val="FBAE40"/>
          </p15:clr>
        </p15:guide>
        <p15:guide id="7" pos="7423">
          <p15:clr>
            <a:srgbClr val="FBAE40"/>
          </p15:clr>
        </p15:guide>
        <p15:guide id="8" orient="horz" pos="232">
          <p15:clr>
            <a:srgbClr val="FBAE40"/>
          </p15:clr>
        </p15:guide>
        <p15:guide id="9" orient="horz" pos="1071">
          <p15:clr>
            <a:srgbClr val="FBAE40"/>
          </p15:clr>
        </p15:guide>
        <p15:guide id="10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58493-543F-4173-BDC2-93A9005F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7DF2AC-32B7-4F3C-AF55-D6D34C6C6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718640-3556-4C0C-8CA7-D4A960A50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04A8D-AF77-4D66-BF46-7826CCDE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09A2F7-8375-4DC6-BAF5-83238430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853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fik -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B29243D-F0F4-C387-9878-4F6B9CCCA5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0F8B47-AB4B-D5CF-9E17-FEC86D3D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1624-37A3-4314-9E40-65D20C8EA72C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541BBE-4DA8-F563-0B31-0687A0BB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C646BD-B5B7-07D4-6124-846ED934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Wortmarke">
            <a:extLst>
              <a:ext uri="{FF2B5EF4-FFF2-40B4-BE49-F238E27FC236}">
                <a16:creationId xmlns:a16="http://schemas.microsoft.com/office/drawing/2014/main" id="{7C06B58E-8151-74FB-9F85-B78E89241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6493236"/>
            <a:ext cx="1692000" cy="1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558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k und eine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ADC51BD-7435-2059-EE97-80FAC770A6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1200" y="1881187"/>
            <a:ext cx="8940800" cy="497681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DAF7-FDEB-4663-8703-7A1AA7F79791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CF61B28-96F4-956D-110E-D70D7542B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2" y="1881189"/>
            <a:ext cx="2520000" cy="4319586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24000" indent="0">
              <a:lnSpc>
                <a:spcPts val="2000"/>
              </a:lnSpc>
              <a:spcBef>
                <a:spcPts val="0"/>
              </a:spcBef>
              <a:buFontTx/>
              <a:buNone/>
              <a:defRPr sz="1400">
                <a:solidFill>
                  <a:schemeClr val="bg2"/>
                </a:solidFill>
              </a:defRPr>
            </a:lvl2pPr>
            <a:lvl3pPr marL="684000" indent="0">
              <a:lnSpc>
                <a:spcPts val="2000"/>
              </a:lnSpc>
              <a:spcBef>
                <a:spcPts val="0"/>
              </a:spcBef>
              <a:buFontTx/>
              <a:buNone/>
              <a:defRPr sz="1400">
                <a:solidFill>
                  <a:schemeClr val="bg2"/>
                </a:solidFill>
              </a:defRPr>
            </a:lvl3pPr>
            <a:lvl4pPr marL="1044000" indent="0">
              <a:lnSpc>
                <a:spcPts val="2000"/>
              </a:lnSpc>
              <a:spcBef>
                <a:spcPts val="0"/>
              </a:spcBef>
              <a:buFontTx/>
              <a:buNone/>
              <a:defRPr sz="1400">
                <a:solidFill>
                  <a:schemeClr val="bg2"/>
                </a:solidFill>
              </a:defRPr>
            </a:lvl4pPr>
            <a:lvl5pPr marL="1404000" indent="0">
              <a:lnSpc>
                <a:spcPts val="2000"/>
              </a:lnSpc>
              <a:spcBef>
                <a:spcPts val="0"/>
              </a:spcBef>
              <a:buFontTx/>
              <a:buNone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8510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orient="horz" pos="1185">
          <p15:clr>
            <a:srgbClr val="FBAE40"/>
          </p15:clr>
        </p15:guide>
        <p15:guide id="5" pos="7423">
          <p15:clr>
            <a:srgbClr val="FBAE40"/>
          </p15:clr>
        </p15:guide>
        <p15:guide id="6" pos="279">
          <p15:clr>
            <a:srgbClr val="FBAE40"/>
          </p15:clr>
        </p15:guide>
        <p15:guide id="7" orient="horz" pos="1071">
          <p15:clr>
            <a:srgbClr val="FBAE40"/>
          </p15:clr>
        </p15:guide>
        <p15:guide id="8" orient="horz" pos="232">
          <p15:clr>
            <a:srgbClr val="FBAE40"/>
          </p15:clr>
        </p15:guide>
        <p15:guide id="9" orient="horz" pos="390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20E0-574E-43AD-85C0-5A36B4723B87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C15097B-8F8C-825A-0A9F-94BB153CF1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3" y="1881188"/>
            <a:ext cx="5581650" cy="36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A9900D-FD67-D411-B884-7BCDDCC47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1881187"/>
            <a:ext cx="5616575" cy="36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81E82B0-867C-907D-ADD7-43B470EE85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5589588"/>
            <a:ext cx="5581649" cy="611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324000" indent="0">
              <a:lnSpc>
                <a:spcPct val="100000"/>
              </a:lnSpc>
              <a:spcBef>
                <a:spcPts val="0"/>
              </a:spcBef>
              <a:buNone/>
              <a:defRPr sz="1500"/>
            </a:lvl2pPr>
            <a:lvl3pPr marL="684000" indent="0">
              <a:lnSpc>
                <a:spcPct val="100000"/>
              </a:lnSpc>
              <a:spcBef>
                <a:spcPts val="0"/>
              </a:spcBef>
              <a:buNone/>
              <a:defRPr sz="1500"/>
            </a:lvl3pPr>
            <a:lvl4pPr marL="1044000" indent="0">
              <a:lnSpc>
                <a:spcPct val="100000"/>
              </a:lnSpc>
              <a:spcBef>
                <a:spcPts val="0"/>
              </a:spcBef>
              <a:buNone/>
              <a:defRPr sz="1500"/>
            </a:lvl4pPr>
            <a:lvl5pPr marL="1404000" indent="0">
              <a:lnSpc>
                <a:spcPct val="100000"/>
              </a:lnSpc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2D0081E-DB70-D166-1EEC-CFE0F328F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7438" y="5589588"/>
            <a:ext cx="5616575" cy="611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324000" indent="0">
              <a:lnSpc>
                <a:spcPct val="100000"/>
              </a:lnSpc>
              <a:spcBef>
                <a:spcPts val="0"/>
              </a:spcBef>
              <a:buNone/>
              <a:defRPr sz="1500"/>
            </a:lvl2pPr>
            <a:lvl3pPr marL="684000" indent="0">
              <a:lnSpc>
                <a:spcPct val="100000"/>
              </a:lnSpc>
              <a:spcBef>
                <a:spcPts val="0"/>
              </a:spcBef>
              <a:buNone/>
              <a:defRPr sz="1500"/>
            </a:lvl3pPr>
            <a:lvl4pPr marL="1044000" indent="0">
              <a:lnSpc>
                <a:spcPct val="100000"/>
              </a:lnSpc>
              <a:spcBef>
                <a:spcPts val="0"/>
              </a:spcBef>
              <a:buNone/>
              <a:defRPr sz="1500"/>
            </a:lvl4pPr>
            <a:lvl5pPr marL="1404000" indent="0">
              <a:lnSpc>
                <a:spcPct val="100000"/>
              </a:lnSpc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7664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85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3795">
          <p15:clr>
            <a:srgbClr val="FBAE40"/>
          </p15:clr>
        </p15:guide>
        <p15:guide id="6" orient="horz" pos="3453">
          <p15:clr>
            <a:srgbClr val="FBAE40"/>
          </p15:clr>
        </p15:guide>
        <p15:guide id="7" orient="horz" pos="3521">
          <p15:clr>
            <a:srgbClr val="FBAE40"/>
          </p15:clr>
        </p15:guide>
        <p15:guide id="8" pos="279">
          <p15:clr>
            <a:srgbClr val="FBAE40"/>
          </p15:clr>
        </p15:guide>
        <p15:guide id="9" pos="7423">
          <p15:clr>
            <a:srgbClr val="FBAE40"/>
          </p15:clr>
        </p15:guide>
        <p15:guide id="10" orient="horz" pos="1071">
          <p15:clr>
            <a:srgbClr val="FBAE40"/>
          </p15:clr>
        </p15:guide>
        <p15:guide id="11" orient="horz" pos="232">
          <p15:clr>
            <a:srgbClr val="FBAE40"/>
          </p15:clr>
        </p15:guide>
        <p15:guide id="12" orient="horz" pos="390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Grafiken und eine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5478F-B967-3139-E427-AF9BE630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8C80D60-F0DD-3ACE-3664-35CD746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656A-42CC-43D5-A2FD-034B009BEAD2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87699E5-391A-EBED-6876-81C679E2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44728AAD-484A-A445-FF06-D5516CC1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7C15097B-8F8C-825A-0A9F-94BB153CF1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3" y="1881187"/>
            <a:ext cx="3708400" cy="216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2D0081E-DB70-D166-1EEC-CFE0F328F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6013" y="4149725"/>
            <a:ext cx="3708000" cy="21589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324000" indent="0">
              <a:lnSpc>
                <a:spcPct val="100000"/>
              </a:lnSpc>
              <a:spcBef>
                <a:spcPts val="0"/>
              </a:spcBef>
              <a:buNone/>
              <a:defRPr sz="1500"/>
            </a:lvl2pPr>
            <a:lvl3pPr marL="684000" indent="0">
              <a:lnSpc>
                <a:spcPct val="100000"/>
              </a:lnSpc>
              <a:spcBef>
                <a:spcPts val="0"/>
              </a:spcBef>
              <a:buNone/>
              <a:defRPr sz="1500"/>
            </a:lvl3pPr>
            <a:lvl4pPr marL="1044000" indent="0">
              <a:lnSpc>
                <a:spcPct val="100000"/>
              </a:lnSpc>
              <a:spcBef>
                <a:spcPts val="0"/>
              </a:spcBef>
              <a:buNone/>
              <a:defRPr sz="1500"/>
            </a:lvl4pPr>
            <a:lvl5pPr marL="1404000" indent="0">
              <a:lnSpc>
                <a:spcPct val="100000"/>
              </a:lnSpc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DC8F4D54-8DB0-9635-10BB-D040C57C4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2913" y="4148725"/>
            <a:ext cx="3708400" cy="216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0517DC33-DBAA-AA58-9585-7330EACA09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59263" y="1881188"/>
            <a:ext cx="3708400" cy="216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D533C014-ECD9-15AE-BCAD-D2EB6839095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3" y="1881188"/>
            <a:ext cx="3708400" cy="216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9D8A52B-DEC8-0A30-7A38-0F17A75EE1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9263" y="4148725"/>
            <a:ext cx="3708400" cy="216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134974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019">
          <p15:clr>
            <a:srgbClr val="FBAE40"/>
          </p15:clr>
        </p15:guide>
        <p15:guide id="4" orient="horz" pos="1185">
          <p15:clr>
            <a:srgbClr val="FBAE40"/>
          </p15:clr>
        </p15:guide>
        <p15:guide id="5" pos="2615">
          <p15:clr>
            <a:srgbClr val="FBAE40"/>
          </p15:clr>
        </p15:guide>
        <p15:guide id="7" orient="horz" pos="3974">
          <p15:clr>
            <a:srgbClr val="FBAE40"/>
          </p15:clr>
        </p15:guide>
        <p15:guide id="8" orient="horz" pos="2546">
          <p15:clr>
            <a:srgbClr val="FBAE40"/>
          </p15:clr>
        </p15:guide>
        <p15:guide id="9" orient="horz" pos="2614">
          <p15:clr>
            <a:srgbClr val="FBAE40"/>
          </p15:clr>
        </p15:guide>
        <p15:guide id="10" pos="2683">
          <p15:clr>
            <a:srgbClr val="FBAE40"/>
          </p15:clr>
        </p15:guide>
        <p15:guide id="11" pos="5087">
          <p15:clr>
            <a:srgbClr val="FBAE40"/>
          </p15:clr>
        </p15:guide>
        <p15:guide id="12" pos="279">
          <p15:clr>
            <a:srgbClr val="FBAE40"/>
          </p15:clr>
        </p15:guide>
        <p15:guide id="13" pos="7423">
          <p15:clr>
            <a:srgbClr val="FBAE40"/>
          </p15:clr>
        </p15:guide>
        <p15:guide id="14" orient="horz" pos="232">
          <p15:clr>
            <a:srgbClr val="FBAE40"/>
          </p15:clr>
        </p15:guide>
        <p15:guide id="15" orient="horz" pos="107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AC016B-CBE9-B1E9-25DB-1AD41666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D6E23B1-88A0-B39B-7F81-21D83D7B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FF4F-BD29-4C27-8208-B0D6D9DBFAD3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07299F2-2C01-EE77-79E2-17A5852D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8946862-EB57-BF1F-4116-DA29E1D2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807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107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0F8B47-AB4B-D5CF-9E17-FEC86D3DE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EDCEF-38CC-41F3-94B5-818F0574297D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541BBE-4DA8-F563-0B31-0687A0BB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C646BD-B5B7-07D4-6124-846ED934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2175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23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AC016B-CBE9-B1E9-25DB-1AD41666F1E4}"/>
              </a:ext>
            </a:extLst>
          </p:cNvPr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D6E23B1-88A0-B39B-7F81-21D83D7B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028DDD-B06E-4CD5-ADF6-EB9AC1CA4562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07299F2-2C01-EE77-79E2-17A5852D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260B29-097F-47E0-6EBA-206D14553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442913" y="3429000"/>
            <a:ext cx="5581650" cy="27717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1pPr>
            <a:lvl2pPr marL="32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2pPr>
            <a:lvl3pPr marL="68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3pPr>
            <a:lvl4pPr marL="104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4pPr>
            <a:lvl5pPr marL="140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FCEBEB3-9CF9-38E2-5212-791077F418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white">
          <a:xfrm>
            <a:off x="6167438" y="3429000"/>
            <a:ext cx="5616575" cy="27717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1pPr>
            <a:lvl2pPr marL="32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2pPr>
            <a:lvl3pPr marL="68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3pPr>
            <a:lvl4pPr marL="104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4pPr>
            <a:lvl5pPr marL="1404000" indent="0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C85225-AD3C-2985-F8E1-A2FFCF31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6493236"/>
            <a:ext cx="1692000" cy="1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706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1071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  <p15:guide id="7" orient="horz" pos="2160">
          <p15:clr>
            <a:srgbClr val="FBAE40"/>
          </p15:clr>
        </p15:guide>
        <p15:guide id="8" orient="horz" pos="390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580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049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05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6CC70-D5B5-4722-8E56-2D80EC52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EC9C89-8490-49A1-AF29-873E03724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3460D5-AEEA-4E78-B1E5-25ED957A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F37251-1945-41CF-A460-2F69B643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1CE20F-5E8A-4141-8C9A-304ADF76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0EB5C0-7468-411A-8CA0-6E5100C3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129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105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365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330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349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968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786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000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879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E806-72F8-4FDB-987C-91B3CCE775BF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893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5066-17AF-4820-9995-B80738B5D2F8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6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9DEB4-F57F-4DE3-BBF8-BCB613E8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04CBCE-226F-458B-BC80-474FF64D8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33F297-EA3C-4E4A-A547-F9EBB717A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E43414-2A3D-43BB-95D9-20A3BE7A4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27D9AA9-4D6C-4F4C-8DE8-B3D8DCA3F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34927EF-17D6-4D16-A07A-7E82A866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2A9217-B5FA-45D8-BE21-BAB32885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7942A91-CF07-496F-9931-41212965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7766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381-6C31-4DAC-8EBD-38C7C9429886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155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6DC-9E76-4F47-8189-27FE1139DDC2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880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A22A-D53D-49AA-84B0-E06CA7D33C29}" type="datetime1">
              <a:rPr lang="de-DE" smtClean="0"/>
              <a:t>11.10.2025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141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E35A-404F-4FB2-B5DE-45177BB7F9F6}" type="datetime1">
              <a:rPr lang="de-DE" smtClean="0"/>
              <a:t>11.10.2025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746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A86A-3A3F-45C5-8DF3-770A0F646BD8}" type="datetime1">
              <a:rPr lang="de-DE" smtClean="0"/>
              <a:t>11.10.2025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663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CB76-B9EF-4962-BE4E-4D5BB947AA77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709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6597-CDBA-4946-861E-66FA247FFD0F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032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7B87-386A-4873-9B48-B4A31CAC27A9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312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14BF-D44F-4FDF-9E59-C397BB6203B4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127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E806-72F8-4FDB-987C-91B3CCE775BF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03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7F778-750F-4220-A3C4-A537B6C8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CD1010-B331-47BE-B634-C0257DB1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804672-7AEF-48D4-A9A6-76BEAF4A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D1F252-2519-4A64-94A7-6EE8960B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4678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5066-17AF-4820-9995-B80738B5D2F8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943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381-6C31-4DAC-8EBD-38C7C9429886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796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96DC-9E76-4F47-8189-27FE1139DDC2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935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5A22A-D53D-49AA-84B0-E06CA7D33C29}" type="datetime1">
              <a:rPr lang="de-DE" smtClean="0"/>
              <a:t>11.10.2025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094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E35A-404F-4FB2-B5DE-45177BB7F9F6}" type="datetime1">
              <a:rPr lang="de-DE" smtClean="0"/>
              <a:t>11.10.2025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32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A86A-3A3F-45C5-8DF3-770A0F646BD8}" type="datetime1">
              <a:rPr lang="de-DE" smtClean="0"/>
              <a:t>11.10.2025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46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CB76-B9EF-4962-BE4E-4D5BB947AA77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1254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6597-CDBA-4946-861E-66FA247FFD0F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8135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7B87-386A-4873-9B48-B4A31CAC27A9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0957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14BF-D44F-4FDF-9E59-C397BB6203B4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07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8C9F4E-2D10-4668-BA6B-6E718E19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C3FA07-6089-439C-90E9-2EB71B5C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255BB-24C1-451B-AFE9-F9E3A16A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721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C97366D-5EA4-4265-9BE7-4F4E4405A719}" type="datetime1">
              <a:rPr lang="de-DE" altLang="de-DE" smtClean="0"/>
              <a:t>11.10.2025</a:t>
            </a:fld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4947304-50FA-466C-B40C-959B14893E69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13930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138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9775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5078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324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595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173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87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488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96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204E3-6104-4EED-8ACB-886F3DC6B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B426CE-F46A-4E52-95DD-6BC51FED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B512DB-65F5-4E5D-A05A-041C57510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3B22FA-C6F6-4DC1-849B-8C51D608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289029-61F7-4964-B901-112E12D2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79ACC8-E8AD-49E0-A91E-2B2936DB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566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207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5881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C97366D-5EA4-4265-9BE7-4F4E4405A719}" type="datetime1">
              <a:rPr lang="de-DE" altLang="de-DE" smtClean="0"/>
              <a:t>11.10.2025</a:t>
            </a:fld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4947304-50FA-466C-B40C-959B14893E69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779691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B9AF-FD95-413C-BCF0-E620878298AA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877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3BD2-0D5C-4686-9D14-9CC8B22FECEE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557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68D8-F3E5-4226-8BC3-17627CE31193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5050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111D-F5C3-464D-9ABE-7A5B21A47CDC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4098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C1028-2B06-468E-A1C6-0C8C37D925C7}" type="datetime1">
              <a:rPr lang="de-DE" smtClean="0"/>
              <a:t>11.10.2025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0033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1F94-3543-424A-99A8-78332085D113}" type="datetime1">
              <a:rPr lang="de-DE" smtClean="0"/>
              <a:t>11.10.2025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861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5383-9585-4FEB-9024-D1C7DF0E37FD}" type="datetime1">
              <a:rPr lang="de-DE" smtClean="0"/>
              <a:t>11.10.2025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43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C5F92-296E-4D65-8338-737BCAE8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381245-70CD-42F2-A502-A2DBA7607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867295-5EF4-4386-AB9D-4B356FE8E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99EDD2-98F8-4E20-B5E1-9791142A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2E7DA5-0D0E-41F8-9A37-CB125CF8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F5E0AF-ECC2-4CFA-8212-A7A35F73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4897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DD5D5-14A7-4266-8D42-704BEDC72859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6206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2EDD-FC1F-4414-90BE-9B8D120CDB54}" type="datetime1">
              <a:rPr lang="de-DE" smtClean="0"/>
              <a:t>11.10.2025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727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2E9E-0941-463C-8CD4-C2E2D47D8A20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3225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E24E3-EB22-495B-B5D2-DF19DFA2C384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97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49AA30-1A3A-4045-BD38-C92BB01E4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6DD2A9-331F-457D-AD0D-DC1CB27C0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9D74C9-3802-4DAA-8053-4A9653306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A0260-6202-4DA3-A927-86F491419103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112422-0E24-49A2-904B-F57BB1864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F73CB-9B1D-44F6-9BBF-870EDD62A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13A2-7307-440A-8EFC-93F3341ABB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71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4B1598D-0C2F-6323-C46E-FBFFB0C3B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65125"/>
            <a:ext cx="113411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662497-1D4C-FE3C-308D-457099AF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81189"/>
            <a:ext cx="113411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7ECBDF-2C07-74E9-E61F-821A622F3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8094" y="6462000"/>
            <a:ext cx="1440000" cy="180000"/>
          </a:xfrm>
          <a:prstGeom prst="rect">
            <a:avLst/>
          </a:prstGeom>
        </p:spPr>
        <p:txBody>
          <a:bodyPr vert="horz" lIns="3600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FE6D14-0144-435E-831F-A3B2F4E08C0E}" type="datetime1">
              <a:rPr lang="de-DE" smtClean="0"/>
              <a:t>11.10.2025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EE1920-5881-17C3-748A-E24A23F81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0800" y="6462000"/>
            <a:ext cx="6264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360DC-D55D-89EB-E3E2-CCDE8F8A5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013" y="6462311"/>
            <a:ext cx="36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571F0E-BA57-4409-A3A5-945CC828A36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1CBBAB-EF00-7A8D-A9CB-F8B798CC8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6493236"/>
            <a:ext cx="1692000" cy="1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67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lvl1pPr marL="0" indent="0" algn="l" defTabSz="914400" rtl="0" eaLnBrk="1" latinLnBrk="0" hangingPunct="1">
        <a:lnSpc>
          <a:spcPts val="3200"/>
        </a:lnSpc>
        <a:spcBef>
          <a:spcPct val="0"/>
        </a:spcBef>
        <a:buFont typeface="Arial" panose="020B0604020202020204" pitchFamily="34" charset="0"/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6000" indent="-216000" algn="l" defTabSz="914400" rtl="0" eaLnBrk="1" latinLnBrk="0" hangingPunct="1">
        <a:lnSpc>
          <a:spcPts val="28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1pPr>
      <a:lvl2pPr marL="540000" indent="-2160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900000" indent="-2160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60000" indent="-2160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1620000" indent="-2160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1980000" indent="-2160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2340000" indent="-2160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7pPr>
      <a:lvl8pPr marL="27000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8pPr>
      <a:lvl9pPr marL="3060000" indent="-228600" algn="l" defTabSz="914400" rtl="0" eaLnBrk="1" latinLnBrk="0" hangingPunct="1">
        <a:lnSpc>
          <a:spcPts val="28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9CB91-050F-49B6-96CE-C202DA26AF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34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4AC1-08A4-4E63-BF4A-C5E03620BD2F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4AC1-08A4-4E63-BF4A-C5E03620BD2F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ED5BB-D716-45F9-9F4F-70DFD74EEF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69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F6305-CD97-4F86-B2A9-E2F6609FE5C9}" type="datetimeFigureOut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77C54-F9C9-47C9-8AAF-4234A38C61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31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2CC5-B5DA-40A9-B37D-7CCF56FAD636}" type="datetime1">
              <a:rPr lang="de-DE" smtClean="0"/>
              <a:t>11.10.2025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8F9C0-689B-443F-B811-9ECB5C65F6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41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doi.org/10.1111/jiec.12890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.industrialecology.uni-freiburg.de/index.php/2025/03/03/2025-iedc-critical-mass-sprint/" TargetMode="External"/><Relationship Id="rId2" Type="http://schemas.openxmlformats.org/officeDocument/2006/relationships/hyperlink" Target="https://www.database.industrialecology.uni-freiburg.de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5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dustrialecology.uni-freiburg.de/iedcValidate.aspx" TargetMode="External"/><Relationship Id="rId3" Type="http://schemas.openxmlformats.org/officeDocument/2006/relationships/image" Target="../media/image14.emf"/><Relationship Id="rId7" Type="http://schemas.openxmlformats.org/officeDocument/2006/relationships/hyperlink" Target="https://www.database.industrialecology.uni-freiburg.de/classifications.aspx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database.industrialecology.uni-freiburg.de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hyperlink" Target="https://zenodo.org/uploads/1421732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www.database.industrialecology.uni-freiburg.de/classifications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atabase.industrialecology.uni-freiburg.de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tabase.industrialecology.uni-freiburg.de/" TargetMode="Externa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15.jpe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dEcol/IE_data_commons/blob/master/doc/LCI_IEDC_Correspondences_V1.xls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cie.research.yale.edu/research/stocks-and-flows-project-staf" TargetMode="Externa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.jpeg"/><Relationship Id="rId4" Type="http://schemas.openxmlformats.org/officeDocument/2006/relationships/hyperlink" Target="https://doi.org/10.1038/s41597-019-0085-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5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blog.industrialecology.uni-freiburg.de/index.php/2018/10/17/launching-the-prototype-for-an-industrial-ecology-data-inventory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EA6755-699E-452C-933E-2E332A8A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53"/>
            <a:ext cx="12192000" cy="37242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308AD4-4BDA-4C0F-81F4-3DFE2E35C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041" y="5776515"/>
            <a:ext cx="3840813" cy="8535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A82FF5-C847-4370-9C29-5DD5CE3B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4" y="6046634"/>
            <a:ext cx="3241082" cy="58339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9B971DA-DF4E-424D-B522-9D7251561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14" y="2834491"/>
            <a:ext cx="11341100" cy="2604657"/>
          </a:xfrm>
        </p:spPr>
        <p:txBody>
          <a:bodyPr/>
          <a:lstStyle/>
          <a:p>
            <a:pPr algn="ctr"/>
            <a:br>
              <a:rPr lang="en-US" sz="3600" b="1" dirty="0"/>
            </a:br>
            <a:r>
              <a:rPr lang="en-US" sz="4000" b="1" dirty="0"/>
              <a:t>Industrial Ecology Data Commons - IEDC</a:t>
            </a:r>
            <a:br>
              <a:rPr lang="en-US" sz="3600" b="1" dirty="0"/>
            </a:br>
            <a:r>
              <a:rPr lang="en-US" sz="2400" b="1" dirty="0"/>
              <a:t>A new type of database for industrial ecology and socio-metabolic research</a:t>
            </a:r>
            <a:br>
              <a:rPr lang="en-US" sz="2400" b="1" dirty="0"/>
            </a:br>
            <a:br>
              <a:rPr lang="en-US" sz="1200" b="1" dirty="0"/>
            </a:br>
            <a:r>
              <a:rPr lang="en-US" sz="2400" b="1" dirty="0"/>
              <a:t>Stefan Pauliuk on behalf of the IEDC team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0731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8AF0-EA58-C04E-AB91-0F220119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47304-50FA-466C-B40C-959B14893E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C1C51CF-0DD7-49E7-803B-341C699B23E5}"/>
              </a:ext>
            </a:extLst>
          </p:cNvPr>
          <p:cNvSpPr/>
          <p:nvPr/>
        </p:nvSpPr>
        <p:spPr>
          <a:xfrm>
            <a:off x="-36393" y="6488668"/>
            <a:ext cx="7852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https://doi.org/10.1111/jiec.12890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EA6CC7-BC7B-40E5-8DC9-999F02BC72E6}"/>
              </a:ext>
            </a:extLst>
          </p:cNvPr>
          <p:cNvSpPr txBox="1"/>
          <p:nvPr/>
        </p:nvSpPr>
        <p:spPr>
          <a:xfrm>
            <a:off x="449738" y="4008252"/>
            <a:ext cx="1206753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JIE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2019.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2019: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(2x per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prototype, 30-40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Nildem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Atasayar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2024: The </a:t>
            </a:r>
            <a:r>
              <a:rPr kumimoji="0" lang="de-DE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prototype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became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2025: EU Horizon CIRCOMOD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hub and IEDC Critical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Sprint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flushed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heaps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55509F0-7022-4AFC-8904-F31AA32E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543" y="870581"/>
            <a:ext cx="9478369" cy="2955489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6ACEF57-E53A-4739-811E-454B2BBFF530}"/>
              </a:ext>
            </a:extLst>
          </p:cNvPr>
          <p:cNvSpPr txBox="1">
            <a:spLocks/>
          </p:cNvSpPr>
          <p:nvPr/>
        </p:nvSpPr>
        <p:spPr>
          <a:xfrm>
            <a:off x="155359" y="136525"/>
            <a:ext cx="11869445" cy="520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history: The general data model and the Freiburg prototype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19565A2-CD11-45B1-9E4E-A0B8836B6E8A}"/>
              </a:ext>
            </a:extLst>
          </p:cNvPr>
          <p:cNvSpPr/>
          <p:nvPr/>
        </p:nvSpPr>
        <p:spPr>
          <a:xfrm>
            <a:off x="7770125" y="2780096"/>
            <a:ext cx="1314734" cy="37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44D67307-8960-4F00-AD4A-C8C65BCE2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961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8AF0-EA58-C04E-AB91-0F220119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47304-50FA-466C-B40C-959B14893E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EA6CC7-BC7B-40E5-8DC9-999F02BC72E6}"/>
              </a:ext>
            </a:extLst>
          </p:cNvPr>
          <p:cNvSpPr txBox="1"/>
          <p:nvPr/>
        </p:nvSpPr>
        <p:spPr>
          <a:xfrm>
            <a:off x="451666" y="870127"/>
            <a:ext cx="47903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larger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(100+) of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lifetimes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appliances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end of 2025,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relevant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MFA and LCA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consultants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F0CC122-7DCB-45E3-8AA8-C014149F6A84}"/>
              </a:ext>
            </a:extLst>
          </p:cNvPr>
          <p:cNvSpPr txBox="1">
            <a:spLocks/>
          </p:cNvSpPr>
          <p:nvPr/>
        </p:nvSpPr>
        <p:spPr>
          <a:xfrm>
            <a:off x="2054231" y="78222"/>
            <a:ext cx="8925635" cy="520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present: 2025 IEDC Critical Mass Sprint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1CB7F4-7470-4D38-B1A0-DB3DC2BB359C}"/>
              </a:ext>
            </a:extLst>
          </p:cNvPr>
          <p:cNvSpPr/>
          <p:nvPr/>
        </p:nvSpPr>
        <p:spPr>
          <a:xfrm>
            <a:off x="-36394" y="6334780"/>
            <a:ext cx="10690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https://www.database.industrialecology.uni-freiburg.de/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https://www.blog.industrialecology.uni-freiburg.de/index.php/2025/03/03/2025-iedc-critical-mass-sprint/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6507D0-C883-4071-B923-7E620B9B1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5" y="4561108"/>
            <a:ext cx="4747790" cy="1773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EF82E6-F9BD-4BB8-9194-9A6A7DB6B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85" y="870127"/>
            <a:ext cx="6563029" cy="500175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72491FF-E287-424C-9553-87B58414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37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B5ED6-B39B-53B6-CA96-D825C147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90" y="2062208"/>
            <a:ext cx="11340000" cy="1440000"/>
          </a:xfrm>
        </p:spPr>
        <p:txBody>
          <a:bodyPr/>
          <a:lstStyle/>
          <a:p>
            <a:r>
              <a:rPr lang="de-DE" sz="4400" dirty="0"/>
              <a:t>Industrial </a:t>
            </a:r>
            <a:r>
              <a:rPr lang="de-DE" sz="4400" dirty="0" err="1"/>
              <a:t>ecology</a:t>
            </a:r>
            <a:r>
              <a:rPr lang="de-DE" sz="4400" dirty="0"/>
              <a:t> </a:t>
            </a:r>
            <a:r>
              <a:rPr lang="de-DE" sz="4400" dirty="0" err="1"/>
              <a:t>data</a:t>
            </a:r>
            <a:r>
              <a:rPr lang="de-DE" sz="4400" dirty="0"/>
              <a:t> </a:t>
            </a:r>
            <a:r>
              <a:rPr lang="de-DE" sz="4400" dirty="0" err="1"/>
              <a:t>commons</a:t>
            </a:r>
            <a:r>
              <a:rPr lang="de-DE" sz="4400" dirty="0"/>
              <a:t> (IEDC)</a:t>
            </a:r>
            <a:br>
              <a:rPr lang="de-DE" sz="4400" dirty="0"/>
            </a:br>
            <a:r>
              <a:rPr lang="en-US" sz="4400" dirty="0">
                <a:solidFill>
                  <a:srgbClr val="000000"/>
                </a:solidFill>
              </a:rPr>
              <a:t>Data model</a:t>
            </a:r>
            <a:endParaRPr lang="de-DE" sz="4400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71F0E-BA57-4409-A3A5-945CC828A36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34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365C397E-A757-4B5F-82A7-9CF07B694487}"/>
              </a:ext>
            </a:extLst>
          </p:cNvPr>
          <p:cNvSpPr txBox="1">
            <a:spLocks/>
          </p:cNvSpPr>
          <p:nvPr/>
        </p:nvSpPr>
        <p:spPr>
          <a:xfrm>
            <a:off x="0" y="118914"/>
            <a:ext cx="7927759" cy="3361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rgbClr val="344A9A"/>
                </a:solidFill>
                <a:latin typeface="Arial" panose="020B0604020202020204"/>
              </a:rPr>
              <a:t>BrightCon</a:t>
            </a:r>
            <a:r>
              <a:rPr lang="en-US" sz="1600" dirty="0">
                <a:solidFill>
                  <a:srgbClr val="344A9A"/>
                </a:solidFill>
                <a:latin typeface="Arial" panose="020B0604020202020204"/>
              </a:rPr>
              <a:t> 2025 – Plenary Talk on the industrial ecology data commons (IEDC)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363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117" y="97860"/>
            <a:ext cx="10974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All socio-metabolic data can be placed in a system definition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1" y="1313865"/>
            <a:ext cx="6723822" cy="4608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4383" y="1169676"/>
            <a:ext cx="532132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boundary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Element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Storage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 stock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t.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snapshot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Transport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[t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,t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]. 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44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384" y="155586"/>
            <a:ext cx="11691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10101"/>
                </a:solidFill>
                <a:latin typeface="Tahoma" panose="020B0604030504040204" pitchFamily="34" charset="0"/>
              </a:rPr>
              <a:t>Placing socio-metabolic data in a system definition: Dimensions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12184" y="1305341"/>
            <a:ext cx="98290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definition prescribes a number 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along which the system content is described: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dimension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used to order events by the time of their occurrence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 dimension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used to order objects by their location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dimension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used to identify balance volumes or to group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 dimension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used to identify different goods or substances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 dimension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used to indicate the unit in which the data are measured 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6343384"/>
            <a:ext cx="7778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General Data Model for Socioeconomic Metabolism and its Implementation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Industrial Ecology Data Commons Prototype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Pauliuk et al.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(2019), JIE,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DOI: ﻿10.1111/jiec.12890</a:t>
            </a:r>
          </a:p>
        </p:txBody>
      </p:sp>
    </p:spTree>
    <p:extLst>
      <p:ext uri="{BB962C8B-B14F-4D97-AF65-F5344CB8AC3E}">
        <p14:creationId xmlns:p14="http://schemas.microsoft.com/office/powerpoint/2010/main" val="83603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465054" y="1055158"/>
            <a:ext cx="111393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To locate data in a system definition, one has to specify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aspects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of the data that describe how the given values relate to time, region, processes, etc. dimensions in the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The aspects describe how the system dimensions relate to the 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For example, a flow has a starting node and a terminating node. Here, the system dimension 'process' is used to describe two aspects of a flow, namely the starting and terminating process node.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A stock is always associated with a node where it is located, and therefore, 'residence process' is an aspect of the 'process' dimension needed to locate a stocks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6343384"/>
            <a:ext cx="7778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General Data Model for Socioeconomic Metabolism and its Implementation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Industrial Ecology Data Commons Prototype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Pauliuk et al.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(2019), JIE,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DOI: ﻿10.1111/jiec.12890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65EBA87-72D1-4566-8135-852CCDC765D6}"/>
              </a:ext>
            </a:extLst>
          </p:cNvPr>
          <p:cNvSpPr/>
          <p:nvPr/>
        </p:nvSpPr>
        <p:spPr>
          <a:xfrm>
            <a:off x="602348" y="120446"/>
            <a:ext cx="10987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10101"/>
                </a:solidFill>
                <a:latin typeface="Tahoma" panose="020B0604030504040204" pitchFamily="34" charset="0"/>
              </a:rPr>
              <a:t>Placing socio-metabolic data in a system definition: Aspects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0" y="6343384"/>
            <a:ext cx="7778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General Data Model for Socioeconomic Metabolism and its Implementation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Industrial Ecology Data Commons Prototype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Pauliuk et al.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(2019), JIE,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DOI: ﻿10.1111/jiec.12890</a:t>
            </a:r>
          </a:p>
        </p:txBody>
      </p:sp>
      <p:sp>
        <p:nvSpPr>
          <p:cNvPr id="2" name="Rechteck 1"/>
          <p:cNvSpPr/>
          <p:nvPr/>
        </p:nvSpPr>
        <p:spPr>
          <a:xfrm>
            <a:off x="225338" y="771062"/>
            <a:ext cx="11741324" cy="587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Flows 1_F: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flow is an extensive system variable describing the relocation of objects: [Flow] of [objects] from [process A] in [region of origin] to [process B] in [region of destination] in [time period] is [value/uncertainty] for [layer].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Stocks 2_S: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stock is an extensive system variable describing the location of objects: [Stock] of [objects] of [age-cohort (*)] in [process] in [region of location] at [time point] is [value/uncertainty] for [layer].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 lifetime 3_LT: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lifetime is an intensive object property describing the residence time of a good/substance in a process: [Lifetime] of [good/substance] of [age-cohort (*)] in [process] in [region] is [value/uncertainty] for [layer].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7BBAD04-28A1-414E-8D29-6E18185BB521}"/>
              </a:ext>
            </a:extLst>
          </p:cNvPr>
          <p:cNvSpPr/>
          <p:nvPr/>
        </p:nvSpPr>
        <p:spPr>
          <a:xfrm>
            <a:off x="168736" y="68054"/>
            <a:ext cx="118545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10101"/>
                </a:solidFill>
                <a:latin typeface="Tahoma" panose="020B0604030504040204" pitchFamily="34" charset="0"/>
              </a:rPr>
              <a:t>The IEDC data model assigns to each data type its ‘right’ aspects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6343384"/>
            <a:ext cx="7778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General Data Model for Socioeconomic Metabolism and its Implementation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Industrial Ecology Data Commons Prototype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Pauliuk et al.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(2019), JIE,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DOI: ﻿10.1111/jiec.12890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343" y="2624572"/>
            <a:ext cx="6892215" cy="27581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66" y="237337"/>
            <a:ext cx="2596365" cy="599096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09331" y="122255"/>
            <a:ext cx="220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entry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09223" y="2016310"/>
            <a:ext cx="6528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entry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List of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tuples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also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141583" y="5382703"/>
            <a:ext cx="6645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de-DE" sz="2000" b="1" dirty="0">
                <a:solidFill>
                  <a:srgbClr val="C00000"/>
                </a:solidFill>
                <a:latin typeface="Calibri" panose="020F0502020204030204"/>
              </a:rPr>
              <a:t>u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09331" y="1321128"/>
            <a:ext cx="2948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278519" y="3103293"/>
            <a:ext cx="183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64674" y="5685678"/>
            <a:ext cx="205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metadata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B8E4160-C052-4C9A-A532-698442D21AF7}"/>
              </a:ext>
            </a:extLst>
          </p:cNvPr>
          <p:cNvSpPr/>
          <p:nvPr/>
        </p:nvSpPr>
        <p:spPr>
          <a:xfrm>
            <a:off x="6753287" y="160191"/>
            <a:ext cx="49263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Organising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and validating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the data in xlsx templates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F4B0090B-522F-4174-BBAF-D7FB0CD1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1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B5ED6-B39B-53B6-CA96-D825C147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102719"/>
            <a:ext cx="11340000" cy="1440000"/>
          </a:xfrm>
        </p:spPr>
        <p:txBody>
          <a:bodyPr/>
          <a:lstStyle/>
          <a:p>
            <a:r>
              <a:rPr lang="de-DE" sz="4400" dirty="0"/>
              <a:t>Industrial </a:t>
            </a:r>
            <a:r>
              <a:rPr lang="de-DE" sz="4400" dirty="0" err="1"/>
              <a:t>ecology</a:t>
            </a:r>
            <a:r>
              <a:rPr lang="de-DE" sz="4400" dirty="0"/>
              <a:t> </a:t>
            </a:r>
            <a:r>
              <a:rPr lang="de-DE" sz="4400" dirty="0" err="1"/>
              <a:t>data</a:t>
            </a:r>
            <a:r>
              <a:rPr lang="de-DE" sz="4400" dirty="0"/>
              <a:t> </a:t>
            </a:r>
            <a:r>
              <a:rPr lang="de-DE" sz="4400" dirty="0" err="1"/>
              <a:t>commons</a:t>
            </a:r>
            <a:r>
              <a:rPr lang="de-DE" sz="4400" dirty="0"/>
              <a:t> (IEDC)</a:t>
            </a:r>
            <a:br>
              <a:rPr lang="de-DE" sz="4400" dirty="0"/>
            </a:br>
            <a:r>
              <a:rPr lang="en-US" sz="4400" dirty="0">
                <a:solidFill>
                  <a:srgbClr val="000000"/>
                </a:solidFill>
              </a:rPr>
              <a:t>Features</a:t>
            </a:r>
            <a:endParaRPr lang="de-DE" sz="4400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71F0E-BA57-4409-A3A5-945CC828A36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34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0253849-D697-4FA4-BBFB-00BDE178E31C}"/>
              </a:ext>
            </a:extLst>
          </p:cNvPr>
          <p:cNvSpPr txBox="1">
            <a:spLocks/>
          </p:cNvSpPr>
          <p:nvPr/>
        </p:nvSpPr>
        <p:spPr>
          <a:xfrm>
            <a:off x="0" y="118914"/>
            <a:ext cx="7927759" cy="3361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rgbClr val="344A9A"/>
                </a:solidFill>
                <a:latin typeface="Arial" panose="020B0604020202020204"/>
              </a:rPr>
              <a:t>BrightCon</a:t>
            </a:r>
            <a:r>
              <a:rPr lang="en-US" sz="1600" dirty="0">
                <a:solidFill>
                  <a:srgbClr val="344A9A"/>
                </a:solidFill>
                <a:latin typeface="Arial" panose="020B0604020202020204"/>
              </a:rPr>
              <a:t> 2025 – Plenary Talk on the industrial ecology data commons (IEDC)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0226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fik 73">
            <a:extLst>
              <a:ext uri="{FF2B5EF4-FFF2-40B4-BE49-F238E27FC236}">
                <a16:creationId xmlns:a16="http://schemas.microsoft.com/office/drawing/2014/main" id="{E687536C-DBF5-49C5-AEA4-7B451901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31" y="1085870"/>
            <a:ext cx="2815504" cy="3025031"/>
          </a:xfrm>
          <a:prstGeom prst="rect">
            <a:avLst/>
          </a:prstGeom>
          <a:noFill/>
        </p:spPr>
      </p:pic>
      <p:sp>
        <p:nvSpPr>
          <p:cNvPr id="110" name="Rechteck 109">
            <a:extLst>
              <a:ext uri="{FF2B5EF4-FFF2-40B4-BE49-F238E27FC236}">
                <a16:creationId xmlns:a16="http://schemas.microsoft.com/office/drawing/2014/main" id="{7E30C465-934A-45B6-858A-30AC05CDFA22}"/>
              </a:ext>
            </a:extLst>
          </p:cNvPr>
          <p:cNvSpPr/>
          <p:nvPr/>
        </p:nvSpPr>
        <p:spPr>
          <a:xfrm>
            <a:off x="8772516" y="1113064"/>
            <a:ext cx="2914229" cy="555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905BCD1-D68F-4BD1-BB07-17542D4F5A4A}"/>
              </a:ext>
            </a:extLst>
          </p:cNvPr>
          <p:cNvSpPr/>
          <p:nvPr/>
        </p:nvSpPr>
        <p:spPr>
          <a:xfrm>
            <a:off x="580551" y="1114738"/>
            <a:ext cx="2931596" cy="55553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38931" y="43732"/>
            <a:ext cx="8977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infrastructure, services, and data workflow</a:t>
            </a:r>
            <a:endParaRPr kumimoji="0" lang="en-US" altLang="de-DE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B3B5D912-31B9-4B42-A6E4-C6B1D17F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66" y="2091814"/>
            <a:ext cx="452620" cy="5607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82AA9D5-DB35-44B7-8132-D93E999F2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011" y="2083691"/>
            <a:ext cx="595330" cy="595330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9A9CC95C-6DD2-4DB4-BE6B-5B0FCB8E689E}"/>
              </a:ext>
            </a:extLst>
          </p:cNvPr>
          <p:cNvSpPr txBox="1"/>
          <p:nvPr/>
        </p:nvSpPr>
        <p:spPr>
          <a:xfrm>
            <a:off x="580551" y="1172364"/>
            <a:ext cx="291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publicly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diff.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40675E8A-A450-424A-B3DF-F4FE98343400}"/>
              </a:ext>
            </a:extLst>
          </p:cNvPr>
          <p:cNvSpPr txBox="1"/>
          <p:nvPr/>
        </p:nvSpPr>
        <p:spPr>
          <a:xfrm>
            <a:off x="590553" y="2703947"/>
            <a:ext cx="279780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government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flexible,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xlsx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Abgerundetes Rechteck 20">
            <a:extLst>
              <a:ext uri="{FF2B5EF4-FFF2-40B4-BE49-F238E27FC236}">
                <a16:creationId xmlns:a16="http://schemas.microsoft.com/office/drawing/2014/main" id="{E758CA86-BA73-4A84-87EA-A0F1BBBD12EE}"/>
              </a:ext>
            </a:extLst>
          </p:cNvPr>
          <p:cNvSpPr/>
          <p:nvPr/>
        </p:nvSpPr>
        <p:spPr>
          <a:xfrm>
            <a:off x="1005932" y="5424697"/>
            <a:ext cx="2077720" cy="819643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script-based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reformatting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Abgerundetes Rechteck 20">
            <a:extLst>
              <a:ext uri="{FF2B5EF4-FFF2-40B4-BE49-F238E27FC236}">
                <a16:creationId xmlns:a16="http://schemas.microsoft.com/office/drawing/2014/main" id="{A9EAC9B1-48C0-42AD-B63D-A8964C56CF21}"/>
              </a:ext>
            </a:extLst>
          </p:cNvPr>
          <p:cNvSpPr/>
          <p:nvPr/>
        </p:nvSpPr>
        <p:spPr>
          <a:xfrm>
            <a:off x="1002640" y="4474387"/>
            <a:ext cx="2077230" cy="819643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of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against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8DCFE458-4724-44B4-9449-EC81D2119326}"/>
              </a:ext>
            </a:extLst>
          </p:cNvPr>
          <p:cNvSpPr txBox="1"/>
          <p:nvPr/>
        </p:nvSpPr>
        <p:spPr>
          <a:xfrm>
            <a:off x="0" y="6892406"/>
            <a:ext cx="10330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homepage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links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tutorials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https://www.database.industrialecology.uni-freiburg.de/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https://www.database.industrialecology.uni-freiburg.de/classifications.aspx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https://www.industrialecology.uni-freiburg.de/iedcValidate.aspx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See links on IEDC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homepage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Zenodo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https://zenodo.org/uploads/14217322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7" name="Abgerundetes Rechteck 20">
            <a:extLst>
              <a:ext uri="{FF2B5EF4-FFF2-40B4-BE49-F238E27FC236}">
                <a16:creationId xmlns:a16="http://schemas.microsoft.com/office/drawing/2014/main" id="{C588E0B0-7E81-40E8-8904-05D5FCEECF2C}"/>
              </a:ext>
            </a:extLst>
          </p:cNvPr>
          <p:cNvSpPr/>
          <p:nvPr/>
        </p:nvSpPr>
        <p:spPr>
          <a:xfrm>
            <a:off x="3680455" y="1850132"/>
            <a:ext cx="1752995" cy="819643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scripts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Abgerundetes Rechteck 20">
            <a:extLst>
              <a:ext uri="{FF2B5EF4-FFF2-40B4-BE49-F238E27FC236}">
                <a16:creationId xmlns:a16="http://schemas.microsoft.com/office/drawing/2014/main" id="{28E04E49-594D-4DF2-92EA-2258C7E4975C}"/>
              </a:ext>
            </a:extLst>
          </p:cNvPr>
          <p:cNvSpPr/>
          <p:nvPr/>
        </p:nvSpPr>
        <p:spPr>
          <a:xfrm>
            <a:off x="3680455" y="3120413"/>
            <a:ext cx="1752995" cy="819643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IEDC_tools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(Python)</a:t>
            </a:r>
          </a:p>
        </p:txBody>
      </p:sp>
      <p:sp>
        <p:nvSpPr>
          <p:cNvPr id="109" name="Abgerundetes Rechteck 20">
            <a:extLst>
              <a:ext uri="{FF2B5EF4-FFF2-40B4-BE49-F238E27FC236}">
                <a16:creationId xmlns:a16="http://schemas.microsoft.com/office/drawing/2014/main" id="{2EB4A4A3-1D56-4F8E-ABC3-A41EAFFEB54E}"/>
              </a:ext>
            </a:extLst>
          </p:cNvPr>
          <p:cNvSpPr/>
          <p:nvPr/>
        </p:nvSpPr>
        <p:spPr>
          <a:xfrm>
            <a:off x="8931674" y="1206566"/>
            <a:ext cx="2599764" cy="752666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type, DOI,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keyword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preview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Abgerundetes Rechteck 20">
            <a:extLst>
              <a:ext uri="{FF2B5EF4-FFF2-40B4-BE49-F238E27FC236}">
                <a16:creationId xmlns:a16="http://schemas.microsoft.com/office/drawing/2014/main" id="{5C8C2895-B045-4546-95C1-80840306977B}"/>
              </a:ext>
            </a:extLst>
          </p:cNvPr>
          <p:cNvSpPr/>
          <p:nvPr/>
        </p:nvSpPr>
        <p:spPr>
          <a:xfrm>
            <a:off x="8931674" y="2058713"/>
            <a:ext cx="2599763" cy="752666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for all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like ‚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copper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‘, ‚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batteries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‚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recycling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</a:p>
        </p:txBody>
      </p:sp>
      <p:sp>
        <p:nvSpPr>
          <p:cNvPr id="112" name="Abgerundetes Rechteck 20">
            <a:extLst>
              <a:ext uri="{FF2B5EF4-FFF2-40B4-BE49-F238E27FC236}">
                <a16:creationId xmlns:a16="http://schemas.microsoft.com/office/drawing/2014/main" id="{CD124C34-D89C-4706-B701-32336B5FA615}"/>
              </a:ext>
            </a:extLst>
          </p:cNvPr>
          <p:cNvSpPr/>
          <p:nvPr/>
        </p:nvSpPr>
        <p:spPr>
          <a:xfrm>
            <a:off x="3717788" y="5219842"/>
            <a:ext cx="1666415" cy="682277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matching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14" name="Abgerundetes Rechteck 20">
            <a:extLst>
              <a:ext uri="{FF2B5EF4-FFF2-40B4-BE49-F238E27FC236}">
                <a16:creationId xmlns:a16="http://schemas.microsoft.com/office/drawing/2014/main" id="{9005C1E9-C7BE-4E99-A0E9-6628C164AAE9}"/>
              </a:ext>
            </a:extLst>
          </p:cNvPr>
          <p:cNvSpPr/>
          <p:nvPr/>
        </p:nvSpPr>
        <p:spPr>
          <a:xfrm>
            <a:off x="5718854" y="4827849"/>
            <a:ext cx="1416805" cy="682276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Zenodo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Abgerundetes Rechteck 20">
            <a:extLst>
              <a:ext uri="{FF2B5EF4-FFF2-40B4-BE49-F238E27FC236}">
                <a16:creationId xmlns:a16="http://schemas.microsoft.com/office/drawing/2014/main" id="{B28AE9D3-0122-4E70-83A4-6E51A3B5E5CB}"/>
              </a:ext>
            </a:extLst>
          </p:cNvPr>
          <p:cNvSpPr/>
          <p:nvPr/>
        </p:nvSpPr>
        <p:spPr>
          <a:xfrm>
            <a:off x="7174567" y="4827849"/>
            <a:ext cx="1360992" cy="682276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MySQL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dump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ISIE*</a:t>
            </a:r>
          </a:p>
        </p:txBody>
      </p:sp>
      <p:sp>
        <p:nvSpPr>
          <p:cNvPr id="116" name="Abgerundetes Rechteck 20">
            <a:extLst>
              <a:ext uri="{FF2B5EF4-FFF2-40B4-BE49-F238E27FC236}">
                <a16:creationId xmlns:a16="http://schemas.microsoft.com/office/drawing/2014/main" id="{513103C2-3F9A-4E23-87D5-29DA3EFC24B1}"/>
              </a:ext>
            </a:extLst>
          </p:cNvPr>
          <p:cNvSpPr/>
          <p:nvPr/>
        </p:nvSpPr>
        <p:spPr>
          <a:xfrm>
            <a:off x="8931674" y="4615158"/>
            <a:ext cx="2599762" cy="752666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 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etc.</a:t>
            </a:r>
          </a:p>
        </p:txBody>
      </p:sp>
      <p:sp>
        <p:nvSpPr>
          <p:cNvPr id="117" name="Abgerundetes Rechteck 20">
            <a:extLst>
              <a:ext uri="{FF2B5EF4-FFF2-40B4-BE49-F238E27FC236}">
                <a16:creationId xmlns:a16="http://schemas.microsoft.com/office/drawing/2014/main" id="{72203248-7D4F-46F0-91BD-CCBC60AC437F}"/>
              </a:ext>
            </a:extLst>
          </p:cNvPr>
          <p:cNvSpPr/>
          <p:nvPr/>
        </p:nvSpPr>
        <p:spPr>
          <a:xfrm>
            <a:off x="8931674" y="3763009"/>
            <a:ext cx="2599762" cy="752666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all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(like material,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time)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Abgerundetes Rechteck 20">
            <a:extLst>
              <a:ext uri="{FF2B5EF4-FFF2-40B4-BE49-F238E27FC236}">
                <a16:creationId xmlns:a16="http://schemas.microsoft.com/office/drawing/2014/main" id="{70625FDE-8E3F-45E4-BEE4-0B8FB0262C65}"/>
              </a:ext>
            </a:extLst>
          </p:cNvPr>
          <p:cNvSpPr/>
          <p:nvPr/>
        </p:nvSpPr>
        <p:spPr>
          <a:xfrm>
            <a:off x="8931675" y="2910860"/>
            <a:ext cx="2599762" cy="752667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all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e.g.,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lifetime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Pfeil: nach links 119">
            <a:extLst>
              <a:ext uri="{FF2B5EF4-FFF2-40B4-BE49-F238E27FC236}">
                <a16:creationId xmlns:a16="http://schemas.microsoft.com/office/drawing/2014/main" id="{BB6D7072-8C4F-4A47-9CD1-2EE644157FA6}"/>
              </a:ext>
            </a:extLst>
          </p:cNvPr>
          <p:cNvSpPr/>
          <p:nvPr/>
        </p:nvSpPr>
        <p:spPr>
          <a:xfrm rot="10800000">
            <a:off x="8386482" y="2619631"/>
            <a:ext cx="390705" cy="300991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Pfeil: nach links 120">
            <a:extLst>
              <a:ext uri="{FF2B5EF4-FFF2-40B4-BE49-F238E27FC236}">
                <a16:creationId xmlns:a16="http://schemas.microsoft.com/office/drawing/2014/main" id="{BB948686-6ECD-46EA-B331-F83E694567BA}"/>
              </a:ext>
            </a:extLst>
          </p:cNvPr>
          <p:cNvSpPr/>
          <p:nvPr/>
        </p:nvSpPr>
        <p:spPr>
          <a:xfrm rot="10800000">
            <a:off x="5433447" y="2210311"/>
            <a:ext cx="407057" cy="9802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Pfeil: nach links 121">
            <a:extLst>
              <a:ext uri="{FF2B5EF4-FFF2-40B4-BE49-F238E27FC236}">
                <a16:creationId xmlns:a16="http://schemas.microsoft.com/office/drawing/2014/main" id="{4F5E1AD0-E40D-478B-A457-2EB5CD164F25}"/>
              </a:ext>
            </a:extLst>
          </p:cNvPr>
          <p:cNvSpPr/>
          <p:nvPr/>
        </p:nvSpPr>
        <p:spPr>
          <a:xfrm rot="10800000">
            <a:off x="3510822" y="2225233"/>
            <a:ext cx="164636" cy="6944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1B56B740-166D-423D-9B2D-378A0368B697}"/>
              </a:ext>
            </a:extLst>
          </p:cNvPr>
          <p:cNvSpPr txBox="1"/>
          <p:nvPr/>
        </p:nvSpPr>
        <p:spPr>
          <a:xfrm>
            <a:off x="8776789" y="729701"/>
            <a:ext cx="2909956" cy="369332"/>
          </a:xfrm>
          <a:prstGeom prst="rect">
            <a:avLst/>
          </a:prstGeom>
          <a:solidFill>
            <a:srgbClr val="FFE593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Pfeil: nach links 125">
            <a:extLst>
              <a:ext uri="{FF2B5EF4-FFF2-40B4-BE49-F238E27FC236}">
                <a16:creationId xmlns:a16="http://schemas.microsoft.com/office/drawing/2014/main" id="{61711FAD-CC83-4680-B298-576B9E80C4AC}"/>
              </a:ext>
            </a:extLst>
          </p:cNvPr>
          <p:cNvSpPr/>
          <p:nvPr/>
        </p:nvSpPr>
        <p:spPr>
          <a:xfrm rot="5400000">
            <a:off x="4244960" y="4238940"/>
            <a:ext cx="671016" cy="70064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EFB0CFE2-ADA8-4AF4-AF6E-05331EA165D1}"/>
              </a:ext>
            </a:extLst>
          </p:cNvPr>
          <p:cNvSpPr txBox="1"/>
          <p:nvPr/>
        </p:nvSpPr>
        <p:spPr>
          <a:xfrm>
            <a:off x="580551" y="737554"/>
            <a:ext cx="2914229" cy="369332"/>
          </a:xfrm>
          <a:prstGeom prst="rect">
            <a:avLst/>
          </a:prstGeom>
          <a:solidFill>
            <a:srgbClr val="FFE593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Sourcing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CE323D6-D1E1-4D45-93F1-7EEE62F37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56" y="7210219"/>
            <a:ext cx="2381582" cy="428685"/>
          </a:xfrm>
          <a:prstGeom prst="rect">
            <a:avLst/>
          </a:prstGeom>
        </p:spPr>
      </p:pic>
      <p:sp>
        <p:nvSpPr>
          <p:cNvPr id="129" name="Pfeil: nach links 128">
            <a:extLst>
              <a:ext uri="{FF2B5EF4-FFF2-40B4-BE49-F238E27FC236}">
                <a16:creationId xmlns:a16="http://schemas.microsoft.com/office/drawing/2014/main" id="{7D7F3EA6-4625-4C8C-BADD-F1A9ABD91165}"/>
              </a:ext>
            </a:extLst>
          </p:cNvPr>
          <p:cNvSpPr/>
          <p:nvPr/>
        </p:nvSpPr>
        <p:spPr>
          <a:xfrm rot="10800000">
            <a:off x="5433447" y="3501489"/>
            <a:ext cx="407058" cy="98024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Abgerundetes Rechteck 20">
            <a:extLst>
              <a:ext uri="{FF2B5EF4-FFF2-40B4-BE49-F238E27FC236}">
                <a16:creationId xmlns:a16="http://schemas.microsoft.com/office/drawing/2014/main" id="{74DFAA93-CBA6-4915-9279-1FA76C7B6924}"/>
              </a:ext>
            </a:extLst>
          </p:cNvPr>
          <p:cNvSpPr/>
          <p:nvPr/>
        </p:nvSpPr>
        <p:spPr>
          <a:xfrm>
            <a:off x="3730237" y="4600234"/>
            <a:ext cx="1656383" cy="523177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bgerundetes Rechteck 20">
            <a:extLst>
              <a:ext uri="{FF2B5EF4-FFF2-40B4-BE49-F238E27FC236}">
                <a16:creationId xmlns:a16="http://schemas.microsoft.com/office/drawing/2014/main" id="{21193727-1F06-4CFF-B07A-7B801EC440FB}"/>
              </a:ext>
            </a:extLst>
          </p:cNvPr>
          <p:cNvSpPr/>
          <p:nvPr/>
        </p:nvSpPr>
        <p:spPr>
          <a:xfrm>
            <a:off x="5718854" y="5975033"/>
            <a:ext cx="2816706" cy="515436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Sankey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diagrams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40" name="Abgerundetes Rechteck 20">
            <a:extLst>
              <a:ext uri="{FF2B5EF4-FFF2-40B4-BE49-F238E27FC236}">
                <a16:creationId xmlns:a16="http://schemas.microsoft.com/office/drawing/2014/main" id="{E921E33A-85C0-4D33-909B-8107C59DDBBD}"/>
              </a:ext>
            </a:extLst>
          </p:cNvPr>
          <p:cNvSpPr/>
          <p:nvPr/>
        </p:nvSpPr>
        <p:spPr>
          <a:xfrm>
            <a:off x="5718853" y="4078099"/>
            <a:ext cx="2816706" cy="682276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MySQL database server with web interface for download, Python scripts for upload and updates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34BBD6F-A1E3-433F-A1F0-D809FA732AC7}"/>
              </a:ext>
            </a:extLst>
          </p:cNvPr>
          <p:cNvSpPr/>
          <p:nvPr/>
        </p:nvSpPr>
        <p:spPr>
          <a:xfrm>
            <a:off x="3581771" y="732435"/>
            <a:ext cx="5121120" cy="361688"/>
          </a:xfrm>
          <a:prstGeom prst="rect">
            <a:avLst/>
          </a:prstGeom>
          <a:solidFill>
            <a:srgbClr val="C1E1E0"/>
          </a:solidFill>
          <a:ln w="28575">
            <a:solidFill>
              <a:srgbClr val="0F8C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IEDC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3BBD62-07D1-45A9-8818-B40249D4B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9660" y="2093146"/>
            <a:ext cx="578542" cy="578542"/>
          </a:xfrm>
          <a:prstGeom prst="rect">
            <a:avLst/>
          </a:prstGeom>
        </p:spPr>
      </p:pic>
      <p:sp>
        <p:nvSpPr>
          <p:cNvPr id="42" name="Pfeil: nach links 41">
            <a:extLst>
              <a:ext uri="{FF2B5EF4-FFF2-40B4-BE49-F238E27FC236}">
                <a16:creationId xmlns:a16="http://schemas.microsoft.com/office/drawing/2014/main" id="{5436BA51-6456-423C-AFD2-417F22969812}"/>
              </a:ext>
            </a:extLst>
          </p:cNvPr>
          <p:cNvSpPr/>
          <p:nvPr/>
        </p:nvSpPr>
        <p:spPr>
          <a:xfrm rot="5400000">
            <a:off x="1990053" y="5253890"/>
            <a:ext cx="109477" cy="216432"/>
          </a:xfrm>
          <a:prstGeom prst="lef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bgerundetes Rechteck 20">
            <a:extLst>
              <a:ext uri="{FF2B5EF4-FFF2-40B4-BE49-F238E27FC236}">
                <a16:creationId xmlns:a16="http://schemas.microsoft.com/office/drawing/2014/main" id="{3101518E-6A39-4626-B0CB-D0111813A8BD}"/>
              </a:ext>
            </a:extLst>
          </p:cNvPr>
          <p:cNvSpPr/>
          <p:nvPr/>
        </p:nvSpPr>
        <p:spPr>
          <a:xfrm>
            <a:off x="3728760" y="5975033"/>
            <a:ext cx="1656383" cy="515436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online</a:t>
            </a:r>
          </a:p>
        </p:txBody>
      </p:sp>
      <p:sp>
        <p:nvSpPr>
          <p:cNvPr id="46" name="Pfeil: nach links 45">
            <a:extLst>
              <a:ext uri="{FF2B5EF4-FFF2-40B4-BE49-F238E27FC236}">
                <a16:creationId xmlns:a16="http://schemas.microsoft.com/office/drawing/2014/main" id="{E3F292BD-3BF0-47B1-AFD1-36989F868C4B}"/>
              </a:ext>
            </a:extLst>
          </p:cNvPr>
          <p:cNvSpPr/>
          <p:nvPr/>
        </p:nvSpPr>
        <p:spPr>
          <a:xfrm>
            <a:off x="3068039" y="5507474"/>
            <a:ext cx="646524" cy="60007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Pfeil: nach links 46">
            <a:extLst>
              <a:ext uri="{FF2B5EF4-FFF2-40B4-BE49-F238E27FC236}">
                <a16:creationId xmlns:a16="http://schemas.microsoft.com/office/drawing/2014/main" id="{2DCF3AD0-6B7B-417B-B358-2FE21C687F31}"/>
              </a:ext>
            </a:extLst>
          </p:cNvPr>
          <p:cNvSpPr/>
          <p:nvPr/>
        </p:nvSpPr>
        <p:spPr>
          <a:xfrm>
            <a:off x="3068039" y="4740449"/>
            <a:ext cx="662198" cy="66439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Pfeil: nach links 47">
            <a:extLst>
              <a:ext uri="{FF2B5EF4-FFF2-40B4-BE49-F238E27FC236}">
                <a16:creationId xmlns:a16="http://schemas.microsoft.com/office/drawing/2014/main" id="{7FB16529-A6C5-4FF9-B246-E7906F6488CA}"/>
              </a:ext>
            </a:extLst>
          </p:cNvPr>
          <p:cNvSpPr/>
          <p:nvPr/>
        </p:nvSpPr>
        <p:spPr>
          <a:xfrm rot="10800000">
            <a:off x="3092317" y="4923603"/>
            <a:ext cx="625471" cy="66437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feil: nach links 43">
            <a:extLst>
              <a:ext uri="{FF2B5EF4-FFF2-40B4-BE49-F238E27FC236}">
                <a16:creationId xmlns:a16="http://schemas.microsoft.com/office/drawing/2014/main" id="{81C4423D-398C-463E-8BCF-0C0B7EF6B9F1}"/>
              </a:ext>
            </a:extLst>
          </p:cNvPr>
          <p:cNvSpPr/>
          <p:nvPr/>
        </p:nvSpPr>
        <p:spPr>
          <a:xfrm>
            <a:off x="3079870" y="6078723"/>
            <a:ext cx="646524" cy="60006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Abgerundetes Rechteck 20">
            <a:extLst>
              <a:ext uri="{FF2B5EF4-FFF2-40B4-BE49-F238E27FC236}">
                <a16:creationId xmlns:a16="http://schemas.microsoft.com/office/drawing/2014/main" id="{1D43922C-1DAC-4AFB-8240-AEB156FDF7A1}"/>
              </a:ext>
            </a:extLst>
          </p:cNvPr>
          <p:cNvSpPr/>
          <p:nvPr/>
        </p:nvSpPr>
        <p:spPr>
          <a:xfrm>
            <a:off x="8929749" y="5461315"/>
            <a:ext cx="2599762" cy="752666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Download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xlsx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B1DCC56B-0F44-4645-A7CA-8D81ABCB9B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8506" y="5567684"/>
            <a:ext cx="504814" cy="5048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8E1665-A5A6-40F3-AA9C-0460D0E65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335" y="2101736"/>
            <a:ext cx="606574" cy="560404"/>
          </a:xfrm>
          <a:prstGeom prst="rect">
            <a:avLst/>
          </a:prstGeom>
        </p:spPr>
      </p:pic>
      <p:sp>
        <p:nvSpPr>
          <p:cNvPr id="50" name="Abgerundetes Rechteck 20">
            <a:extLst>
              <a:ext uri="{FF2B5EF4-FFF2-40B4-BE49-F238E27FC236}">
                <a16:creationId xmlns:a16="http://schemas.microsoft.com/office/drawing/2014/main" id="{0F35059C-30C8-4E84-A7B5-07E5EED892F2}"/>
              </a:ext>
            </a:extLst>
          </p:cNvPr>
          <p:cNvSpPr/>
          <p:nvPr/>
        </p:nvSpPr>
        <p:spPr>
          <a:xfrm>
            <a:off x="5718854" y="5582936"/>
            <a:ext cx="2816706" cy="321027"/>
          </a:xfrm>
          <a:prstGeom prst="roundRect">
            <a:avLst/>
          </a:prstGeom>
          <a:solidFill>
            <a:srgbClr val="C1E1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scripts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GitHub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B17431-A5C0-4F5F-B8B8-4C5FE52851F5}"/>
              </a:ext>
            </a:extLst>
          </p:cNvPr>
          <p:cNvSpPr txBox="1"/>
          <p:nvPr/>
        </p:nvSpPr>
        <p:spPr>
          <a:xfrm>
            <a:off x="3617412" y="6495331"/>
            <a:ext cx="4202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*) Still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feature will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2026.</a:t>
            </a:r>
          </a:p>
        </p:txBody>
      </p:sp>
    </p:spTree>
    <p:extLst>
      <p:ext uri="{BB962C8B-B14F-4D97-AF65-F5344CB8AC3E}">
        <p14:creationId xmlns:p14="http://schemas.microsoft.com/office/powerpoint/2010/main" val="323035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F0804045-0E5D-4069-B17D-4F0C33533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623" y="36139"/>
            <a:ext cx="81307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 of databases and their business cases</a:t>
            </a:r>
            <a:endParaRPr kumimoji="0" lang="en-US" altLang="de-DE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766453-FE3A-408E-9E4A-9BF30EAE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00" y="3178967"/>
            <a:ext cx="2366971" cy="13305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36C11C-9509-4F2B-998C-6EEFFD48F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14"/>
          <a:stretch/>
        </p:blipFill>
        <p:spPr>
          <a:xfrm>
            <a:off x="500406" y="1376527"/>
            <a:ext cx="2880730" cy="14581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017D5F-06BD-40F1-A2D1-EC4D76B4D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55" y="3524961"/>
            <a:ext cx="2940661" cy="179542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A93715-6463-48E6-933C-5BA75D98BE08}"/>
              </a:ext>
            </a:extLst>
          </p:cNvPr>
          <p:cNvSpPr txBox="1"/>
          <p:nvPr/>
        </p:nvSpPr>
        <p:spPr>
          <a:xfrm>
            <a:off x="1134331" y="791752"/>
            <a:ext cx="1973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/>
              <a:t>Data </a:t>
            </a:r>
            <a:r>
              <a:rPr lang="de-DE" sz="3200" b="1" i="1" dirty="0" err="1"/>
              <a:t>lakes</a:t>
            </a:r>
            <a:endParaRPr lang="de-DE" sz="3200" b="1" i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3F5F7F-9FA9-4695-BC9E-A020638A66C4}"/>
              </a:ext>
            </a:extLst>
          </p:cNvPr>
          <p:cNvSpPr txBox="1"/>
          <p:nvPr/>
        </p:nvSpPr>
        <p:spPr>
          <a:xfrm>
            <a:off x="8112802" y="815718"/>
            <a:ext cx="382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/>
              <a:t>Integrated </a:t>
            </a:r>
            <a:r>
              <a:rPr lang="de-DE" sz="3200" b="1" i="1" dirty="0" err="1"/>
              <a:t>databases</a:t>
            </a:r>
            <a:endParaRPr lang="de-DE" sz="3200" b="1" i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C2FCEE7-42F0-47A6-B1F1-A4FBFBCCE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860" y="1515575"/>
            <a:ext cx="1658822" cy="130637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3C1085A-7A6B-43E4-B482-CF5B5806C1AC}"/>
              </a:ext>
            </a:extLst>
          </p:cNvPr>
          <p:cNvSpPr txBox="1"/>
          <p:nvPr/>
        </p:nvSpPr>
        <p:spPr>
          <a:xfrm>
            <a:off x="3978143" y="4953580"/>
            <a:ext cx="2929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/>
              <a:t>‚The </a:t>
            </a:r>
            <a:r>
              <a:rPr lang="de-DE" sz="3200" b="1" i="1" dirty="0" err="1"/>
              <a:t>usual</a:t>
            </a:r>
            <a:r>
              <a:rPr lang="de-DE" sz="3200" b="1" i="1" dirty="0"/>
              <a:t> </a:t>
            </a:r>
            <a:r>
              <a:rPr lang="de-DE" sz="3200" b="1" i="1" dirty="0" err="1"/>
              <a:t>mess</a:t>
            </a:r>
            <a:r>
              <a:rPr lang="de-DE" sz="3200" b="1" i="1" dirty="0"/>
              <a:t>‘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29E2095-038B-4EC7-8C27-DBEDA491B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345" y="5591537"/>
            <a:ext cx="6019925" cy="11810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14161EB-83B8-46F7-AA06-DA18AA5950A4}"/>
              </a:ext>
            </a:extLst>
          </p:cNvPr>
          <p:cNvSpPr txBox="1"/>
          <p:nvPr/>
        </p:nvSpPr>
        <p:spPr>
          <a:xfrm rot="19550922">
            <a:off x="364379" y="2969996"/>
            <a:ext cx="297966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„</a:t>
            </a:r>
            <a:r>
              <a:rPr lang="de-DE" b="1" dirty="0" err="1">
                <a:solidFill>
                  <a:srgbClr val="C00000"/>
                </a:solidFill>
              </a:rPr>
              <a:t>Thou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shalt</a:t>
            </a:r>
            <a:r>
              <a:rPr lang="de-DE" b="1" dirty="0">
                <a:solidFill>
                  <a:srgbClr val="C00000"/>
                </a:solidFill>
              </a:rPr>
              <a:t> not </a:t>
            </a:r>
            <a:r>
              <a:rPr lang="de-DE" b="1" dirty="0" err="1">
                <a:solidFill>
                  <a:srgbClr val="C00000"/>
                </a:solidFill>
              </a:rPr>
              <a:t>be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forgotten</a:t>
            </a:r>
            <a:r>
              <a:rPr lang="de-DE" b="1" dirty="0">
                <a:solidFill>
                  <a:srgbClr val="C00000"/>
                </a:solidFill>
              </a:rPr>
              <a:t>“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6DF8488-8D41-4A3C-B8BA-2EED8041B930}"/>
              </a:ext>
            </a:extLst>
          </p:cNvPr>
          <p:cNvSpPr txBox="1"/>
          <p:nvPr/>
        </p:nvSpPr>
        <p:spPr>
          <a:xfrm>
            <a:off x="4422670" y="6038083"/>
            <a:ext cx="185968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„quick and </a:t>
            </a:r>
            <a:r>
              <a:rPr lang="de-DE" b="1" dirty="0" err="1">
                <a:solidFill>
                  <a:srgbClr val="C00000"/>
                </a:solidFill>
              </a:rPr>
              <a:t>dirty</a:t>
            </a:r>
            <a:r>
              <a:rPr lang="de-DE" b="1" dirty="0">
                <a:solidFill>
                  <a:srgbClr val="C00000"/>
                </a:solidFill>
              </a:rPr>
              <a:t>“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9E10E5F-C439-4CAF-BF2E-A6051556148E}"/>
              </a:ext>
            </a:extLst>
          </p:cNvPr>
          <p:cNvSpPr txBox="1"/>
          <p:nvPr/>
        </p:nvSpPr>
        <p:spPr>
          <a:xfrm>
            <a:off x="9667692" y="2858727"/>
            <a:ext cx="185968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„</a:t>
            </a:r>
            <a:r>
              <a:rPr lang="de-DE" b="1" dirty="0" err="1">
                <a:solidFill>
                  <a:srgbClr val="C00000"/>
                </a:solidFill>
              </a:rPr>
              <a:t>right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tool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to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get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the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job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done</a:t>
            </a:r>
            <a:r>
              <a:rPr lang="de-DE" b="1" dirty="0">
                <a:solidFill>
                  <a:srgbClr val="C00000"/>
                </a:solidFill>
              </a:rPr>
              <a:t>“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BF9676A-FFDD-414C-839F-F1E635482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3520" y="1627836"/>
            <a:ext cx="1546447" cy="1661532"/>
          </a:xfrm>
          <a:prstGeom prst="rect">
            <a:avLst/>
          </a:prstGeom>
          <a:noFill/>
        </p:spPr>
      </p:pic>
      <p:sp>
        <p:nvSpPr>
          <p:cNvPr id="18" name="Pfeil: nach oben gekrümmt 17">
            <a:extLst>
              <a:ext uri="{FF2B5EF4-FFF2-40B4-BE49-F238E27FC236}">
                <a16:creationId xmlns:a16="http://schemas.microsoft.com/office/drawing/2014/main" id="{6D709B1C-774C-4428-AC8E-1978DD2C82F0}"/>
              </a:ext>
            </a:extLst>
          </p:cNvPr>
          <p:cNvSpPr/>
          <p:nvPr/>
        </p:nvSpPr>
        <p:spPr>
          <a:xfrm rot="9826997">
            <a:off x="6769562" y="963257"/>
            <a:ext cx="1114147" cy="403934"/>
          </a:xfrm>
          <a:prstGeom prst="curved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27A9EF3-4664-42B5-9B81-D18E81993661}"/>
              </a:ext>
            </a:extLst>
          </p:cNvPr>
          <p:cNvSpPr txBox="1"/>
          <p:nvPr/>
        </p:nvSpPr>
        <p:spPr>
          <a:xfrm>
            <a:off x="6691819" y="1484867"/>
            <a:ext cx="246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· </a:t>
            </a:r>
            <a:r>
              <a:rPr lang="de-DE" sz="2000" dirty="0" err="1"/>
              <a:t>systematic</a:t>
            </a:r>
            <a:r>
              <a:rPr lang="de-DE" sz="2000" dirty="0"/>
              <a:t> </a:t>
            </a:r>
            <a:r>
              <a:rPr lang="de-DE" sz="2000" dirty="0" err="1"/>
              <a:t>structure</a:t>
            </a:r>
            <a:endParaRPr lang="de-DE" sz="2000" dirty="0"/>
          </a:p>
          <a:p>
            <a:r>
              <a:rPr lang="de-DE" dirty="0"/>
              <a:t>· </a:t>
            </a:r>
            <a:r>
              <a:rPr lang="de-DE" sz="2000" dirty="0" err="1"/>
              <a:t>consistent</a:t>
            </a:r>
            <a:r>
              <a:rPr lang="de-DE" sz="2000" dirty="0"/>
              <a:t> </a:t>
            </a:r>
            <a:r>
              <a:rPr lang="de-DE" sz="2000" dirty="0" err="1"/>
              <a:t>labels</a:t>
            </a:r>
            <a:endParaRPr lang="de-DE" sz="2000" dirty="0"/>
          </a:p>
        </p:txBody>
      </p:sp>
      <p:sp>
        <p:nvSpPr>
          <p:cNvPr id="20" name="Pfeil: nach oben gekrümmt 19">
            <a:extLst>
              <a:ext uri="{FF2B5EF4-FFF2-40B4-BE49-F238E27FC236}">
                <a16:creationId xmlns:a16="http://schemas.microsoft.com/office/drawing/2014/main" id="{39F6ABC2-7B75-4DEE-8F83-1A3118D015A8}"/>
              </a:ext>
            </a:extLst>
          </p:cNvPr>
          <p:cNvSpPr/>
          <p:nvPr/>
        </p:nvSpPr>
        <p:spPr>
          <a:xfrm rot="11653298" flipH="1">
            <a:off x="3573770" y="1028580"/>
            <a:ext cx="1126718" cy="403934"/>
          </a:xfrm>
          <a:prstGeom prst="curved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2E491DE-5049-436A-8861-17155B128916}"/>
              </a:ext>
            </a:extLst>
          </p:cNvPr>
          <p:cNvSpPr txBox="1"/>
          <p:nvPr/>
        </p:nvSpPr>
        <p:spPr>
          <a:xfrm>
            <a:off x="3336739" y="1452124"/>
            <a:ext cx="1596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·</a:t>
            </a:r>
            <a:r>
              <a:rPr lang="de-DE" sz="2000" dirty="0"/>
              <a:t> </a:t>
            </a:r>
            <a:r>
              <a:rPr lang="de-DE" sz="2000" dirty="0" err="1"/>
              <a:t>broad</a:t>
            </a:r>
            <a:r>
              <a:rPr lang="de-DE" sz="2000" dirty="0"/>
              <a:t> </a:t>
            </a:r>
            <a:r>
              <a:rPr lang="de-DE" sz="2000" dirty="0" err="1"/>
              <a:t>scope</a:t>
            </a:r>
            <a:endParaRPr lang="de-DE" sz="2000" dirty="0"/>
          </a:p>
          <a:p>
            <a:r>
              <a:rPr lang="de-DE" dirty="0"/>
              <a:t>·</a:t>
            </a:r>
            <a:r>
              <a:rPr lang="de-DE" sz="2000" dirty="0"/>
              <a:t> </a:t>
            </a:r>
            <a:r>
              <a:rPr lang="de-DE" sz="2000" dirty="0" err="1"/>
              <a:t>co-existence</a:t>
            </a:r>
            <a:endParaRPr lang="de-DE" sz="2000" dirty="0"/>
          </a:p>
        </p:txBody>
      </p:sp>
      <p:sp>
        <p:nvSpPr>
          <p:cNvPr id="22" name="Pfeil: nach links und rechts 21">
            <a:extLst>
              <a:ext uri="{FF2B5EF4-FFF2-40B4-BE49-F238E27FC236}">
                <a16:creationId xmlns:a16="http://schemas.microsoft.com/office/drawing/2014/main" id="{7BB9D278-C08F-49E8-B97C-C0221184AECB}"/>
              </a:ext>
            </a:extLst>
          </p:cNvPr>
          <p:cNvSpPr/>
          <p:nvPr/>
        </p:nvSpPr>
        <p:spPr>
          <a:xfrm rot="2175358">
            <a:off x="3293131" y="2783157"/>
            <a:ext cx="2499495" cy="32479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: nach links und rechts 22">
            <a:extLst>
              <a:ext uri="{FF2B5EF4-FFF2-40B4-BE49-F238E27FC236}">
                <a16:creationId xmlns:a16="http://schemas.microsoft.com/office/drawing/2014/main" id="{CAF8E37D-B999-47EE-9541-5D3126883600}"/>
              </a:ext>
            </a:extLst>
          </p:cNvPr>
          <p:cNvSpPr/>
          <p:nvPr/>
        </p:nvSpPr>
        <p:spPr>
          <a:xfrm rot="19824473">
            <a:off x="5703926" y="2906843"/>
            <a:ext cx="2499495" cy="32479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: nach links und rechts 23">
            <a:extLst>
              <a:ext uri="{FF2B5EF4-FFF2-40B4-BE49-F238E27FC236}">
                <a16:creationId xmlns:a16="http://schemas.microsoft.com/office/drawing/2014/main" id="{84AF2DA0-2A32-46BF-89F4-FB5D4C2F050F}"/>
              </a:ext>
            </a:extLst>
          </p:cNvPr>
          <p:cNvSpPr/>
          <p:nvPr/>
        </p:nvSpPr>
        <p:spPr>
          <a:xfrm rot="5400000">
            <a:off x="5097052" y="4231779"/>
            <a:ext cx="1241282" cy="32479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: nach oben gekrümmt 24">
            <a:extLst>
              <a:ext uri="{FF2B5EF4-FFF2-40B4-BE49-F238E27FC236}">
                <a16:creationId xmlns:a16="http://schemas.microsoft.com/office/drawing/2014/main" id="{303A57C6-326E-4B15-ADCF-25AE65D78D3F}"/>
              </a:ext>
            </a:extLst>
          </p:cNvPr>
          <p:cNvSpPr/>
          <p:nvPr/>
        </p:nvSpPr>
        <p:spPr>
          <a:xfrm rot="5400000" flipH="1">
            <a:off x="3077854" y="4230928"/>
            <a:ext cx="1126718" cy="403934"/>
          </a:xfrm>
          <a:prstGeom prst="curvedUp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2400F46-7602-463B-A8A1-530D7DF9C271}"/>
              </a:ext>
            </a:extLst>
          </p:cNvPr>
          <p:cNvSpPr txBox="1"/>
          <p:nvPr/>
        </p:nvSpPr>
        <p:spPr>
          <a:xfrm>
            <a:off x="3803663" y="3791777"/>
            <a:ext cx="1638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· </a:t>
            </a:r>
            <a:r>
              <a:rPr lang="de-DE" sz="2000" dirty="0" err="1"/>
              <a:t>small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  <a:p>
            <a:r>
              <a:rPr lang="de-DE" dirty="0"/>
              <a:t>· </a:t>
            </a:r>
            <a:r>
              <a:rPr lang="de-DE" sz="2000" dirty="0" err="1"/>
              <a:t>spreadsheet</a:t>
            </a:r>
            <a:r>
              <a:rPr lang="de-DE" sz="2000" dirty="0"/>
              <a:t> </a:t>
            </a:r>
          </a:p>
          <a:p>
            <a:r>
              <a:rPr lang="de-DE" sz="2000" dirty="0"/>
              <a:t>  </a:t>
            </a:r>
            <a:r>
              <a:rPr lang="de-DE" sz="2000" dirty="0" err="1"/>
              <a:t>workflow</a:t>
            </a:r>
            <a:endParaRPr lang="de-DE" sz="2000" dirty="0"/>
          </a:p>
        </p:txBody>
      </p:sp>
      <p:sp>
        <p:nvSpPr>
          <p:cNvPr id="28" name="Additionszeichen 27">
            <a:extLst>
              <a:ext uri="{FF2B5EF4-FFF2-40B4-BE49-F238E27FC236}">
                <a16:creationId xmlns:a16="http://schemas.microsoft.com/office/drawing/2014/main" id="{9E99FFFD-43CD-4728-8B28-EFC9446AA486}"/>
              </a:ext>
            </a:extLst>
          </p:cNvPr>
          <p:cNvSpPr/>
          <p:nvPr/>
        </p:nvSpPr>
        <p:spPr>
          <a:xfrm>
            <a:off x="5839605" y="4013213"/>
            <a:ext cx="665828" cy="690355"/>
          </a:xfrm>
          <a:prstGeom prst="mathPlu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F84E428-6684-40C2-8FE3-DF4F313AA8FB}"/>
              </a:ext>
            </a:extLst>
          </p:cNvPr>
          <p:cNvSpPr txBox="1"/>
          <p:nvPr/>
        </p:nvSpPr>
        <p:spPr>
          <a:xfrm>
            <a:off x="4643078" y="943259"/>
            <a:ext cx="2182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/>
              <a:t>missing</a:t>
            </a:r>
            <a:r>
              <a:rPr lang="de-DE" sz="3200" b="1" i="1" dirty="0"/>
              <a:t> link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B7C304D-3872-4C98-95B8-F3240BB4E94C}"/>
              </a:ext>
            </a:extLst>
          </p:cNvPr>
          <p:cNvSpPr/>
          <p:nvPr/>
        </p:nvSpPr>
        <p:spPr>
          <a:xfrm>
            <a:off x="9024013" y="4307349"/>
            <a:ext cx="725873" cy="390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2804DB7-9A18-4438-B276-D3DF2D935389}"/>
              </a:ext>
            </a:extLst>
          </p:cNvPr>
          <p:cNvSpPr txBox="1"/>
          <p:nvPr/>
        </p:nvSpPr>
        <p:spPr>
          <a:xfrm>
            <a:off x="6398385" y="3605620"/>
            <a:ext cx="3244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· link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phenomena</a:t>
            </a:r>
            <a:r>
              <a:rPr lang="de-DE" dirty="0"/>
              <a:t> </a:t>
            </a:r>
          </a:p>
          <a:p>
            <a:r>
              <a:rPr lang="de-DE" dirty="0"/>
              <a:t> 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describe</a:t>
            </a:r>
            <a:endParaRPr lang="de-DE" dirty="0"/>
          </a:p>
          <a:p>
            <a:r>
              <a:rPr lang="de-DE" dirty="0"/>
              <a:t>·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linked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but </a:t>
            </a:r>
          </a:p>
          <a:p>
            <a:r>
              <a:rPr lang="de-DE" dirty="0"/>
              <a:t>  interoperable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  <a:p>
            <a:r>
              <a:rPr lang="de-DE" dirty="0"/>
              <a:t>· open </a:t>
            </a:r>
            <a:r>
              <a:rPr lang="de-DE" dirty="0" err="1"/>
              <a:t>access</a:t>
            </a:r>
            <a:r>
              <a:rPr lang="de-DE" dirty="0"/>
              <a:t> and </a:t>
            </a:r>
            <a:r>
              <a:rPr lang="de-DE" dirty="0" err="1"/>
              <a:t>transparency</a:t>
            </a:r>
            <a:endParaRPr lang="de-DE" dirty="0"/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0B8A0B13-BB0D-4453-AECA-260C7B838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2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 animBg="1"/>
      <p:bldP spid="15" grpId="0" animBg="1"/>
      <p:bldP spid="16" grpId="0" animBg="1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/>
      <p:bldP spid="28" grpId="0" animBg="1"/>
      <p:bldP spid="29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hteck 73">
            <a:extLst>
              <a:ext uri="{FF2B5EF4-FFF2-40B4-BE49-F238E27FC236}">
                <a16:creationId xmlns:a16="http://schemas.microsoft.com/office/drawing/2014/main" id="{FC54E393-03D6-4E06-8BEF-1B0AE6982866}"/>
              </a:ext>
            </a:extLst>
          </p:cNvPr>
          <p:cNvSpPr/>
          <p:nvPr/>
        </p:nvSpPr>
        <p:spPr>
          <a:xfrm>
            <a:off x="2937856" y="1157144"/>
            <a:ext cx="7857144" cy="3139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bgerundetes Rechteck 20">
            <a:extLst>
              <a:ext uri="{FF2B5EF4-FFF2-40B4-BE49-F238E27FC236}">
                <a16:creationId xmlns:a16="http://schemas.microsoft.com/office/drawing/2014/main" id="{1483D4C0-72DA-4A0F-A0FF-46ED7880A3B9}"/>
              </a:ext>
            </a:extLst>
          </p:cNvPr>
          <p:cNvSpPr/>
          <p:nvPr/>
        </p:nvSpPr>
        <p:spPr>
          <a:xfrm>
            <a:off x="6990441" y="1222767"/>
            <a:ext cx="374736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data table (core table)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54FD51A-D099-438D-AACA-E87F669E40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90453" y="1555374"/>
          <a:ext cx="3747364" cy="2692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841">
                  <a:extLst>
                    <a:ext uri="{9D8B030D-6E8A-4147-A177-3AD203B41FA5}">
                      <a16:colId xmlns:a16="http://schemas.microsoft.com/office/drawing/2014/main" val="2656599493"/>
                    </a:ext>
                  </a:extLst>
                </a:gridCol>
                <a:gridCol w="1230022">
                  <a:extLst>
                    <a:ext uri="{9D8B030D-6E8A-4147-A177-3AD203B41FA5}">
                      <a16:colId xmlns:a16="http://schemas.microsoft.com/office/drawing/2014/main" val="543681115"/>
                    </a:ext>
                  </a:extLst>
                </a:gridCol>
                <a:gridCol w="847817">
                  <a:extLst>
                    <a:ext uri="{9D8B030D-6E8A-4147-A177-3AD203B41FA5}">
                      <a16:colId xmlns:a16="http://schemas.microsoft.com/office/drawing/2014/main" val="325507277"/>
                    </a:ext>
                  </a:extLst>
                </a:gridCol>
                <a:gridCol w="732684">
                  <a:extLst>
                    <a:ext uri="{9D8B030D-6E8A-4147-A177-3AD203B41FA5}">
                      <a16:colId xmlns:a16="http://schemas.microsoft.com/office/drawing/2014/main" val="1641318929"/>
                    </a:ext>
                  </a:extLst>
                </a:gridCol>
              </a:tblGrid>
              <a:tr h="427866">
                <a:tc>
                  <a:txBody>
                    <a:bodyPr/>
                    <a:lstStyle/>
                    <a:p>
                      <a:r>
                        <a:rPr lang="de-DE" sz="1050" dirty="0"/>
                        <a:t>Datapoint ID</a:t>
                      </a:r>
                    </a:p>
                    <a:p>
                      <a:r>
                        <a:rPr lang="de-DE" sz="1050" dirty="0"/>
                        <a:t>Dataset ID</a:t>
                      </a:r>
                    </a:p>
                  </a:txBody>
                  <a:tcPr>
                    <a:solidFill>
                      <a:srgbClr val="0F8C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/>
                        <a:t>Aspects</a:t>
                      </a:r>
                      <a:endParaRPr lang="de-DE" sz="1050" dirty="0"/>
                    </a:p>
                    <a:p>
                      <a:r>
                        <a:rPr lang="de-DE" sz="1050" dirty="0"/>
                        <a:t>1 … </a:t>
                      </a:r>
                      <a:r>
                        <a:rPr lang="de-DE" sz="1050" dirty="0" err="1"/>
                        <a:t>up</a:t>
                      </a:r>
                      <a:r>
                        <a:rPr lang="de-DE" sz="1050" dirty="0"/>
                        <a:t> </a:t>
                      </a:r>
                      <a:r>
                        <a:rPr lang="de-DE" sz="1050" dirty="0" err="1"/>
                        <a:t>to</a:t>
                      </a:r>
                      <a:r>
                        <a:rPr lang="de-DE" sz="1050" dirty="0"/>
                        <a:t> 12</a:t>
                      </a:r>
                    </a:p>
                  </a:txBody>
                  <a:tcPr>
                    <a:solidFill>
                      <a:srgbClr val="0F8C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Value-Unit-</a:t>
                      </a:r>
                      <a:r>
                        <a:rPr lang="de-DE" sz="1050" dirty="0" err="1"/>
                        <a:t>Uncert</a:t>
                      </a:r>
                      <a:r>
                        <a:rPr lang="de-DE" sz="1050" dirty="0"/>
                        <a:t>.</a:t>
                      </a:r>
                    </a:p>
                  </a:txBody>
                  <a:tcPr>
                    <a:solidFill>
                      <a:srgbClr val="0F8C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Comment/ Source</a:t>
                      </a:r>
                    </a:p>
                  </a:txBody>
                  <a:tcPr>
                    <a:solidFill>
                      <a:srgbClr val="0F8C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017932"/>
                  </a:ext>
                </a:extLst>
              </a:tr>
              <a:tr h="427866">
                <a:tc gridSpan="4">
                  <a:txBody>
                    <a:bodyPr/>
                    <a:lstStyle/>
                    <a:p>
                      <a:r>
                        <a:rPr lang="en-US" sz="1050" b="0" i="0" dirty="0"/>
                        <a:t>Each single value (data point) of a given dataset is recorded and described on a separate line, linked to a dataset via the dataset ID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61772"/>
                  </a:ext>
                </a:extLst>
              </a:tr>
              <a:tr h="427866">
                <a:tc gridSpan="4">
                  <a:txBody>
                    <a:bodyPr/>
                    <a:lstStyle/>
                    <a:p>
                      <a:r>
                        <a:rPr lang="en-US" sz="1050" b="0" i="0" dirty="0"/>
                        <a:t>Datasets typically contain between 5 and 50000 data points, all linked to a common dataset description by the unique dataset ID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94132"/>
                  </a:ext>
                </a:extLst>
              </a:tr>
              <a:tr h="427866">
                <a:tc>
                  <a:txBody>
                    <a:bodyPr/>
                    <a:lstStyle/>
                    <a:p>
                      <a:r>
                        <a:rPr lang="de-DE" sz="1050" i="1" dirty="0"/>
                        <a:t>145744 | </a:t>
                      </a:r>
                      <a:r>
                        <a:rPr lang="de-DE" sz="1050" b="1" i="1" dirty="0"/>
                        <a:t>245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i="1" dirty="0"/>
                        <a:t>Peru | </a:t>
                      </a:r>
                      <a:r>
                        <a:rPr lang="de-DE" sz="1050" i="1" dirty="0" err="1"/>
                        <a:t>Cu</a:t>
                      </a:r>
                      <a:r>
                        <a:rPr lang="de-DE" sz="1050" i="1" dirty="0"/>
                        <a:t> | 2022 | </a:t>
                      </a:r>
                      <a:r>
                        <a:rPr lang="de-DE" sz="1050" i="1" dirty="0" err="1"/>
                        <a:t>Refining</a:t>
                      </a:r>
                      <a:r>
                        <a:rPr lang="de-DE" sz="1050" i="1" dirty="0"/>
                        <a:t> | Market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i="1" dirty="0"/>
                        <a:t>2.45 </a:t>
                      </a:r>
                      <a:r>
                        <a:rPr lang="de-DE" sz="1050" i="1" dirty="0" err="1"/>
                        <a:t>Mt</a:t>
                      </a:r>
                      <a:r>
                        <a:rPr lang="de-DE" sz="1050" i="1" dirty="0"/>
                        <a:t>/</a:t>
                      </a:r>
                      <a:r>
                        <a:rPr lang="de-DE" sz="1050" i="1" dirty="0" err="1"/>
                        <a:t>yr</a:t>
                      </a:r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i="1" dirty="0"/>
                        <a:t>DOI </a:t>
                      </a:r>
                      <a:r>
                        <a:rPr lang="de-DE" sz="1050" i="1" dirty="0" err="1"/>
                        <a:t>xyz</a:t>
                      </a:r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97301"/>
                  </a:ext>
                </a:extLst>
              </a:tr>
              <a:tr h="427866">
                <a:tc>
                  <a:txBody>
                    <a:bodyPr/>
                    <a:lstStyle/>
                    <a:p>
                      <a:r>
                        <a:rPr lang="de-DE" sz="1050" i="1" dirty="0"/>
                        <a:t>145745 | </a:t>
                      </a:r>
                      <a:r>
                        <a:rPr lang="de-DE" sz="1050" b="1" i="1" dirty="0"/>
                        <a:t>245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i="1" dirty="0"/>
                        <a:t>Chile | </a:t>
                      </a:r>
                      <a:r>
                        <a:rPr lang="de-DE" sz="1050" i="1" dirty="0" err="1"/>
                        <a:t>Cu</a:t>
                      </a:r>
                      <a:r>
                        <a:rPr lang="de-DE" sz="1050" i="1" dirty="0"/>
                        <a:t> | 2018 | </a:t>
                      </a:r>
                      <a:r>
                        <a:rPr lang="de-DE" sz="1050" i="1" dirty="0" err="1"/>
                        <a:t>Refining</a:t>
                      </a:r>
                      <a:r>
                        <a:rPr lang="de-DE" sz="1050" i="1" dirty="0"/>
                        <a:t> | Market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i="1" dirty="0"/>
                        <a:t>5.83 </a:t>
                      </a:r>
                      <a:r>
                        <a:rPr lang="de-DE" sz="1050" i="1" dirty="0" err="1"/>
                        <a:t>Mt</a:t>
                      </a:r>
                      <a:r>
                        <a:rPr lang="de-DE" sz="1050" i="1" dirty="0"/>
                        <a:t>/</a:t>
                      </a:r>
                      <a:r>
                        <a:rPr lang="de-DE" sz="1050" i="1" dirty="0" err="1"/>
                        <a:t>yr</a:t>
                      </a:r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i="1" dirty="0"/>
                        <a:t>DOI </a:t>
                      </a:r>
                      <a:r>
                        <a:rPr lang="de-DE" sz="1050" i="1" dirty="0" err="1"/>
                        <a:t>xyz</a:t>
                      </a:r>
                      <a:endParaRPr lang="de-DE" sz="1050" i="1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008779"/>
                  </a:ext>
                </a:extLst>
              </a:tr>
              <a:tr h="276405">
                <a:tc>
                  <a:txBody>
                    <a:bodyPr/>
                    <a:lstStyle/>
                    <a:p>
                      <a:r>
                        <a:rPr lang="de-DE" sz="1050" dirty="0"/>
                        <a:t>…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290684"/>
                  </a:ext>
                </a:extLst>
              </a:tr>
              <a:tr h="276405">
                <a:tc>
                  <a:txBody>
                    <a:bodyPr/>
                    <a:lstStyle/>
                    <a:p>
                      <a:r>
                        <a:rPr lang="de-DE" sz="1050" dirty="0"/>
                        <a:t>…</a:t>
                      </a:r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/>
                    </a:p>
                  </a:txBody>
                  <a:tcPr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8761"/>
                  </a:ext>
                </a:extLst>
              </a:tr>
            </a:tbl>
          </a:graphicData>
        </a:graphic>
      </p:graphicFrame>
      <p:sp>
        <p:nvSpPr>
          <p:cNvPr id="6" name="Abgerundetes Rechteck 20">
            <a:extLst>
              <a:ext uri="{FF2B5EF4-FFF2-40B4-BE49-F238E27FC236}">
                <a16:creationId xmlns:a16="http://schemas.microsoft.com/office/drawing/2014/main" id="{A279D66F-0CD3-4EE7-8FAE-57C375A26E4D}"/>
              </a:ext>
            </a:extLst>
          </p:cNvPr>
          <p:cNvSpPr/>
          <p:nvPr/>
        </p:nvSpPr>
        <p:spPr>
          <a:xfrm>
            <a:off x="3005847" y="1227207"/>
            <a:ext cx="374736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dataset table (catalogue of datasets)</a:t>
            </a:r>
          </a:p>
        </p:txBody>
      </p:sp>
      <p:sp>
        <p:nvSpPr>
          <p:cNvPr id="8" name="Abgerundetes Rechteck 20">
            <a:extLst>
              <a:ext uri="{FF2B5EF4-FFF2-40B4-BE49-F238E27FC236}">
                <a16:creationId xmlns:a16="http://schemas.microsoft.com/office/drawing/2014/main" id="{5EB6D6CF-E137-4FC4-A95E-4CD06B846949}"/>
              </a:ext>
            </a:extLst>
          </p:cNvPr>
          <p:cNvSpPr/>
          <p:nvPr/>
        </p:nvSpPr>
        <p:spPr>
          <a:xfrm>
            <a:off x="3003159" y="762135"/>
            <a:ext cx="7731957" cy="312937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         Cover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Data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sheet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D4ADC6-4DDD-4AD8-B665-2ECAD2CD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36" y="762135"/>
            <a:ext cx="312937" cy="312937"/>
          </a:xfrm>
          <a:prstGeom prst="rect">
            <a:avLst/>
          </a:prstGeom>
        </p:spPr>
      </p:pic>
      <p:sp>
        <p:nvSpPr>
          <p:cNvPr id="11" name="Pfeil: nach links 10">
            <a:extLst>
              <a:ext uri="{FF2B5EF4-FFF2-40B4-BE49-F238E27FC236}">
                <a16:creationId xmlns:a16="http://schemas.microsoft.com/office/drawing/2014/main" id="{BD3F1779-8310-4830-9529-798DF71CFEBE}"/>
              </a:ext>
            </a:extLst>
          </p:cNvPr>
          <p:cNvSpPr/>
          <p:nvPr/>
        </p:nvSpPr>
        <p:spPr>
          <a:xfrm>
            <a:off x="6755898" y="1252541"/>
            <a:ext cx="237231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bgerundetes Rechteck 20">
            <a:extLst>
              <a:ext uri="{FF2B5EF4-FFF2-40B4-BE49-F238E27FC236}">
                <a16:creationId xmlns:a16="http://schemas.microsoft.com/office/drawing/2014/main" id="{3B017724-9490-4FE0-B742-96651AD375C5}"/>
              </a:ext>
            </a:extLst>
          </p:cNvPr>
          <p:cNvSpPr/>
          <p:nvPr/>
        </p:nvSpPr>
        <p:spPr>
          <a:xfrm>
            <a:off x="6984628" y="4358353"/>
            <a:ext cx="374736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Units table</a:t>
            </a:r>
          </a:p>
        </p:txBody>
      </p:sp>
      <p:sp>
        <p:nvSpPr>
          <p:cNvPr id="13" name="Pfeil: nach links 12">
            <a:extLst>
              <a:ext uri="{FF2B5EF4-FFF2-40B4-BE49-F238E27FC236}">
                <a16:creationId xmlns:a16="http://schemas.microsoft.com/office/drawing/2014/main" id="{D10F4422-EFEF-426A-B214-48DD290BDD83}"/>
              </a:ext>
            </a:extLst>
          </p:cNvPr>
          <p:cNvSpPr/>
          <p:nvPr/>
        </p:nvSpPr>
        <p:spPr>
          <a:xfrm rot="16200000">
            <a:off x="8805647" y="4189449"/>
            <a:ext cx="105333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70AAA98-92C5-4B28-8BA3-0CDADB59B700}"/>
              </a:ext>
            </a:extLst>
          </p:cNvPr>
          <p:cNvSpPr txBox="1"/>
          <p:nvPr/>
        </p:nvSpPr>
        <p:spPr>
          <a:xfrm rot="16200000">
            <a:off x="5727941" y="2424630"/>
            <a:ext cx="22654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Linked</a:t>
            </a:r>
            <a:r>
              <a:rPr kumimoji="0" lang="de-DE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 (e.g., 245)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D2060F9-C4BF-41C5-8456-BA69142A500E}"/>
              </a:ext>
            </a:extLst>
          </p:cNvPr>
          <p:cNvSpPr/>
          <p:nvPr/>
        </p:nvSpPr>
        <p:spPr>
          <a:xfrm>
            <a:off x="3000484" y="1555372"/>
            <a:ext cx="914413" cy="719014"/>
          </a:xfrm>
          <a:prstGeom prst="rect">
            <a:avLst/>
          </a:prstGeom>
          <a:solidFill>
            <a:srgbClr val="0F8CA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 Dataset ID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(245)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4D9C758-4D4C-4563-943C-2657528441BC}"/>
              </a:ext>
            </a:extLst>
          </p:cNvPr>
          <p:cNvSpPr/>
          <p:nvPr/>
        </p:nvSpPr>
        <p:spPr>
          <a:xfrm>
            <a:off x="3973246" y="1555372"/>
            <a:ext cx="2774604" cy="326175"/>
          </a:xfrm>
          <a:prstGeom prst="rect">
            <a:avLst/>
          </a:prstGeom>
          <a:solidFill>
            <a:srgbClr val="0F8CA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(1_F_Copper_Production)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992602-B356-45C4-9916-1C66E83B2722}"/>
              </a:ext>
            </a:extLst>
          </p:cNvPr>
          <p:cNvSpPr/>
          <p:nvPr/>
        </p:nvSpPr>
        <p:spPr>
          <a:xfrm>
            <a:off x="3973246" y="1948211"/>
            <a:ext cx="2774604" cy="326175"/>
          </a:xfrm>
          <a:prstGeom prst="rect">
            <a:avLst/>
          </a:prstGeom>
          <a:solidFill>
            <a:srgbClr val="0F8CA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(v2025)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C418A06-F8D3-4985-953A-D00958142827}"/>
              </a:ext>
            </a:extLst>
          </p:cNvPr>
          <p:cNvSpPr/>
          <p:nvPr/>
        </p:nvSpPr>
        <p:spPr>
          <a:xfrm>
            <a:off x="3000483" y="2339636"/>
            <a:ext cx="3747363" cy="530520"/>
          </a:xfrm>
          <a:prstGeom prst="rect">
            <a:avLst/>
          </a:prstGeom>
          <a:solidFill>
            <a:srgbClr val="C1E1E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 &amp;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(type,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scope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2" name="Abgerundetes Rechteck 20">
            <a:extLst>
              <a:ext uri="{FF2B5EF4-FFF2-40B4-BE49-F238E27FC236}">
                <a16:creationId xmlns:a16="http://schemas.microsoft.com/office/drawing/2014/main" id="{8896B090-53CD-43DC-A241-7F0C367DEA4D}"/>
              </a:ext>
            </a:extLst>
          </p:cNvPr>
          <p:cNvSpPr/>
          <p:nvPr/>
        </p:nvSpPr>
        <p:spPr>
          <a:xfrm>
            <a:off x="988601" y="1728308"/>
            <a:ext cx="1760829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data categories</a:t>
            </a:r>
          </a:p>
        </p:txBody>
      </p:sp>
      <p:sp>
        <p:nvSpPr>
          <p:cNvPr id="23" name="Abgerundetes Rechteck 20">
            <a:extLst>
              <a:ext uri="{FF2B5EF4-FFF2-40B4-BE49-F238E27FC236}">
                <a16:creationId xmlns:a16="http://schemas.microsoft.com/office/drawing/2014/main" id="{8E17F840-9907-415B-9E03-14CE1B210B41}"/>
              </a:ext>
            </a:extLst>
          </p:cNvPr>
          <p:cNvSpPr/>
          <p:nvPr/>
        </p:nvSpPr>
        <p:spPr>
          <a:xfrm>
            <a:off x="1001813" y="2161593"/>
            <a:ext cx="1752378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data types</a:t>
            </a:r>
          </a:p>
        </p:txBody>
      </p:sp>
      <p:sp>
        <p:nvSpPr>
          <p:cNvPr id="24" name="Abgerundetes Rechteck 20">
            <a:extLst>
              <a:ext uri="{FF2B5EF4-FFF2-40B4-BE49-F238E27FC236}">
                <a16:creationId xmlns:a16="http://schemas.microsoft.com/office/drawing/2014/main" id="{FBD5CFC0-EE2C-4F58-87DB-0171FC7016AE}"/>
              </a:ext>
            </a:extLst>
          </p:cNvPr>
          <p:cNvSpPr/>
          <p:nvPr/>
        </p:nvSpPr>
        <p:spPr>
          <a:xfrm>
            <a:off x="1003375" y="2461938"/>
            <a:ext cx="1752379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data layers</a:t>
            </a:r>
          </a:p>
        </p:txBody>
      </p:sp>
      <p:sp>
        <p:nvSpPr>
          <p:cNvPr id="25" name="Pfeil: nach links 24">
            <a:extLst>
              <a:ext uri="{FF2B5EF4-FFF2-40B4-BE49-F238E27FC236}">
                <a16:creationId xmlns:a16="http://schemas.microsoft.com/office/drawing/2014/main" id="{1E810D72-3FAC-4868-8F9C-6177620FD3D3}"/>
              </a:ext>
            </a:extLst>
          </p:cNvPr>
          <p:cNvSpPr/>
          <p:nvPr/>
        </p:nvSpPr>
        <p:spPr>
          <a:xfrm>
            <a:off x="2763252" y="2494642"/>
            <a:ext cx="237231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31FF220-2D4B-4D4F-AD83-166CE37BA383}"/>
              </a:ext>
            </a:extLst>
          </p:cNvPr>
          <p:cNvSpPr/>
          <p:nvPr/>
        </p:nvSpPr>
        <p:spPr>
          <a:xfrm>
            <a:off x="2998356" y="2932484"/>
            <a:ext cx="3747363" cy="733199"/>
          </a:xfrm>
          <a:prstGeom prst="rect">
            <a:avLst/>
          </a:prstGeom>
          <a:solidFill>
            <a:srgbClr val="C1E1E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Up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different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suitable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7" name="Pfeil: nach links 26">
            <a:extLst>
              <a:ext uri="{FF2B5EF4-FFF2-40B4-BE49-F238E27FC236}">
                <a16:creationId xmlns:a16="http://schemas.microsoft.com/office/drawing/2014/main" id="{980615E1-6319-427B-B85E-7A1A4A256948}"/>
              </a:ext>
            </a:extLst>
          </p:cNvPr>
          <p:cNvSpPr/>
          <p:nvPr/>
        </p:nvSpPr>
        <p:spPr>
          <a:xfrm>
            <a:off x="2749431" y="3110746"/>
            <a:ext cx="237231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bgerundetes Rechteck 20">
            <a:extLst>
              <a:ext uri="{FF2B5EF4-FFF2-40B4-BE49-F238E27FC236}">
                <a16:creationId xmlns:a16="http://schemas.microsoft.com/office/drawing/2014/main" id="{AE4570A8-87A6-4F2E-BD4F-4840CD1C1436}"/>
              </a:ext>
            </a:extLst>
          </p:cNvPr>
          <p:cNvSpPr/>
          <p:nvPr/>
        </p:nvSpPr>
        <p:spPr>
          <a:xfrm>
            <a:off x="997052" y="2926760"/>
            <a:ext cx="1760829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data aspects</a:t>
            </a:r>
          </a:p>
        </p:txBody>
      </p:sp>
      <p:sp>
        <p:nvSpPr>
          <p:cNvPr id="32" name="Abgerundetes Rechteck 20">
            <a:extLst>
              <a:ext uri="{FF2B5EF4-FFF2-40B4-BE49-F238E27FC236}">
                <a16:creationId xmlns:a16="http://schemas.microsoft.com/office/drawing/2014/main" id="{48014E9B-F66A-435B-AF51-90636B6DC7B5}"/>
              </a:ext>
            </a:extLst>
          </p:cNvPr>
          <p:cNvSpPr/>
          <p:nvPr/>
        </p:nvSpPr>
        <p:spPr>
          <a:xfrm>
            <a:off x="1001813" y="3231656"/>
            <a:ext cx="1752378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classifications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7F9CEB5-945F-40FA-BBF3-A5D72DBA7051}"/>
              </a:ext>
            </a:extLst>
          </p:cNvPr>
          <p:cNvSpPr/>
          <p:nvPr/>
        </p:nvSpPr>
        <p:spPr>
          <a:xfrm>
            <a:off x="2998356" y="3722256"/>
            <a:ext cx="3747363" cy="530520"/>
          </a:xfrm>
          <a:prstGeom prst="rect">
            <a:avLst/>
          </a:prstGeom>
          <a:solidFill>
            <a:srgbClr val="C1E1E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Data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provenance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type of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source,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bgerundetes Rechteck 20">
            <a:extLst>
              <a:ext uri="{FF2B5EF4-FFF2-40B4-BE49-F238E27FC236}">
                <a16:creationId xmlns:a16="http://schemas.microsoft.com/office/drawing/2014/main" id="{D2C19DB7-7A06-4E8C-B0AF-3BC4ED971427}"/>
              </a:ext>
            </a:extLst>
          </p:cNvPr>
          <p:cNvSpPr/>
          <p:nvPr/>
        </p:nvSpPr>
        <p:spPr>
          <a:xfrm>
            <a:off x="998978" y="3754688"/>
            <a:ext cx="1760829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Provenance</a:t>
            </a:r>
          </a:p>
        </p:txBody>
      </p:sp>
      <p:sp>
        <p:nvSpPr>
          <p:cNvPr id="36" name="Abgerundetes Rechteck 20">
            <a:extLst>
              <a:ext uri="{FF2B5EF4-FFF2-40B4-BE49-F238E27FC236}">
                <a16:creationId xmlns:a16="http://schemas.microsoft.com/office/drawing/2014/main" id="{185DFCB8-C3B2-43EB-A8A0-2F6C2080C083}"/>
              </a:ext>
            </a:extLst>
          </p:cNvPr>
          <p:cNvSpPr/>
          <p:nvPr/>
        </p:nvSpPr>
        <p:spPr>
          <a:xfrm>
            <a:off x="1003739" y="4059584"/>
            <a:ext cx="1752378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source types</a:t>
            </a:r>
          </a:p>
        </p:txBody>
      </p:sp>
      <p:sp>
        <p:nvSpPr>
          <p:cNvPr id="37" name="Abgerundetes Rechteck 20">
            <a:extLst>
              <a:ext uri="{FF2B5EF4-FFF2-40B4-BE49-F238E27FC236}">
                <a16:creationId xmlns:a16="http://schemas.microsoft.com/office/drawing/2014/main" id="{4100B848-043F-4BF7-A582-1D3E321B57CC}"/>
              </a:ext>
            </a:extLst>
          </p:cNvPr>
          <p:cNvSpPr/>
          <p:nvPr/>
        </p:nvSpPr>
        <p:spPr>
          <a:xfrm>
            <a:off x="1003363" y="4364480"/>
            <a:ext cx="1752379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Licenses</a:t>
            </a:r>
          </a:p>
        </p:txBody>
      </p:sp>
      <p:sp>
        <p:nvSpPr>
          <p:cNvPr id="38" name="Pfeil: nach links 37">
            <a:extLst>
              <a:ext uri="{FF2B5EF4-FFF2-40B4-BE49-F238E27FC236}">
                <a16:creationId xmlns:a16="http://schemas.microsoft.com/office/drawing/2014/main" id="{B3C7624A-3C89-4511-B863-F99E029423BE}"/>
              </a:ext>
            </a:extLst>
          </p:cNvPr>
          <p:cNvSpPr/>
          <p:nvPr/>
        </p:nvSpPr>
        <p:spPr>
          <a:xfrm>
            <a:off x="2751356" y="3936653"/>
            <a:ext cx="237231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Pfeil: nach links 38">
            <a:extLst>
              <a:ext uri="{FF2B5EF4-FFF2-40B4-BE49-F238E27FC236}">
                <a16:creationId xmlns:a16="http://schemas.microsoft.com/office/drawing/2014/main" id="{557E2DA7-E393-4D56-A609-94979713A5BA}"/>
              </a:ext>
            </a:extLst>
          </p:cNvPr>
          <p:cNvSpPr/>
          <p:nvPr/>
        </p:nvSpPr>
        <p:spPr>
          <a:xfrm rot="5400000">
            <a:off x="1801395" y="1974792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Pfeil: nach oben und unten 39">
            <a:extLst>
              <a:ext uri="{FF2B5EF4-FFF2-40B4-BE49-F238E27FC236}">
                <a16:creationId xmlns:a16="http://schemas.microsoft.com/office/drawing/2014/main" id="{FC674A02-B9EB-4596-9627-7B6A11E74D2D}"/>
              </a:ext>
            </a:extLst>
          </p:cNvPr>
          <p:cNvSpPr/>
          <p:nvPr/>
        </p:nvSpPr>
        <p:spPr>
          <a:xfrm>
            <a:off x="8808592" y="1083094"/>
            <a:ext cx="99432" cy="130777"/>
          </a:xfrm>
          <a:prstGeom prst="upDown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bgerundetes Rechteck 20">
            <a:extLst>
              <a:ext uri="{FF2B5EF4-FFF2-40B4-BE49-F238E27FC236}">
                <a16:creationId xmlns:a16="http://schemas.microsoft.com/office/drawing/2014/main" id="{93BFFFF8-44F5-4076-B3A1-CB6301D10FF2}"/>
              </a:ext>
            </a:extLst>
          </p:cNvPr>
          <p:cNvSpPr/>
          <p:nvPr/>
        </p:nvSpPr>
        <p:spPr>
          <a:xfrm>
            <a:off x="1005490" y="4664825"/>
            <a:ext cx="1752379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</a:p>
        </p:txBody>
      </p:sp>
      <p:sp>
        <p:nvSpPr>
          <p:cNvPr id="43" name="Abgerundetes Rechteck 20">
            <a:extLst>
              <a:ext uri="{FF2B5EF4-FFF2-40B4-BE49-F238E27FC236}">
                <a16:creationId xmlns:a16="http://schemas.microsoft.com/office/drawing/2014/main" id="{74279446-459D-4AFD-AC13-4A4CD65FB6ED}"/>
              </a:ext>
            </a:extLst>
          </p:cNvPr>
          <p:cNvSpPr/>
          <p:nvPr/>
        </p:nvSpPr>
        <p:spPr>
          <a:xfrm>
            <a:off x="2993100" y="4353816"/>
            <a:ext cx="374736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groups (group of related datasets)</a:t>
            </a:r>
          </a:p>
        </p:txBody>
      </p:sp>
      <p:sp>
        <p:nvSpPr>
          <p:cNvPr id="45" name="Abgerundetes Rechteck 20">
            <a:extLst>
              <a:ext uri="{FF2B5EF4-FFF2-40B4-BE49-F238E27FC236}">
                <a16:creationId xmlns:a16="http://schemas.microsoft.com/office/drawing/2014/main" id="{8E65FA23-5427-4B8F-85E0-A8963349FB6F}"/>
              </a:ext>
            </a:extLst>
          </p:cNvPr>
          <p:cNvSpPr/>
          <p:nvPr/>
        </p:nvSpPr>
        <p:spPr>
          <a:xfrm>
            <a:off x="2993099" y="4660072"/>
            <a:ext cx="374736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(group of related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datagroups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DA6DE25-EE59-466E-8206-AAC073120E72}"/>
              </a:ext>
            </a:extLst>
          </p:cNvPr>
          <p:cNvSpPr txBox="1"/>
          <p:nvPr/>
        </p:nvSpPr>
        <p:spPr>
          <a:xfrm>
            <a:off x="131297" y="41284"/>
            <a:ext cx="10554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IEDC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database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)</a:t>
            </a:r>
          </a:p>
        </p:txBody>
      </p:sp>
      <p:sp>
        <p:nvSpPr>
          <p:cNvPr id="47" name="Pfeil: nach links 46">
            <a:extLst>
              <a:ext uri="{FF2B5EF4-FFF2-40B4-BE49-F238E27FC236}">
                <a16:creationId xmlns:a16="http://schemas.microsoft.com/office/drawing/2014/main" id="{2F01015A-BCC1-45C6-AC54-FE24CE20D5C6}"/>
              </a:ext>
            </a:extLst>
          </p:cNvPr>
          <p:cNvSpPr/>
          <p:nvPr/>
        </p:nvSpPr>
        <p:spPr>
          <a:xfrm rot="16200000">
            <a:off x="4816462" y="4190523"/>
            <a:ext cx="96957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bgerundetes Rechteck 20">
            <a:extLst>
              <a:ext uri="{FF2B5EF4-FFF2-40B4-BE49-F238E27FC236}">
                <a16:creationId xmlns:a16="http://schemas.microsoft.com/office/drawing/2014/main" id="{03731583-BA7A-4A5E-8631-F9199626B055}"/>
              </a:ext>
            </a:extLst>
          </p:cNvPr>
          <p:cNvSpPr/>
          <p:nvPr/>
        </p:nvSpPr>
        <p:spPr>
          <a:xfrm>
            <a:off x="1081436" y="5961638"/>
            <a:ext cx="428473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dimensions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(space/region, time, product, process, material, scenario,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Abgerundetes Rechteck 20">
            <a:extLst>
              <a:ext uri="{FF2B5EF4-FFF2-40B4-BE49-F238E27FC236}">
                <a16:creationId xmlns:a16="http://schemas.microsoft.com/office/drawing/2014/main" id="{C9C81898-5C41-4E37-9773-A81161727498}"/>
              </a:ext>
            </a:extLst>
          </p:cNvPr>
          <p:cNvSpPr/>
          <p:nvPr/>
        </p:nvSpPr>
        <p:spPr>
          <a:xfrm>
            <a:off x="5495850" y="5965015"/>
            <a:ext cx="400731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aspects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(region -&gt; region of origin, region of destination; time -&gt; year of measurement, year of production,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Pfeil: nach links 50">
            <a:extLst>
              <a:ext uri="{FF2B5EF4-FFF2-40B4-BE49-F238E27FC236}">
                <a16:creationId xmlns:a16="http://schemas.microsoft.com/office/drawing/2014/main" id="{4B49FF43-679A-42FE-8DC0-62B9F7F7B453}"/>
              </a:ext>
            </a:extLst>
          </p:cNvPr>
          <p:cNvSpPr/>
          <p:nvPr/>
        </p:nvSpPr>
        <p:spPr>
          <a:xfrm rot="10800000">
            <a:off x="5365622" y="6119065"/>
            <a:ext cx="130227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bgerundetes Rechteck 20">
            <a:extLst>
              <a:ext uri="{FF2B5EF4-FFF2-40B4-BE49-F238E27FC236}">
                <a16:creationId xmlns:a16="http://schemas.microsoft.com/office/drawing/2014/main" id="{FC189454-9AFC-4A8A-8E51-34C9C116EAE8}"/>
              </a:ext>
            </a:extLst>
          </p:cNvPr>
          <p:cNvSpPr/>
          <p:nvPr/>
        </p:nvSpPr>
        <p:spPr>
          <a:xfrm>
            <a:off x="1081436" y="5352077"/>
            <a:ext cx="428473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definitions table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(ISO 3166 country codes, years, materials, ISIC industries, HS commodities, chem. elements,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Pfeil: nach links 52">
            <a:extLst>
              <a:ext uri="{FF2B5EF4-FFF2-40B4-BE49-F238E27FC236}">
                <a16:creationId xmlns:a16="http://schemas.microsoft.com/office/drawing/2014/main" id="{4D7A17B5-AA31-4A9C-AA36-07B1F9E6CBB7}"/>
              </a:ext>
            </a:extLst>
          </p:cNvPr>
          <p:cNvSpPr/>
          <p:nvPr/>
        </p:nvSpPr>
        <p:spPr>
          <a:xfrm rot="5400000">
            <a:off x="3488336" y="5801344"/>
            <a:ext cx="90574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bgerundetes Rechteck 20">
            <a:extLst>
              <a:ext uri="{FF2B5EF4-FFF2-40B4-BE49-F238E27FC236}">
                <a16:creationId xmlns:a16="http://schemas.microsoft.com/office/drawing/2014/main" id="{D0250D76-6496-4D32-8946-D7A475DE4CA8}"/>
              </a:ext>
            </a:extLst>
          </p:cNvPr>
          <p:cNvSpPr/>
          <p:nvPr/>
        </p:nvSpPr>
        <p:spPr>
          <a:xfrm>
            <a:off x="5495850" y="5360211"/>
            <a:ext cx="400731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items table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(Peru | PE | PER  as country // Copper | Cu | 29  as chemical element,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Pfeil: nach links 54">
            <a:extLst>
              <a:ext uri="{FF2B5EF4-FFF2-40B4-BE49-F238E27FC236}">
                <a16:creationId xmlns:a16="http://schemas.microsoft.com/office/drawing/2014/main" id="{EC567BC2-E247-41B8-8A20-0AEB99D075AB}"/>
              </a:ext>
            </a:extLst>
          </p:cNvPr>
          <p:cNvSpPr/>
          <p:nvPr/>
        </p:nvSpPr>
        <p:spPr>
          <a:xfrm rot="10800000">
            <a:off x="5365624" y="5514261"/>
            <a:ext cx="130225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3A4F32F0-142A-4E71-B7C4-98CC4DAF6819}"/>
              </a:ext>
            </a:extLst>
          </p:cNvPr>
          <p:cNvSpPr txBox="1"/>
          <p:nvPr/>
        </p:nvSpPr>
        <p:spPr>
          <a:xfrm>
            <a:off x="902989" y="5066573"/>
            <a:ext cx="9738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(‚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‘)</a:t>
            </a:r>
          </a:p>
        </p:txBody>
      </p:sp>
      <p:sp>
        <p:nvSpPr>
          <p:cNvPr id="57" name="Pfeil: nach oben und unten 56">
            <a:extLst>
              <a:ext uri="{FF2B5EF4-FFF2-40B4-BE49-F238E27FC236}">
                <a16:creationId xmlns:a16="http://schemas.microsoft.com/office/drawing/2014/main" id="{715CB764-4E5E-4C0F-ABAC-A7B332ED393F}"/>
              </a:ext>
            </a:extLst>
          </p:cNvPr>
          <p:cNvSpPr/>
          <p:nvPr/>
        </p:nvSpPr>
        <p:spPr>
          <a:xfrm>
            <a:off x="5531992" y="1090515"/>
            <a:ext cx="99432" cy="130777"/>
          </a:xfrm>
          <a:prstGeom prst="upDown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bgerundetes Rechteck 20">
            <a:extLst>
              <a:ext uri="{FF2B5EF4-FFF2-40B4-BE49-F238E27FC236}">
                <a16:creationId xmlns:a16="http://schemas.microsoft.com/office/drawing/2014/main" id="{420A08D8-E7C4-46AF-9CD2-A111C1FB6103}"/>
              </a:ext>
            </a:extLst>
          </p:cNvPr>
          <p:cNvSpPr/>
          <p:nvPr/>
        </p:nvSpPr>
        <p:spPr>
          <a:xfrm>
            <a:off x="9325773" y="194061"/>
            <a:ext cx="104018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tables</a:t>
            </a:r>
          </a:p>
        </p:txBody>
      </p:sp>
      <p:sp>
        <p:nvSpPr>
          <p:cNvPr id="59" name="Abgerundetes Rechteck 20">
            <a:extLst>
              <a:ext uri="{FF2B5EF4-FFF2-40B4-BE49-F238E27FC236}">
                <a16:creationId xmlns:a16="http://schemas.microsoft.com/office/drawing/2014/main" id="{F0BFAACB-8ACC-4172-8438-11C5666994DB}"/>
              </a:ext>
            </a:extLst>
          </p:cNvPr>
          <p:cNvSpPr/>
          <p:nvPr/>
        </p:nvSpPr>
        <p:spPr>
          <a:xfrm>
            <a:off x="997040" y="763776"/>
            <a:ext cx="1768888" cy="602583"/>
          </a:xfrm>
          <a:prstGeom prst="roundRect">
            <a:avLst/>
          </a:prstGeom>
          <a:solidFill>
            <a:srgbClr val="FFE5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Consistency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lookup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validator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Pfeil: nach links 59">
            <a:extLst>
              <a:ext uri="{FF2B5EF4-FFF2-40B4-BE49-F238E27FC236}">
                <a16:creationId xmlns:a16="http://schemas.microsoft.com/office/drawing/2014/main" id="{470996E7-4E15-4F69-BE8A-D4FD11846541}"/>
              </a:ext>
            </a:extLst>
          </p:cNvPr>
          <p:cNvSpPr/>
          <p:nvPr/>
        </p:nvSpPr>
        <p:spPr>
          <a:xfrm>
            <a:off x="2765928" y="863152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Pfeil: nach links 61">
            <a:extLst>
              <a:ext uri="{FF2B5EF4-FFF2-40B4-BE49-F238E27FC236}">
                <a16:creationId xmlns:a16="http://schemas.microsoft.com/office/drawing/2014/main" id="{7B56DA34-713E-4337-9E74-2E0E205626D0}"/>
              </a:ext>
            </a:extLst>
          </p:cNvPr>
          <p:cNvSpPr/>
          <p:nvPr/>
        </p:nvSpPr>
        <p:spPr>
          <a:xfrm rot="5400000">
            <a:off x="1090694" y="1384836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Pfeil: nach links 62">
            <a:extLst>
              <a:ext uri="{FF2B5EF4-FFF2-40B4-BE49-F238E27FC236}">
                <a16:creationId xmlns:a16="http://schemas.microsoft.com/office/drawing/2014/main" id="{900A1FDB-F027-417E-B471-FB749F9C15F8}"/>
              </a:ext>
            </a:extLst>
          </p:cNvPr>
          <p:cNvSpPr/>
          <p:nvPr/>
        </p:nvSpPr>
        <p:spPr>
          <a:xfrm rot="5400000">
            <a:off x="2542304" y="1384836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feil: nach links 63">
            <a:extLst>
              <a:ext uri="{FF2B5EF4-FFF2-40B4-BE49-F238E27FC236}">
                <a16:creationId xmlns:a16="http://schemas.microsoft.com/office/drawing/2014/main" id="{0A956782-E6CA-4387-B060-FFA51AF0E079}"/>
              </a:ext>
            </a:extLst>
          </p:cNvPr>
          <p:cNvSpPr/>
          <p:nvPr/>
        </p:nvSpPr>
        <p:spPr>
          <a:xfrm rot="5400000">
            <a:off x="1817254" y="1384836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Pfeil: nach links 64">
            <a:extLst>
              <a:ext uri="{FF2B5EF4-FFF2-40B4-BE49-F238E27FC236}">
                <a16:creationId xmlns:a16="http://schemas.microsoft.com/office/drawing/2014/main" id="{06E83C4D-6D92-406F-A78F-FC0468BAB91A}"/>
              </a:ext>
            </a:extLst>
          </p:cNvPr>
          <p:cNvSpPr/>
          <p:nvPr/>
        </p:nvSpPr>
        <p:spPr>
          <a:xfrm rot="5400000">
            <a:off x="1452410" y="1384835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feil: nach links 65">
            <a:extLst>
              <a:ext uri="{FF2B5EF4-FFF2-40B4-BE49-F238E27FC236}">
                <a16:creationId xmlns:a16="http://schemas.microsoft.com/office/drawing/2014/main" id="{2DCB75A6-C2BE-4510-BBB1-1FFB793454D5}"/>
              </a:ext>
            </a:extLst>
          </p:cNvPr>
          <p:cNvSpPr/>
          <p:nvPr/>
        </p:nvSpPr>
        <p:spPr>
          <a:xfrm rot="5400000">
            <a:off x="2180587" y="1384836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feil: nach links 66">
            <a:extLst>
              <a:ext uri="{FF2B5EF4-FFF2-40B4-BE49-F238E27FC236}">
                <a16:creationId xmlns:a16="http://schemas.microsoft.com/office/drawing/2014/main" id="{379435B5-C8E1-4E06-A6DF-F3A6CC938DE6}"/>
              </a:ext>
            </a:extLst>
          </p:cNvPr>
          <p:cNvSpPr/>
          <p:nvPr/>
        </p:nvSpPr>
        <p:spPr>
          <a:xfrm rot="5400000">
            <a:off x="7842091" y="5804244"/>
            <a:ext cx="90574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Pfeil: nach links 67">
            <a:extLst>
              <a:ext uri="{FF2B5EF4-FFF2-40B4-BE49-F238E27FC236}">
                <a16:creationId xmlns:a16="http://schemas.microsoft.com/office/drawing/2014/main" id="{F620A8B8-505C-4EB3-9E35-1C7B7EB5ED9B}"/>
              </a:ext>
            </a:extLst>
          </p:cNvPr>
          <p:cNvSpPr/>
          <p:nvPr/>
        </p:nvSpPr>
        <p:spPr>
          <a:xfrm rot="10800000">
            <a:off x="9489838" y="6119066"/>
            <a:ext cx="145373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Pfeil: nach links 68">
            <a:extLst>
              <a:ext uri="{FF2B5EF4-FFF2-40B4-BE49-F238E27FC236}">
                <a16:creationId xmlns:a16="http://schemas.microsoft.com/office/drawing/2014/main" id="{CE7E9B55-5EA9-44E4-A54B-3FC929510E0E}"/>
              </a:ext>
            </a:extLst>
          </p:cNvPr>
          <p:cNvSpPr/>
          <p:nvPr/>
        </p:nvSpPr>
        <p:spPr>
          <a:xfrm rot="10800000">
            <a:off x="9489838" y="5526083"/>
            <a:ext cx="145373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Abgerundetes Rechteck 20">
            <a:extLst>
              <a:ext uri="{FF2B5EF4-FFF2-40B4-BE49-F238E27FC236}">
                <a16:creationId xmlns:a16="http://schemas.microsoft.com/office/drawing/2014/main" id="{1B2BD87C-3545-45D7-93DE-8498B5F2B653}"/>
              </a:ext>
            </a:extLst>
          </p:cNvPr>
          <p:cNvSpPr/>
          <p:nvPr/>
        </p:nvSpPr>
        <p:spPr>
          <a:xfrm>
            <a:off x="6984626" y="4666808"/>
            <a:ext cx="374736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Uncertainty coding table (‘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stats_array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’)</a:t>
            </a:r>
          </a:p>
        </p:txBody>
      </p:sp>
      <p:sp>
        <p:nvSpPr>
          <p:cNvPr id="71" name="Abgerundetes Rechteck 20">
            <a:extLst>
              <a:ext uri="{FF2B5EF4-FFF2-40B4-BE49-F238E27FC236}">
                <a16:creationId xmlns:a16="http://schemas.microsoft.com/office/drawing/2014/main" id="{57091637-6BE1-45F4-9C31-7E6169BCD2C3}"/>
              </a:ext>
            </a:extLst>
          </p:cNvPr>
          <p:cNvSpPr/>
          <p:nvPr/>
        </p:nvSpPr>
        <p:spPr>
          <a:xfrm>
            <a:off x="9633390" y="5496649"/>
            <a:ext cx="104018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table</a:t>
            </a:r>
          </a:p>
        </p:txBody>
      </p:sp>
      <p:sp>
        <p:nvSpPr>
          <p:cNvPr id="72" name="Abgerundetes Rechteck 20">
            <a:extLst>
              <a:ext uri="{FF2B5EF4-FFF2-40B4-BE49-F238E27FC236}">
                <a16:creationId xmlns:a16="http://schemas.microsoft.com/office/drawing/2014/main" id="{42DA2C0C-2906-44DC-A754-10363D57D3B5}"/>
              </a:ext>
            </a:extLst>
          </p:cNvPr>
          <p:cNvSpPr/>
          <p:nvPr/>
        </p:nvSpPr>
        <p:spPr>
          <a:xfrm>
            <a:off x="9632844" y="6086479"/>
            <a:ext cx="104018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</a:p>
        </p:txBody>
      </p:sp>
      <p:pic>
        <p:nvPicPr>
          <p:cNvPr id="61" name="Picture 9">
            <a:extLst>
              <a:ext uri="{FF2B5EF4-FFF2-40B4-BE49-F238E27FC236}">
                <a16:creationId xmlns:a16="http://schemas.microsoft.com/office/drawing/2014/main" id="{F8FEB688-4534-4962-99B4-C3B7800D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13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/>
          <p:cNvSpPr/>
          <p:nvPr/>
        </p:nvSpPr>
        <p:spPr>
          <a:xfrm>
            <a:off x="277251" y="121602"/>
            <a:ext cx="110802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IEDC classifications: A large and comprehensive compilation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of general classifications for socio-metabolic data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bgerundetes Rechteck 20">
            <a:extLst>
              <a:ext uri="{FF2B5EF4-FFF2-40B4-BE49-F238E27FC236}">
                <a16:creationId xmlns:a16="http://schemas.microsoft.com/office/drawing/2014/main" id="{2DA67770-E8D2-4CE9-A718-B9B19563CAFA}"/>
              </a:ext>
            </a:extLst>
          </p:cNvPr>
          <p:cNvSpPr/>
          <p:nvPr/>
        </p:nvSpPr>
        <p:spPr>
          <a:xfrm>
            <a:off x="1064073" y="2124630"/>
            <a:ext cx="428473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dimensions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(space/region, time, product, process, material, scenario,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bgerundetes Rechteck 20">
            <a:extLst>
              <a:ext uri="{FF2B5EF4-FFF2-40B4-BE49-F238E27FC236}">
                <a16:creationId xmlns:a16="http://schemas.microsoft.com/office/drawing/2014/main" id="{65D13B39-65D8-4ADD-AAEE-E9E46A708B8F}"/>
              </a:ext>
            </a:extLst>
          </p:cNvPr>
          <p:cNvSpPr/>
          <p:nvPr/>
        </p:nvSpPr>
        <p:spPr>
          <a:xfrm>
            <a:off x="5478487" y="2128007"/>
            <a:ext cx="400731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aspects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(region -&gt; region of origin, region of destination; time -&gt; year of measurement, year of production,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feil: nach links 6">
            <a:extLst>
              <a:ext uri="{FF2B5EF4-FFF2-40B4-BE49-F238E27FC236}">
                <a16:creationId xmlns:a16="http://schemas.microsoft.com/office/drawing/2014/main" id="{B4B1E4A7-701F-4EDC-A6F9-0D348AA0AF1F}"/>
              </a:ext>
            </a:extLst>
          </p:cNvPr>
          <p:cNvSpPr/>
          <p:nvPr/>
        </p:nvSpPr>
        <p:spPr>
          <a:xfrm rot="10800000">
            <a:off x="5348259" y="2282057"/>
            <a:ext cx="130227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bgerundetes Rechteck 20">
            <a:extLst>
              <a:ext uri="{FF2B5EF4-FFF2-40B4-BE49-F238E27FC236}">
                <a16:creationId xmlns:a16="http://schemas.microsoft.com/office/drawing/2014/main" id="{5F75A30D-CA6F-4210-A33D-0AE96E17CE6A}"/>
              </a:ext>
            </a:extLst>
          </p:cNvPr>
          <p:cNvSpPr/>
          <p:nvPr/>
        </p:nvSpPr>
        <p:spPr>
          <a:xfrm>
            <a:off x="1064073" y="1515069"/>
            <a:ext cx="428473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definitions table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(ISO 3166 country codes, years, materials, ISIC industries, HS commodities, chem. elements,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feil: nach links 9">
            <a:extLst>
              <a:ext uri="{FF2B5EF4-FFF2-40B4-BE49-F238E27FC236}">
                <a16:creationId xmlns:a16="http://schemas.microsoft.com/office/drawing/2014/main" id="{A6654B57-A06B-4986-9EA0-D02B3C368582}"/>
              </a:ext>
            </a:extLst>
          </p:cNvPr>
          <p:cNvSpPr/>
          <p:nvPr/>
        </p:nvSpPr>
        <p:spPr>
          <a:xfrm rot="5400000">
            <a:off x="3470973" y="1964336"/>
            <a:ext cx="90574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bgerundetes Rechteck 20">
            <a:extLst>
              <a:ext uri="{FF2B5EF4-FFF2-40B4-BE49-F238E27FC236}">
                <a16:creationId xmlns:a16="http://schemas.microsoft.com/office/drawing/2014/main" id="{98044930-8391-45A2-B3C2-E0398145AD07}"/>
              </a:ext>
            </a:extLst>
          </p:cNvPr>
          <p:cNvSpPr/>
          <p:nvPr/>
        </p:nvSpPr>
        <p:spPr>
          <a:xfrm>
            <a:off x="5478487" y="1523203"/>
            <a:ext cx="4007315" cy="530520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 items table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(Peru | PE | PER  as country // Copper | Cu | 29  as chemical element, …)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feil: nach links 11">
            <a:extLst>
              <a:ext uri="{FF2B5EF4-FFF2-40B4-BE49-F238E27FC236}">
                <a16:creationId xmlns:a16="http://schemas.microsoft.com/office/drawing/2014/main" id="{A44C8481-9E77-4146-901D-0C8A6DC119A3}"/>
              </a:ext>
            </a:extLst>
          </p:cNvPr>
          <p:cNvSpPr/>
          <p:nvPr/>
        </p:nvSpPr>
        <p:spPr>
          <a:xfrm rot="10800000">
            <a:off x="5348261" y="1677253"/>
            <a:ext cx="130225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74ACB2-58C0-4CD0-9FD8-143145DA4F97}"/>
              </a:ext>
            </a:extLst>
          </p:cNvPr>
          <p:cNvSpPr txBox="1"/>
          <p:nvPr/>
        </p:nvSpPr>
        <p:spPr>
          <a:xfrm>
            <a:off x="885626" y="1229565"/>
            <a:ext cx="9738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IEDC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(‚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‘)</a:t>
            </a:r>
          </a:p>
        </p:txBody>
      </p:sp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4CB66BE1-AB21-49E4-92FF-89865ABC66AA}"/>
              </a:ext>
            </a:extLst>
          </p:cNvPr>
          <p:cNvSpPr/>
          <p:nvPr/>
        </p:nvSpPr>
        <p:spPr>
          <a:xfrm rot="5400000">
            <a:off x="7824728" y="1967236"/>
            <a:ext cx="90574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feil: nach links 14">
            <a:extLst>
              <a:ext uri="{FF2B5EF4-FFF2-40B4-BE49-F238E27FC236}">
                <a16:creationId xmlns:a16="http://schemas.microsoft.com/office/drawing/2014/main" id="{24606DB2-0E13-4B83-AE5F-E4628960CF6E}"/>
              </a:ext>
            </a:extLst>
          </p:cNvPr>
          <p:cNvSpPr/>
          <p:nvPr/>
        </p:nvSpPr>
        <p:spPr>
          <a:xfrm rot="10800000">
            <a:off x="9472475" y="2282058"/>
            <a:ext cx="145373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feil: nach links 15">
            <a:extLst>
              <a:ext uri="{FF2B5EF4-FFF2-40B4-BE49-F238E27FC236}">
                <a16:creationId xmlns:a16="http://schemas.microsoft.com/office/drawing/2014/main" id="{1BD4D370-C735-44E5-BB2B-9FF3A0C68A9B}"/>
              </a:ext>
            </a:extLst>
          </p:cNvPr>
          <p:cNvSpPr/>
          <p:nvPr/>
        </p:nvSpPr>
        <p:spPr>
          <a:xfrm rot="10800000">
            <a:off x="9472475" y="1689075"/>
            <a:ext cx="145373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bgerundetes Rechteck 20">
            <a:extLst>
              <a:ext uri="{FF2B5EF4-FFF2-40B4-BE49-F238E27FC236}">
                <a16:creationId xmlns:a16="http://schemas.microsoft.com/office/drawing/2014/main" id="{E7CF20B9-C696-4C7F-9569-CC63C935D197}"/>
              </a:ext>
            </a:extLst>
          </p:cNvPr>
          <p:cNvSpPr/>
          <p:nvPr/>
        </p:nvSpPr>
        <p:spPr>
          <a:xfrm>
            <a:off x="9616027" y="1659641"/>
            <a:ext cx="104018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table</a:t>
            </a:r>
          </a:p>
        </p:txBody>
      </p:sp>
      <p:sp>
        <p:nvSpPr>
          <p:cNvPr id="18" name="Abgerundetes Rechteck 20">
            <a:extLst>
              <a:ext uri="{FF2B5EF4-FFF2-40B4-BE49-F238E27FC236}">
                <a16:creationId xmlns:a16="http://schemas.microsoft.com/office/drawing/2014/main" id="{801B14C5-43CB-465A-AE0E-DD49982C08AB}"/>
              </a:ext>
            </a:extLst>
          </p:cNvPr>
          <p:cNvSpPr/>
          <p:nvPr/>
        </p:nvSpPr>
        <p:spPr>
          <a:xfrm>
            <a:off x="9615481" y="2249471"/>
            <a:ext cx="1040183" cy="280837"/>
          </a:xfrm>
          <a:prstGeom prst="roundRect">
            <a:avLst/>
          </a:prstGeom>
          <a:solidFill>
            <a:srgbClr val="0F8C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A6C85B-229C-42FF-96BE-4CA5FF44D778}"/>
              </a:ext>
            </a:extLst>
          </p:cNvPr>
          <p:cNvSpPr txBox="1"/>
          <p:nvPr/>
        </p:nvSpPr>
        <p:spPr>
          <a:xfrm>
            <a:off x="1064073" y="32524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8804F23-A515-43AD-8F62-7A008A32C828}"/>
              </a:ext>
            </a:extLst>
          </p:cNvPr>
          <p:cNvSpPr/>
          <p:nvPr/>
        </p:nvSpPr>
        <p:spPr>
          <a:xfrm>
            <a:off x="414203" y="2896705"/>
            <a:ext cx="8721555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About 100 </a:t>
            </a:r>
            <a:r>
              <a:rPr lang="de-DE" sz="2400" b="1" dirty="0" err="1"/>
              <a:t>classifications</a:t>
            </a:r>
            <a:r>
              <a:rPr lang="de-DE" sz="2400" b="1" dirty="0"/>
              <a:t> </a:t>
            </a:r>
            <a:r>
              <a:rPr lang="de-DE" sz="2400" b="1" dirty="0" err="1"/>
              <a:t>are</a:t>
            </a:r>
            <a:r>
              <a:rPr lang="de-DE" sz="2400" b="1" dirty="0"/>
              <a:t> </a:t>
            </a:r>
            <a:r>
              <a:rPr lang="de-DE" sz="2400" b="1" dirty="0" err="1"/>
              <a:t>available</a:t>
            </a:r>
            <a:r>
              <a:rPr lang="de-DE" sz="2400" b="1" dirty="0"/>
              <a:t> for </a:t>
            </a:r>
            <a:r>
              <a:rPr lang="de-DE" sz="2400" b="1" dirty="0" err="1"/>
              <a:t>consistent</a:t>
            </a:r>
            <a:r>
              <a:rPr lang="de-DE" sz="2400" b="1" dirty="0"/>
              <a:t> </a:t>
            </a:r>
            <a:r>
              <a:rPr lang="de-DE" sz="2400" b="1" dirty="0" err="1"/>
              <a:t>data</a:t>
            </a:r>
            <a:r>
              <a:rPr lang="de-DE" sz="2400" b="1" dirty="0"/>
              <a:t> </a:t>
            </a:r>
            <a:r>
              <a:rPr lang="de-DE" sz="2400" b="1" dirty="0" err="1"/>
              <a:t>labelling</a:t>
            </a:r>
            <a:r>
              <a:rPr lang="de-DE" sz="2400" b="1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ISO </a:t>
            </a:r>
            <a:r>
              <a:rPr lang="de-DE" sz="2400" dirty="0" err="1"/>
              <a:t>regions</a:t>
            </a:r>
            <a:r>
              <a:rPr lang="de-DE" sz="2400" dirty="0"/>
              <a:t>, </a:t>
            </a:r>
            <a:r>
              <a:rPr lang="de-DE" sz="2400" dirty="0" err="1"/>
              <a:t>chemical</a:t>
            </a:r>
            <a:r>
              <a:rPr lang="de-DE" sz="2400" dirty="0"/>
              <a:t> </a:t>
            </a:r>
            <a:r>
              <a:rPr lang="de-DE" sz="2400" dirty="0" err="1"/>
              <a:t>elements</a:t>
            </a:r>
            <a:r>
              <a:rPr lang="de-DE" sz="2400" dirty="0"/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materials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products</a:t>
            </a:r>
            <a:r>
              <a:rPr lang="de-DE" sz="2400" dirty="0"/>
              <a:t> and </a:t>
            </a:r>
            <a:r>
              <a:rPr lang="de-DE" sz="2400" dirty="0" err="1"/>
              <a:t>components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trade </a:t>
            </a:r>
            <a:r>
              <a:rPr lang="de-DE" sz="2400" dirty="0" err="1"/>
              <a:t>codes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industry</a:t>
            </a:r>
            <a:r>
              <a:rPr lang="de-DE" sz="2400" dirty="0"/>
              <a:t> </a:t>
            </a:r>
            <a:r>
              <a:rPr lang="de-DE" sz="2400" dirty="0" err="1"/>
              <a:t>codes</a:t>
            </a:r>
            <a:r>
              <a:rPr lang="de-DE" sz="2400" dirty="0"/>
              <a:t> and </a:t>
            </a:r>
            <a:r>
              <a:rPr lang="de-DE" sz="2400" dirty="0" err="1"/>
              <a:t>industries</a:t>
            </a:r>
            <a:r>
              <a:rPr lang="de-DE" sz="2400" dirty="0"/>
              <a:t>/</a:t>
            </a:r>
            <a:r>
              <a:rPr lang="de-DE" sz="2400" dirty="0" err="1"/>
              <a:t>processes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LCI </a:t>
            </a:r>
            <a:r>
              <a:rPr lang="de-DE" sz="2400" dirty="0" err="1"/>
              <a:t>compartments</a:t>
            </a:r>
            <a:r>
              <a:rPr lang="de-DE" sz="2400" dirty="0"/>
              <a:t> and </a:t>
            </a:r>
            <a:r>
              <a:rPr lang="de-DE" sz="2400" dirty="0" err="1"/>
              <a:t>layers</a:t>
            </a:r>
            <a:endParaRPr lang="de-DE" sz="2400" dirty="0"/>
          </a:p>
          <a:p>
            <a:endParaRPr lang="de-DE" sz="1200" b="1" dirty="0"/>
          </a:p>
          <a:p>
            <a:r>
              <a:rPr lang="de-DE" sz="2400" b="1" dirty="0"/>
              <a:t>All </a:t>
            </a:r>
            <a:r>
              <a:rPr lang="de-DE" sz="2400" b="1" dirty="0" err="1"/>
              <a:t>classifications</a:t>
            </a:r>
            <a:r>
              <a:rPr lang="de-DE" sz="2400" b="1" dirty="0"/>
              <a:t> </a:t>
            </a:r>
            <a:r>
              <a:rPr lang="de-DE" sz="2400" b="1" dirty="0" err="1"/>
              <a:t>can</a:t>
            </a:r>
            <a:r>
              <a:rPr lang="de-DE" sz="2400" b="1" dirty="0"/>
              <a:t> </a:t>
            </a:r>
            <a:r>
              <a:rPr lang="de-DE" sz="2400" b="1" dirty="0" err="1"/>
              <a:t>be</a:t>
            </a:r>
            <a:r>
              <a:rPr lang="de-DE" sz="2400" b="1" dirty="0"/>
              <a:t> </a:t>
            </a:r>
            <a:r>
              <a:rPr lang="de-DE" sz="2400" b="1" dirty="0" err="1"/>
              <a:t>browsed</a:t>
            </a:r>
            <a:r>
              <a:rPr lang="de-DE" sz="2400" b="1" dirty="0"/>
              <a:t> and </a:t>
            </a:r>
            <a:r>
              <a:rPr lang="de-DE" sz="2400" b="1" dirty="0" err="1"/>
              <a:t>downloaded</a:t>
            </a:r>
            <a:r>
              <a:rPr lang="de-DE" sz="2400" b="1" dirty="0"/>
              <a:t> via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A85734B-86AA-4598-92F5-92BCCADEA28E}"/>
              </a:ext>
            </a:extLst>
          </p:cNvPr>
          <p:cNvSpPr/>
          <p:nvPr/>
        </p:nvSpPr>
        <p:spPr>
          <a:xfrm>
            <a:off x="885626" y="6135704"/>
            <a:ext cx="1006721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b="1" dirty="0">
                <a:hlinkClick r:id="rId4"/>
              </a:rPr>
              <a:t>https://www.database.industrialecology.uni-freiburg.de/classifications.aspx</a:t>
            </a:r>
            <a:r>
              <a:rPr lang="de-DE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982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20">
            <a:extLst>
              <a:ext uri="{FF2B5EF4-FFF2-40B4-BE49-F238E27FC236}">
                <a16:creationId xmlns:a16="http://schemas.microsoft.com/office/drawing/2014/main" id="{5EB6D6CF-E137-4FC4-A95E-4CD06B846949}"/>
              </a:ext>
            </a:extLst>
          </p:cNvPr>
          <p:cNvSpPr/>
          <p:nvPr/>
        </p:nvSpPr>
        <p:spPr>
          <a:xfrm>
            <a:off x="4317697" y="5975852"/>
            <a:ext cx="3004281" cy="59431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IEDC Excel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|    Data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sheet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D4ADC6-4DDD-4AD8-B665-2ECAD2CD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894" y="6016049"/>
            <a:ext cx="436516" cy="436516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4C418A06-F8D3-4985-953A-D00958142827}"/>
              </a:ext>
            </a:extLst>
          </p:cNvPr>
          <p:cNvSpPr/>
          <p:nvPr/>
        </p:nvSpPr>
        <p:spPr>
          <a:xfrm>
            <a:off x="4498060" y="4688089"/>
            <a:ext cx="3747363" cy="530520"/>
          </a:xfrm>
          <a:prstGeom prst="rect">
            <a:avLst/>
          </a:prstGeom>
          <a:solidFill>
            <a:srgbClr val="FFE5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(material,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…) in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Pfeil: nach links 38">
            <a:extLst>
              <a:ext uri="{FF2B5EF4-FFF2-40B4-BE49-F238E27FC236}">
                <a16:creationId xmlns:a16="http://schemas.microsoft.com/office/drawing/2014/main" id="{557E2DA7-E393-4D56-A609-94979713A5BA}"/>
              </a:ext>
            </a:extLst>
          </p:cNvPr>
          <p:cNvSpPr/>
          <p:nvPr/>
        </p:nvSpPr>
        <p:spPr>
          <a:xfrm>
            <a:off x="7470795" y="6183558"/>
            <a:ext cx="1183367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DA6DE25-EE59-466E-8206-AAC073120E72}"/>
              </a:ext>
            </a:extLst>
          </p:cNvPr>
          <p:cNvSpPr txBox="1"/>
          <p:nvPr/>
        </p:nvSpPr>
        <p:spPr>
          <a:xfrm>
            <a:off x="756784" y="738112"/>
            <a:ext cx="28638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IEDC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Abgerundetes Rechteck 20">
            <a:extLst>
              <a:ext uri="{FF2B5EF4-FFF2-40B4-BE49-F238E27FC236}">
                <a16:creationId xmlns:a16="http://schemas.microsoft.com/office/drawing/2014/main" id="{F0BFAACB-8ACC-4172-8438-11C5666994DB}"/>
              </a:ext>
            </a:extLst>
          </p:cNvPr>
          <p:cNvSpPr/>
          <p:nvPr/>
        </p:nvSpPr>
        <p:spPr>
          <a:xfrm>
            <a:off x="8809195" y="6085347"/>
            <a:ext cx="2397760" cy="41788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pages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Pfeil: nach links 61">
            <a:extLst>
              <a:ext uri="{FF2B5EF4-FFF2-40B4-BE49-F238E27FC236}">
                <a16:creationId xmlns:a16="http://schemas.microsoft.com/office/drawing/2014/main" id="{7B56DA34-713E-4337-9E74-2E0E205626D0}"/>
              </a:ext>
            </a:extLst>
          </p:cNvPr>
          <p:cNvSpPr/>
          <p:nvPr/>
        </p:nvSpPr>
        <p:spPr>
          <a:xfrm rot="16200000">
            <a:off x="9263925" y="5931029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Pfeil: nach links 62">
            <a:extLst>
              <a:ext uri="{FF2B5EF4-FFF2-40B4-BE49-F238E27FC236}">
                <a16:creationId xmlns:a16="http://schemas.microsoft.com/office/drawing/2014/main" id="{900A1FDB-F027-417E-B471-FB749F9C15F8}"/>
              </a:ext>
            </a:extLst>
          </p:cNvPr>
          <p:cNvSpPr/>
          <p:nvPr/>
        </p:nvSpPr>
        <p:spPr>
          <a:xfrm rot="16200000">
            <a:off x="10715535" y="5931029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Pfeil: nach links 63">
            <a:extLst>
              <a:ext uri="{FF2B5EF4-FFF2-40B4-BE49-F238E27FC236}">
                <a16:creationId xmlns:a16="http://schemas.microsoft.com/office/drawing/2014/main" id="{0A956782-E6CA-4387-B060-FFA51AF0E079}"/>
              </a:ext>
            </a:extLst>
          </p:cNvPr>
          <p:cNvSpPr/>
          <p:nvPr/>
        </p:nvSpPr>
        <p:spPr>
          <a:xfrm rot="16200000">
            <a:off x="9990485" y="5931029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Pfeil: nach links 64">
            <a:extLst>
              <a:ext uri="{FF2B5EF4-FFF2-40B4-BE49-F238E27FC236}">
                <a16:creationId xmlns:a16="http://schemas.microsoft.com/office/drawing/2014/main" id="{06E83C4D-6D92-406F-A78F-FC0468BAB91A}"/>
              </a:ext>
            </a:extLst>
          </p:cNvPr>
          <p:cNvSpPr/>
          <p:nvPr/>
        </p:nvSpPr>
        <p:spPr>
          <a:xfrm rot="16200000">
            <a:off x="9625641" y="5931028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feil: nach links 65">
            <a:extLst>
              <a:ext uri="{FF2B5EF4-FFF2-40B4-BE49-F238E27FC236}">
                <a16:creationId xmlns:a16="http://schemas.microsoft.com/office/drawing/2014/main" id="{2DCB75A6-C2BE-4510-BBB1-1FFB793454D5}"/>
              </a:ext>
            </a:extLst>
          </p:cNvPr>
          <p:cNvSpPr/>
          <p:nvPr/>
        </p:nvSpPr>
        <p:spPr>
          <a:xfrm rot="16200000">
            <a:off x="10353818" y="5931029"/>
            <a:ext cx="143458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1AA447A6-A001-4171-8A69-8E08E415B24F}"/>
              </a:ext>
            </a:extLst>
          </p:cNvPr>
          <p:cNvSpPr/>
          <p:nvPr/>
        </p:nvSpPr>
        <p:spPr>
          <a:xfrm>
            <a:off x="4300469" y="670587"/>
            <a:ext cx="2071272" cy="460521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for…</a:t>
            </a:r>
          </a:p>
        </p:txBody>
      </p:sp>
      <p:sp>
        <p:nvSpPr>
          <p:cNvPr id="73" name="Pfeil: nach links 72">
            <a:extLst>
              <a:ext uri="{FF2B5EF4-FFF2-40B4-BE49-F238E27FC236}">
                <a16:creationId xmlns:a16="http://schemas.microsoft.com/office/drawing/2014/main" id="{329EDE8D-4124-484D-944D-3FE8AF61C24F}"/>
              </a:ext>
            </a:extLst>
          </p:cNvPr>
          <p:cNvSpPr/>
          <p:nvPr/>
        </p:nvSpPr>
        <p:spPr>
          <a:xfrm rot="10800000">
            <a:off x="8245423" y="4891106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bgerundetes Rechteck 20">
            <a:extLst>
              <a:ext uri="{FF2B5EF4-FFF2-40B4-BE49-F238E27FC236}">
                <a16:creationId xmlns:a16="http://schemas.microsoft.com/office/drawing/2014/main" id="{7D290A84-4F00-4E30-B8A7-62C55FD2FCC8}"/>
              </a:ext>
            </a:extLst>
          </p:cNvPr>
          <p:cNvSpPr/>
          <p:nvPr/>
        </p:nvSpPr>
        <p:spPr>
          <a:xfrm>
            <a:off x="8482654" y="4688090"/>
            <a:ext cx="3157047" cy="53052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 a dataset for a given label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link via button below)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DF42770F-9A88-4F43-8CE9-778D6BED8837}"/>
              </a:ext>
            </a:extLst>
          </p:cNvPr>
          <p:cNvSpPr/>
          <p:nvPr/>
        </p:nvSpPr>
        <p:spPr>
          <a:xfrm>
            <a:off x="4504246" y="1281993"/>
            <a:ext cx="3747363" cy="775504"/>
          </a:xfrm>
          <a:prstGeom prst="rect">
            <a:avLst/>
          </a:prstGeom>
          <a:solidFill>
            <a:srgbClr val="FFE5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all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keyword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all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</a:t>
            </a:r>
          </a:p>
        </p:txBody>
      </p:sp>
      <p:sp>
        <p:nvSpPr>
          <p:cNvPr id="77" name="Pfeil: nach links 76">
            <a:extLst>
              <a:ext uri="{FF2B5EF4-FFF2-40B4-BE49-F238E27FC236}">
                <a16:creationId xmlns:a16="http://schemas.microsoft.com/office/drawing/2014/main" id="{7D53CE64-0F7F-492A-952B-6DB22573D8CE}"/>
              </a:ext>
            </a:extLst>
          </p:cNvPr>
          <p:cNvSpPr/>
          <p:nvPr/>
        </p:nvSpPr>
        <p:spPr>
          <a:xfrm rot="10800000">
            <a:off x="8251609" y="1621250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Abgerundetes Rechteck 20">
            <a:extLst>
              <a:ext uri="{FF2B5EF4-FFF2-40B4-BE49-F238E27FC236}">
                <a16:creationId xmlns:a16="http://schemas.microsoft.com/office/drawing/2014/main" id="{6F010360-EE91-4C52-A791-88035E166D79}"/>
              </a:ext>
            </a:extLst>
          </p:cNvPr>
          <p:cNvSpPr/>
          <p:nvPr/>
        </p:nvSpPr>
        <p:spPr>
          <a:xfrm>
            <a:off x="8488840" y="1418231"/>
            <a:ext cx="3157047" cy="53052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catalogue search by keyword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bottom of this page)</a:t>
            </a:r>
          </a:p>
        </p:txBody>
      </p:sp>
      <p:sp>
        <p:nvSpPr>
          <p:cNvPr id="79" name="Pfeil: nach links 78">
            <a:extLst>
              <a:ext uri="{FF2B5EF4-FFF2-40B4-BE49-F238E27FC236}">
                <a16:creationId xmlns:a16="http://schemas.microsoft.com/office/drawing/2014/main" id="{3C339601-ECB6-48E2-9DE9-70AD7DAD5F50}"/>
              </a:ext>
            </a:extLst>
          </p:cNvPr>
          <p:cNvSpPr/>
          <p:nvPr/>
        </p:nvSpPr>
        <p:spPr>
          <a:xfrm rot="10800000">
            <a:off x="4352106" y="1510517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feil: nach links 79">
            <a:extLst>
              <a:ext uri="{FF2B5EF4-FFF2-40B4-BE49-F238E27FC236}">
                <a16:creationId xmlns:a16="http://schemas.microsoft.com/office/drawing/2014/main" id="{745C6B5E-3DB9-4499-9BB9-82923433D870}"/>
              </a:ext>
            </a:extLst>
          </p:cNvPr>
          <p:cNvSpPr/>
          <p:nvPr/>
        </p:nvSpPr>
        <p:spPr>
          <a:xfrm rot="10800000">
            <a:off x="4345919" y="4842616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FED763A4-B5B7-4E2E-9B1A-2EF3CFB50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203" y="121698"/>
            <a:ext cx="1014218" cy="1089695"/>
          </a:xfrm>
          <a:prstGeom prst="rect">
            <a:avLst/>
          </a:prstGeom>
          <a:noFill/>
        </p:spPr>
      </p:pic>
      <p:sp>
        <p:nvSpPr>
          <p:cNvPr id="84" name="Pfeil: nach links 83">
            <a:extLst>
              <a:ext uri="{FF2B5EF4-FFF2-40B4-BE49-F238E27FC236}">
                <a16:creationId xmlns:a16="http://schemas.microsoft.com/office/drawing/2014/main" id="{C7E748F3-C549-450E-B0CF-C8D6C1605643}"/>
              </a:ext>
            </a:extLst>
          </p:cNvPr>
          <p:cNvSpPr/>
          <p:nvPr/>
        </p:nvSpPr>
        <p:spPr>
          <a:xfrm rot="16200000">
            <a:off x="9910241" y="1204080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1E5A699C-0F5A-4D4F-AA8E-C5C819A3CBE3}"/>
              </a:ext>
            </a:extLst>
          </p:cNvPr>
          <p:cNvSpPr/>
          <p:nvPr/>
        </p:nvSpPr>
        <p:spPr>
          <a:xfrm>
            <a:off x="4498061" y="2130742"/>
            <a:ext cx="3747363" cy="775504"/>
          </a:xfrm>
          <a:prstGeom prst="rect">
            <a:avLst/>
          </a:prstGeom>
          <a:solidFill>
            <a:srgbClr val="FFE5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all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/material/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copper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Brazil ?</a:t>
            </a:r>
          </a:p>
        </p:txBody>
      </p:sp>
      <p:sp>
        <p:nvSpPr>
          <p:cNvPr id="86" name="Pfeil: nach links 85">
            <a:extLst>
              <a:ext uri="{FF2B5EF4-FFF2-40B4-BE49-F238E27FC236}">
                <a16:creationId xmlns:a16="http://schemas.microsoft.com/office/drawing/2014/main" id="{B4687CCC-846E-406B-9EDE-DBCF21382E24}"/>
              </a:ext>
            </a:extLst>
          </p:cNvPr>
          <p:cNvSpPr/>
          <p:nvPr/>
        </p:nvSpPr>
        <p:spPr>
          <a:xfrm rot="10800000">
            <a:off x="8245424" y="2469999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Abgerundetes Rechteck 20">
            <a:extLst>
              <a:ext uri="{FF2B5EF4-FFF2-40B4-BE49-F238E27FC236}">
                <a16:creationId xmlns:a16="http://schemas.microsoft.com/office/drawing/2014/main" id="{621B5E39-9232-46EA-986A-A7B9C99CB627}"/>
              </a:ext>
            </a:extLst>
          </p:cNvPr>
          <p:cNvSpPr/>
          <p:nvPr/>
        </p:nvSpPr>
        <p:spPr>
          <a:xfrm>
            <a:off x="8482655" y="2266980"/>
            <a:ext cx="3157047" cy="53052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all datasets with a given label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link via button below)</a:t>
            </a:r>
          </a:p>
        </p:txBody>
      </p:sp>
      <p:sp>
        <p:nvSpPr>
          <p:cNvPr id="88" name="Pfeil: nach links 87">
            <a:extLst>
              <a:ext uri="{FF2B5EF4-FFF2-40B4-BE49-F238E27FC236}">
                <a16:creationId xmlns:a16="http://schemas.microsoft.com/office/drawing/2014/main" id="{8EF9BCE4-1894-43E8-A8C0-AEB533BC0B86}"/>
              </a:ext>
            </a:extLst>
          </p:cNvPr>
          <p:cNvSpPr/>
          <p:nvPr/>
        </p:nvSpPr>
        <p:spPr>
          <a:xfrm rot="10800000">
            <a:off x="4345921" y="2359266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169B10A9-DD2A-46AE-B94D-A8B661F3FCA0}"/>
              </a:ext>
            </a:extLst>
          </p:cNvPr>
          <p:cNvSpPr/>
          <p:nvPr/>
        </p:nvSpPr>
        <p:spPr>
          <a:xfrm>
            <a:off x="4501591" y="2978336"/>
            <a:ext cx="3747363" cy="775504"/>
          </a:xfrm>
          <a:prstGeom prst="rect">
            <a:avLst/>
          </a:prstGeom>
          <a:solidFill>
            <a:srgbClr val="FFE5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all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/material/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lifetime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bicyles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91" name="Pfeil: nach links 90">
            <a:extLst>
              <a:ext uri="{FF2B5EF4-FFF2-40B4-BE49-F238E27FC236}">
                <a16:creationId xmlns:a16="http://schemas.microsoft.com/office/drawing/2014/main" id="{E4461736-0BBE-4DF9-82B7-7BF335D58228}"/>
              </a:ext>
            </a:extLst>
          </p:cNvPr>
          <p:cNvSpPr/>
          <p:nvPr/>
        </p:nvSpPr>
        <p:spPr>
          <a:xfrm rot="10800000">
            <a:off x="8248954" y="3317593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Abgerundetes Rechteck 20">
            <a:extLst>
              <a:ext uri="{FF2B5EF4-FFF2-40B4-BE49-F238E27FC236}">
                <a16:creationId xmlns:a16="http://schemas.microsoft.com/office/drawing/2014/main" id="{7F8E81C1-1262-4222-A9D5-183F5E67632D}"/>
              </a:ext>
            </a:extLst>
          </p:cNvPr>
          <p:cNvSpPr/>
          <p:nvPr/>
        </p:nvSpPr>
        <p:spPr>
          <a:xfrm>
            <a:off x="8486185" y="3114574"/>
            <a:ext cx="3157047" cy="53052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for datasets by main aspects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link via button below)</a:t>
            </a:r>
          </a:p>
        </p:txBody>
      </p:sp>
      <p:sp>
        <p:nvSpPr>
          <p:cNvPr id="93" name="Pfeil: nach links 92">
            <a:extLst>
              <a:ext uri="{FF2B5EF4-FFF2-40B4-BE49-F238E27FC236}">
                <a16:creationId xmlns:a16="http://schemas.microsoft.com/office/drawing/2014/main" id="{08AE2F88-830E-4E64-92FE-6E2D54CBCD6F}"/>
              </a:ext>
            </a:extLst>
          </p:cNvPr>
          <p:cNvSpPr/>
          <p:nvPr/>
        </p:nvSpPr>
        <p:spPr>
          <a:xfrm rot="10800000">
            <a:off x="4349451" y="3206860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B80CC346-3705-4982-BA82-95D4EDD82FC8}"/>
              </a:ext>
            </a:extLst>
          </p:cNvPr>
          <p:cNvSpPr/>
          <p:nvPr/>
        </p:nvSpPr>
        <p:spPr>
          <a:xfrm>
            <a:off x="4498061" y="3816974"/>
            <a:ext cx="3747363" cy="775504"/>
          </a:xfrm>
          <a:prstGeom prst="rect">
            <a:avLst/>
          </a:prstGeom>
          <a:solidFill>
            <a:srgbClr val="FFE5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all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(material,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for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different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Pfeil: nach links 95">
            <a:extLst>
              <a:ext uri="{FF2B5EF4-FFF2-40B4-BE49-F238E27FC236}">
                <a16:creationId xmlns:a16="http://schemas.microsoft.com/office/drawing/2014/main" id="{6723E0FE-AFA3-4388-93BA-492EAF884DB7}"/>
              </a:ext>
            </a:extLst>
          </p:cNvPr>
          <p:cNvSpPr/>
          <p:nvPr/>
        </p:nvSpPr>
        <p:spPr>
          <a:xfrm rot="10800000">
            <a:off x="8245424" y="4156231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Abgerundetes Rechteck 20">
            <a:extLst>
              <a:ext uri="{FF2B5EF4-FFF2-40B4-BE49-F238E27FC236}">
                <a16:creationId xmlns:a16="http://schemas.microsoft.com/office/drawing/2014/main" id="{FCDB8084-3AD1-4651-8B50-B57893FBD7ED}"/>
              </a:ext>
            </a:extLst>
          </p:cNvPr>
          <p:cNvSpPr/>
          <p:nvPr/>
        </p:nvSpPr>
        <p:spPr>
          <a:xfrm>
            <a:off x="8482655" y="3953212"/>
            <a:ext cx="3157047" cy="53052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for datasets by all aspects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link via button below)</a:t>
            </a:r>
          </a:p>
        </p:txBody>
      </p:sp>
      <p:sp>
        <p:nvSpPr>
          <p:cNvPr id="98" name="Pfeil: nach links 97">
            <a:extLst>
              <a:ext uri="{FF2B5EF4-FFF2-40B4-BE49-F238E27FC236}">
                <a16:creationId xmlns:a16="http://schemas.microsoft.com/office/drawing/2014/main" id="{733D662A-D35E-4F35-90AD-40A7C7C3A740}"/>
              </a:ext>
            </a:extLst>
          </p:cNvPr>
          <p:cNvSpPr/>
          <p:nvPr/>
        </p:nvSpPr>
        <p:spPr>
          <a:xfrm rot="10800000">
            <a:off x="4345921" y="4045498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Pfeil: nach links 99">
            <a:extLst>
              <a:ext uri="{FF2B5EF4-FFF2-40B4-BE49-F238E27FC236}">
                <a16:creationId xmlns:a16="http://schemas.microsoft.com/office/drawing/2014/main" id="{BE2B47D7-FFD1-4C97-A72B-86A8CD82B9A4}"/>
              </a:ext>
            </a:extLst>
          </p:cNvPr>
          <p:cNvSpPr/>
          <p:nvPr/>
        </p:nvSpPr>
        <p:spPr>
          <a:xfrm rot="10800000">
            <a:off x="6371741" y="816544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13E39BDB-62B7-4F98-A766-913BE9F13389}"/>
              </a:ext>
            </a:extLst>
          </p:cNvPr>
          <p:cNvSpPr/>
          <p:nvPr/>
        </p:nvSpPr>
        <p:spPr>
          <a:xfrm>
            <a:off x="4498060" y="5303687"/>
            <a:ext cx="3747363" cy="530520"/>
          </a:xfrm>
          <a:prstGeom prst="rect">
            <a:avLst/>
          </a:prstGeom>
          <a:solidFill>
            <a:srgbClr val="FFE5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(DOI)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Pfeil: nach links 98">
            <a:extLst>
              <a:ext uri="{FF2B5EF4-FFF2-40B4-BE49-F238E27FC236}">
                <a16:creationId xmlns:a16="http://schemas.microsoft.com/office/drawing/2014/main" id="{DE1FF997-DB67-43BE-98F1-AC5893326689}"/>
              </a:ext>
            </a:extLst>
          </p:cNvPr>
          <p:cNvSpPr/>
          <p:nvPr/>
        </p:nvSpPr>
        <p:spPr>
          <a:xfrm rot="10800000">
            <a:off x="8245423" y="5506704"/>
            <a:ext cx="237231" cy="124485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Abgerundetes Rechteck 20">
            <a:extLst>
              <a:ext uri="{FF2B5EF4-FFF2-40B4-BE49-F238E27FC236}">
                <a16:creationId xmlns:a16="http://schemas.microsoft.com/office/drawing/2014/main" id="{2EF865DA-B52E-4096-BE5C-8F2371D29B50}"/>
              </a:ext>
            </a:extLst>
          </p:cNvPr>
          <p:cNvSpPr/>
          <p:nvPr/>
        </p:nvSpPr>
        <p:spPr>
          <a:xfrm>
            <a:off x="8482654" y="5303688"/>
            <a:ext cx="3157047" cy="53052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for datasets by DOI or author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(coming soon!)</a:t>
            </a:r>
          </a:p>
        </p:txBody>
      </p:sp>
      <p:sp>
        <p:nvSpPr>
          <p:cNvPr id="102" name="Pfeil: nach links 101">
            <a:extLst>
              <a:ext uri="{FF2B5EF4-FFF2-40B4-BE49-F238E27FC236}">
                <a16:creationId xmlns:a16="http://schemas.microsoft.com/office/drawing/2014/main" id="{B3DF96DC-CE78-46C9-9B61-9506BECAD87C}"/>
              </a:ext>
            </a:extLst>
          </p:cNvPr>
          <p:cNvSpPr/>
          <p:nvPr/>
        </p:nvSpPr>
        <p:spPr>
          <a:xfrm rot="10800000">
            <a:off x="4345919" y="5458214"/>
            <a:ext cx="152140" cy="221463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646C67BB-C5F0-4AE3-AD39-B6C52425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E7BC551-6DBE-4BFD-807F-EBEEFBEEF2CA}"/>
              </a:ext>
            </a:extLst>
          </p:cNvPr>
          <p:cNvSpPr/>
          <p:nvPr/>
        </p:nvSpPr>
        <p:spPr>
          <a:xfrm>
            <a:off x="610193" y="3888554"/>
            <a:ext cx="3157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https://www.database.industrialecology.uni-freiburg.de/</a:t>
            </a:r>
            <a:r>
              <a:rPr lang="de-DE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38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A1606EA7-D61B-433C-A5BD-196718A4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23" y="39796"/>
            <a:ext cx="1320908" cy="1419209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FF388B1-C5C1-4F1B-866A-0B8939769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094" y="10364"/>
            <a:ext cx="4382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 IEDC Use Cases</a:t>
            </a:r>
            <a:endParaRPr kumimoji="0" lang="en-US" altLang="de-DE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666B00-1A6E-4E49-B20E-E55BFFB4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039" y="5411019"/>
            <a:ext cx="1320908" cy="1419209"/>
          </a:xfrm>
          <a:prstGeom prst="rect">
            <a:avLst/>
          </a:prstGeom>
          <a:noFill/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29C13B7-8C0A-4509-84A3-653A3E8AA9CB}"/>
              </a:ext>
            </a:extLst>
          </p:cNvPr>
          <p:cNvSpPr/>
          <p:nvPr/>
        </p:nvSpPr>
        <p:spPr>
          <a:xfrm>
            <a:off x="4132077" y="6193150"/>
            <a:ext cx="4069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F88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https://tinyurl.com/iedc-freiburg</a:t>
            </a:r>
          </a:p>
        </p:txBody>
      </p:sp>
      <p:sp>
        <p:nvSpPr>
          <p:cNvPr id="12" name="Welle 11">
            <a:extLst>
              <a:ext uri="{FF2B5EF4-FFF2-40B4-BE49-F238E27FC236}">
                <a16:creationId xmlns:a16="http://schemas.microsoft.com/office/drawing/2014/main" id="{38751D18-83F6-4E80-A37A-65AC37F9518D}"/>
              </a:ext>
            </a:extLst>
          </p:cNvPr>
          <p:cNvSpPr/>
          <p:nvPr/>
        </p:nvSpPr>
        <p:spPr>
          <a:xfrm>
            <a:off x="1225118" y="766809"/>
            <a:ext cx="4761392" cy="2989592"/>
          </a:xfrm>
          <a:prstGeom prst="wave">
            <a:avLst/>
          </a:prstGeom>
          <a:solidFill>
            <a:srgbClr val="C1E1E0"/>
          </a:solidFill>
          <a:ln>
            <a:solidFill>
              <a:srgbClr val="0F8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LCA – quick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foreground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lifetime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Welle 18">
            <a:extLst>
              <a:ext uri="{FF2B5EF4-FFF2-40B4-BE49-F238E27FC236}">
                <a16:creationId xmlns:a16="http://schemas.microsoft.com/office/drawing/2014/main" id="{44021A1C-18B9-4827-888E-01FBA949CC6D}"/>
              </a:ext>
            </a:extLst>
          </p:cNvPr>
          <p:cNvSpPr/>
          <p:nvPr/>
        </p:nvSpPr>
        <p:spPr>
          <a:xfrm>
            <a:off x="6038771" y="749401"/>
            <a:ext cx="4761392" cy="2989592"/>
          </a:xfrm>
          <a:prstGeom prst="wave">
            <a:avLst/>
          </a:prstGeom>
          <a:solidFill>
            <a:srgbClr val="C1E1E0"/>
          </a:solidFill>
          <a:ln>
            <a:solidFill>
              <a:srgbClr val="0F8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MFA –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MFA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MFA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such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-recovery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Welle 20">
            <a:extLst>
              <a:ext uri="{FF2B5EF4-FFF2-40B4-BE49-F238E27FC236}">
                <a16:creationId xmlns:a16="http://schemas.microsoft.com/office/drawing/2014/main" id="{89EC4CF5-5EDE-45AF-80DA-1720890F7034}"/>
              </a:ext>
            </a:extLst>
          </p:cNvPr>
          <p:cNvSpPr/>
          <p:nvPr/>
        </p:nvSpPr>
        <p:spPr>
          <a:xfrm>
            <a:off x="6038771" y="3069047"/>
            <a:ext cx="4761392" cy="2989592"/>
          </a:xfrm>
          <a:prstGeom prst="wave">
            <a:avLst/>
          </a:prstGeom>
          <a:solidFill>
            <a:srgbClr val="C1E1E0"/>
          </a:solidFill>
          <a:ln>
            <a:solidFill>
              <a:srgbClr val="0F8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Scenario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provision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alternative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inventories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Welle 21">
            <a:extLst>
              <a:ext uri="{FF2B5EF4-FFF2-40B4-BE49-F238E27FC236}">
                <a16:creationId xmlns:a16="http://schemas.microsoft.com/office/drawing/2014/main" id="{F8A691AB-0C9A-410A-AC4D-73D65751BAC8}"/>
              </a:ext>
            </a:extLst>
          </p:cNvPr>
          <p:cNvSpPr/>
          <p:nvPr/>
        </p:nvSpPr>
        <p:spPr>
          <a:xfrm>
            <a:off x="1225118" y="3101599"/>
            <a:ext cx="4761392" cy="2989592"/>
          </a:xfrm>
          <a:prstGeom prst="wave">
            <a:avLst/>
          </a:prstGeom>
          <a:solidFill>
            <a:srgbClr val="C1E1E0"/>
          </a:solidFill>
          <a:ln>
            <a:solidFill>
              <a:srgbClr val="0F8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on material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criticality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environmental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metabolism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City-level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A854FC-4EEA-48B6-9D13-0421C3B1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52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B5ED6-B39B-53B6-CA96-D825C147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Industrial </a:t>
            </a:r>
            <a:r>
              <a:rPr lang="de-DE" sz="4400" dirty="0" err="1"/>
              <a:t>ecology</a:t>
            </a:r>
            <a:r>
              <a:rPr lang="de-DE" sz="4400" dirty="0"/>
              <a:t> </a:t>
            </a:r>
            <a:r>
              <a:rPr lang="de-DE" sz="4400" dirty="0" err="1"/>
              <a:t>data</a:t>
            </a:r>
            <a:r>
              <a:rPr lang="de-DE" sz="4400" dirty="0"/>
              <a:t> </a:t>
            </a:r>
            <a:r>
              <a:rPr lang="de-DE" sz="4400" dirty="0" err="1"/>
              <a:t>commons</a:t>
            </a:r>
            <a:r>
              <a:rPr lang="de-DE" sz="4400" dirty="0"/>
              <a:t> (IEDC)</a:t>
            </a:r>
            <a:br>
              <a:rPr lang="de-DE" sz="4400" dirty="0"/>
            </a:br>
            <a:r>
              <a:rPr lang="en-US" sz="4400" dirty="0">
                <a:solidFill>
                  <a:srgbClr val="000000"/>
                </a:solidFill>
              </a:rPr>
              <a:t>Future</a:t>
            </a:r>
            <a:endParaRPr lang="de-DE" sz="4400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71F0E-BA57-4409-A3A5-945CC828A36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34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40253849-D697-4FA4-BBFB-00BDE178E31C}"/>
              </a:ext>
            </a:extLst>
          </p:cNvPr>
          <p:cNvSpPr txBox="1">
            <a:spLocks/>
          </p:cNvSpPr>
          <p:nvPr/>
        </p:nvSpPr>
        <p:spPr>
          <a:xfrm>
            <a:off x="0" y="118914"/>
            <a:ext cx="7927759" cy="3361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rgbClr val="344A9A"/>
                </a:solidFill>
                <a:latin typeface="Arial" panose="020B0604020202020204"/>
              </a:rPr>
              <a:t>BrightCon</a:t>
            </a:r>
            <a:r>
              <a:rPr lang="en-US" sz="1600" dirty="0">
                <a:solidFill>
                  <a:srgbClr val="344A9A"/>
                </a:solidFill>
                <a:latin typeface="Arial" panose="020B0604020202020204"/>
              </a:rPr>
              <a:t> 2025 – Plenary Talk on the industrial ecology data commons (IEDC)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938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8AF0-EA58-C04E-AB91-0F220119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47304-50FA-466C-B40C-959B14893E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EA6CC7-BC7B-40E5-8DC9-999F02BC72E6}"/>
              </a:ext>
            </a:extLst>
          </p:cNvPr>
          <p:cNvSpPr txBox="1"/>
          <p:nvPr/>
        </p:nvSpPr>
        <p:spPr>
          <a:xfrm>
            <a:off x="473026" y="692575"/>
            <a:ext cx="1082741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Finish Critical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sprint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total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130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datasets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(+50%)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promote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upload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templates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adding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establish the IEDC as a platform for a broad spectrum of socio-metabolic and industrial systems data. Focus on the following data types: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LCI foreground data: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composition (3_MC), specific energy consumption (3_EI), and lifetime (3_LT) of products, buildings, vehicles, and infrastructure, and related process descriptions (4_PY, 4_PE, 4_UPI)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Sankey diagrams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other MFA stock and flow data (1_F, 2_S, 2_IUS)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Inequality-related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(Lorenz curves for flows, stocks, and normalized: 1_LCF, 2_LCS, 3_LC)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next: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 the use of AI-based tools to gather and format data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to ensure accuracy and traceability for the data gathered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F0CC122-7DCB-45E3-8AA8-C014149F6A84}"/>
              </a:ext>
            </a:extLst>
          </p:cNvPr>
          <p:cNvSpPr txBox="1">
            <a:spLocks/>
          </p:cNvSpPr>
          <p:nvPr/>
        </p:nvSpPr>
        <p:spPr>
          <a:xfrm>
            <a:off x="1423916" y="70633"/>
            <a:ext cx="8925635" cy="520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future: 2026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1CB7F4-7470-4D38-B1A0-DB3DC2BB359C}"/>
              </a:ext>
            </a:extLst>
          </p:cNvPr>
          <p:cNvSpPr/>
          <p:nvPr/>
        </p:nvSpPr>
        <p:spPr>
          <a:xfrm>
            <a:off x="0" y="6538912"/>
            <a:ext cx="10690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https://www.database.industrialecology.uni-freiburg.de/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9C9D8DAD-6FB2-4AF3-A06D-F8DFE28B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555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DFF388B1-C5C1-4F1B-866A-0B8939769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535" y="3110"/>
            <a:ext cx="8569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Future: The IEDC between cathedral and bazar</a:t>
            </a:r>
            <a:endParaRPr kumimoji="0" lang="en-US" altLang="de-DE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BD5A7C-5946-405A-BD32-8BD2A1347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27"/>
          <a:stretch/>
        </p:blipFill>
        <p:spPr>
          <a:xfrm>
            <a:off x="303664" y="1072617"/>
            <a:ext cx="3294829" cy="41399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9817D8-BA13-4AF1-B7FF-91E90DE2A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7" r="40415"/>
          <a:stretch/>
        </p:blipFill>
        <p:spPr>
          <a:xfrm>
            <a:off x="8639805" y="1072617"/>
            <a:ext cx="3294829" cy="413995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3BD41D8-9183-471F-86F4-1CB1A7092544}"/>
              </a:ext>
            </a:extLst>
          </p:cNvPr>
          <p:cNvSpPr txBox="1"/>
          <p:nvPr/>
        </p:nvSpPr>
        <p:spPr>
          <a:xfrm>
            <a:off x="448977" y="5241111"/>
            <a:ext cx="307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Freiburg Cathedral, 1200-1530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D8070F-E258-4BB3-AC8E-CEEDA6A1AD94}"/>
              </a:ext>
            </a:extLst>
          </p:cNvPr>
          <p:cNvSpPr txBox="1"/>
          <p:nvPr/>
        </p:nvSpPr>
        <p:spPr>
          <a:xfrm>
            <a:off x="8999667" y="5152163"/>
            <a:ext cx="26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Bazar on Cathedral Square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DA48B0E-C39B-4207-8B5C-61C46D7E083F}"/>
              </a:ext>
            </a:extLst>
          </p:cNvPr>
          <p:cNvSpPr txBox="1"/>
          <p:nvPr/>
        </p:nvSpPr>
        <p:spPr>
          <a:xfrm>
            <a:off x="3756226" y="1157223"/>
            <a:ext cx="472584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/>
              <a:t>Data </a:t>
            </a:r>
            <a:r>
              <a:rPr lang="de-DE" sz="2200" b="1" dirty="0" err="1"/>
              <a:t>scope</a:t>
            </a:r>
            <a:r>
              <a:rPr lang="de-DE" sz="2200" b="1" dirty="0"/>
              <a:t>: </a:t>
            </a:r>
            <a:r>
              <a:rPr lang="de-DE" sz="2200" dirty="0" err="1"/>
              <a:t>specialized</a:t>
            </a:r>
            <a:r>
              <a:rPr lang="de-DE" sz="2200" dirty="0"/>
              <a:t> vs. </a:t>
            </a:r>
            <a:r>
              <a:rPr lang="de-DE" sz="2200" dirty="0" err="1"/>
              <a:t>broad</a:t>
            </a:r>
            <a:r>
              <a:rPr lang="de-DE" sz="2200" dirty="0"/>
              <a:t>?</a:t>
            </a:r>
          </a:p>
          <a:p>
            <a:endParaRPr lang="de-DE" sz="2200" dirty="0"/>
          </a:p>
          <a:p>
            <a:r>
              <a:rPr lang="de-DE" sz="2200" b="1" dirty="0" err="1"/>
              <a:t>Classifications</a:t>
            </a:r>
            <a:r>
              <a:rPr lang="de-DE" sz="2200" b="1" dirty="0"/>
              <a:t>: </a:t>
            </a:r>
            <a:r>
              <a:rPr lang="de-DE" sz="2200" dirty="0" err="1"/>
              <a:t>harmonized</a:t>
            </a:r>
            <a:r>
              <a:rPr lang="de-DE" sz="2200" dirty="0"/>
              <a:t> vs. flexible?</a:t>
            </a:r>
          </a:p>
          <a:p>
            <a:endParaRPr lang="de-DE" sz="2200" dirty="0"/>
          </a:p>
          <a:p>
            <a:r>
              <a:rPr lang="de-DE" sz="2200" b="1" dirty="0"/>
              <a:t>Access: </a:t>
            </a:r>
            <a:r>
              <a:rPr lang="de-DE" sz="2200" dirty="0"/>
              <a:t>Via ISIE </a:t>
            </a:r>
            <a:r>
              <a:rPr lang="de-DE" sz="2200" dirty="0" err="1"/>
              <a:t>only</a:t>
            </a:r>
            <a:r>
              <a:rPr lang="de-DE" sz="2200" dirty="0"/>
              <a:t> </a:t>
            </a:r>
            <a:r>
              <a:rPr lang="de-DE" sz="2200" dirty="0" err="1"/>
              <a:t>or</a:t>
            </a:r>
            <a:r>
              <a:rPr lang="de-DE" sz="2200" dirty="0"/>
              <a:t> open?</a:t>
            </a:r>
          </a:p>
          <a:p>
            <a:endParaRPr lang="de-DE" sz="2200" dirty="0"/>
          </a:p>
          <a:p>
            <a:r>
              <a:rPr lang="de-DE" sz="2200" b="1" dirty="0"/>
              <a:t>Data </a:t>
            </a:r>
            <a:r>
              <a:rPr lang="de-DE" sz="2200" b="1" dirty="0" err="1"/>
              <a:t>sources</a:t>
            </a:r>
            <a:r>
              <a:rPr lang="de-DE" sz="2200" b="1" dirty="0"/>
              <a:t>: </a:t>
            </a:r>
            <a:r>
              <a:rPr lang="de-DE" sz="2200" dirty="0" err="1"/>
              <a:t>only</a:t>
            </a:r>
            <a:r>
              <a:rPr lang="de-DE" sz="2200" dirty="0"/>
              <a:t> open </a:t>
            </a:r>
            <a:r>
              <a:rPr lang="de-DE" sz="2200" dirty="0" err="1"/>
              <a:t>or</a:t>
            </a:r>
            <a:r>
              <a:rPr lang="de-DE" sz="2200" dirty="0"/>
              <a:t> all </a:t>
            </a:r>
            <a:r>
              <a:rPr lang="de-DE" sz="2200" dirty="0" err="1"/>
              <a:t>sources</a:t>
            </a:r>
            <a:r>
              <a:rPr lang="de-DE" sz="2200" dirty="0"/>
              <a:t>?</a:t>
            </a:r>
          </a:p>
          <a:p>
            <a:endParaRPr lang="de-DE" sz="2200" b="1" dirty="0"/>
          </a:p>
          <a:p>
            <a:r>
              <a:rPr lang="de-DE" sz="2200" b="1" dirty="0"/>
              <a:t>Quality: </a:t>
            </a:r>
            <a:r>
              <a:rPr lang="de-DE" sz="2200" dirty="0"/>
              <a:t>Very </a:t>
            </a:r>
            <a:r>
              <a:rPr lang="de-DE" sz="2200" dirty="0" err="1"/>
              <a:t>selective</a:t>
            </a:r>
            <a:r>
              <a:rPr lang="de-DE" sz="2200" dirty="0"/>
              <a:t> </a:t>
            </a:r>
            <a:r>
              <a:rPr lang="de-DE" sz="2200" dirty="0" err="1"/>
              <a:t>or</a:t>
            </a:r>
            <a:r>
              <a:rPr lang="de-DE" sz="2200" dirty="0"/>
              <a:t> permissive?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2AE7D4EA-87AC-4391-A3B9-18B3928A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FC53D4-095F-4202-BA62-D9BAE64F7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432"/>
          <a:stretch/>
        </p:blipFill>
        <p:spPr>
          <a:xfrm>
            <a:off x="4268660" y="4531279"/>
            <a:ext cx="3654679" cy="204107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272B25E-338F-408D-AF8D-7745FC8B0EEE}"/>
              </a:ext>
            </a:extLst>
          </p:cNvPr>
          <p:cNvSpPr txBox="1"/>
          <p:nvPr/>
        </p:nvSpPr>
        <p:spPr>
          <a:xfrm>
            <a:off x="361416" y="6079913"/>
            <a:ext cx="11469165" cy="492443"/>
          </a:xfrm>
          <a:prstGeom prst="rect">
            <a:avLst/>
          </a:prstGeom>
          <a:solidFill>
            <a:srgbClr val="CC3300"/>
          </a:solidFill>
        </p:spPr>
        <p:txBody>
          <a:bodyPr wrap="none" rtlCol="0">
            <a:spAutoFit/>
          </a:bodyPr>
          <a:lstStyle/>
          <a:p>
            <a:r>
              <a:rPr lang="de-DE" sz="2600" b="1" dirty="0" err="1">
                <a:solidFill>
                  <a:schemeClr val="bg1"/>
                </a:solidFill>
              </a:rPr>
              <a:t>What</a:t>
            </a:r>
            <a:r>
              <a:rPr lang="de-DE" sz="2600" b="1" dirty="0">
                <a:solidFill>
                  <a:schemeClr val="bg1"/>
                </a:solidFill>
              </a:rPr>
              <a:t> </a:t>
            </a:r>
            <a:r>
              <a:rPr lang="de-DE" sz="2600" b="1" dirty="0" err="1">
                <a:solidFill>
                  <a:schemeClr val="bg1"/>
                </a:solidFill>
              </a:rPr>
              <a:t>is</a:t>
            </a:r>
            <a:r>
              <a:rPr lang="de-DE" sz="2600" b="1" dirty="0">
                <a:solidFill>
                  <a:schemeClr val="bg1"/>
                </a:solidFill>
              </a:rPr>
              <a:t> a </a:t>
            </a:r>
            <a:r>
              <a:rPr lang="de-DE" sz="2600" b="1" dirty="0" err="1">
                <a:solidFill>
                  <a:schemeClr val="bg1"/>
                </a:solidFill>
              </a:rPr>
              <a:t>sustainable</a:t>
            </a:r>
            <a:r>
              <a:rPr lang="de-DE" sz="2600" b="1" dirty="0">
                <a:solidFill>
                  <a:schemeClr val="bg1"/>
                </a:solidFill>
              </a:rPr>
              <a:t> </a:t>
            </a:r>
            <a:r>
              <a:rPr lang="de-DE" sz="2600" b="1" dirty="0" err="1">
                <a:solidFill>
                  <a:schemeClr val="bg1"/>
                </a:solidFill>
              </a:rPr>
              <a:t>business</a:t>
            </a:r>
            <a:r>
              <a:rPr lang="de-DE" sz="2600" b="1" dirty="0">
                <a:solidFill>
                  <a:schemeClr val="bg1"/>
                </a:solidFill>
              </a:rPr>
              <a:t> </a:t>
            </a:r>
            <a:r>
              <a:rPr lang="de-DE" sz="2600" b="1" dirty="0" err="1">
                <a:solidFill>
                  <a:schemeClr val="bg1"/>
                </a:solidFill>
              </a:rPr>
              <a:t>model</a:t>
            </a:r>
            <a:r>
              <a:rPr lang="de-DE" sz="2600" b="1" dirty="0">
                <a:solidFill>
                  <a:schemeClr val="bg1"/>
                </a:solidFill>
              </a:rPr>
              <a:t> for </a:t>
            </a:r>
            <a:r>
              <a:rPr lang="de-DE" sz="2600" b="1" dirty="0" err="1">
                <a:solidFill>
                  <a:schemeClr val="bg1"/>
                </a:solidFill>
              </a:rPr>
              <a:t>missing</a:t>
            </a:r>
            <a:r>
              <a:rPr lang="de-DE" sz="2600" b="1" dirty="0">
                <a:solidFill>
                  <a:schemeClr val="bg1"/>
                </a:solidFill>
              </a:rPr>
              <a:t> link </a:t>
            </a:r>
            <a:r>
              <a:rPr lang="de-DE" sz="2600" b="1" dirty="0" err="1">
                <a:solidFill>
                  <a:schemeClr val="bg1"/>
                </a:solidFill>
              </a:rPr>
              <a:t>databases</a:t>
            </a:r>
            <a:r>
              <a:rPr lang="de-DE" sz="2600" b="1" dirty="0">
                <a:solidFill>
                  <a:schemeClr val="bg1"/>
                </a:solidFill>
              </a:rPr>
              <a:t> such </a:t>
            </a:r>
            <a:r>
              <a:rPr lang="de-DE" sz="2600" b="1" dirty="0" err="1">
                <a:solidFill>
                  <a:schemeClr val="bg1"/>
                </a:solidFill>
              </a:rPr>
              <a:t>as</a:t>
            </a:r>
            <a:r>
              <a:rPr lang="de-DE" sz="2600" b="1" dirty="0">
                <a:solidFill>
                  <a:schemeClr val="bg1"/>
                </a:solidFill>
              </a:rPr>
              <a:t> </a:t>
            </a:r>
            <a:r>
              <a:rPr lang="de-DE" sz="2600" b="1" dirty="0" err="1">
                <a:solidFill>
                  <a:schemeClr val="bg1"/>
                </a:solidFill>
              </a:rPr>
              <a:t>the</a:t>
            </a:r>
            <a:r>
              <a:rPr lang="de-DE" sz="2600" b="1" dirty="0">
                <a:solidFill>
                  <a:schemeClr val="bg1"/>
                </a:solidFill>
              </a:rPr>
              <a:t> IEDC?</a:t>
            </a:r>
          </a:p>
        </p:txBody>
      </p:sp>
    </p:spTree>
    <p:extLst>
      <p:ext uri="{BB962C8B-B14F-4D97-AF65-F5344CB8AC3E}">
        <p14:creationId xmlns:p14="http://schemas.microsoft.com/office/powerpoint/2010/main" val="42873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2"/>
          <p:cNvSpPr/>
          <p:nvPr/>
        </p:nvSpPr>
        <p:spPr>
          <a:xfrm>
            <a:off x="4614664" y="131770"/>
            <a:ext cx="2962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Credits go to….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877FC9-1AF0-45C5-ACFF-0DEA0B47AE5F}"/>
              </a:ext>
            </a:extLst>
          </p:cNvPr>
          <p:cNvSpPr txBox="1"/>
          <p:nvPr/>
        </p:nvSpPr>
        <p:spPr>
          <a:xfrm>
            <a:off x="558998" y="992425"/>
            <a:ext cx="1022465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Nildem</a:t>
            </a:r>
            <a:r>
              <a:rPr lang="de-DE" sz="2400" dirty="0"/>
              <a:t> </a:t>
            </a:r>
            <a:r>
              <a:rPr lang="de-DE" sz="2400" dirty="0" err="1"/>
              <a:t>Atasayar</a:t>
            </a:r>
            <a:r>
              <a:rPr lang="de-DE" sz="2400" dirty="0"/>
              <a:t> and </a:t>
            </a:r>
            <a:r>
              <a:rPr lang="de-DE" sz="2400" dirty="0" err="1"/>
              <a:t>Mahadi</a:t>
            </a:r>
            <a:r>
              <a:rPr lang="de-DE" sz="2400" dirty="0"/>
              <a:t> Hasan for </a:t>
            </a:r>
            <a:r>
              <a:rPr lang="de-DE" sz="2400" dirty="0" err="1"/>
              <a:t>the</a:t>
            </a:r>
            <a:r>
              <a:rPr lang="de-DE" sz="2400" dirty="0"/>
              <a:t> web </a:t>
            </a:r>
            <a:r>
              <a:rPr lang="de-DE" sz="2400" dirty="0" err="1"/>
              <a:t>application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Niko Heeren for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validation</a:t>
            </a:r>
            <a:r>
              <a:rPr lang="de-DE" sz="2400" dirty="0"/>
              <a:t> and </a:t>
            </a:r>
            <a:r>
              <a:rPr lang="de-DE" sz="2400" dirty="0" err="1"/>
              <a:t>upload</a:t>
            </a:r>
            <a:r>
              <a:rPr lang="de-DE" sz="2400" dirty="0"/>
              <a:t> </a:t>
            </a:r>
            <a:r>
              <a:rPr lang="de-DE" sz="2400" dirty="0" err="1"/>
              <a:t>tools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Daniel Müller and </a:t>
            </a:r>
            <a:r>
              <a:rPr lang="de-DE" sz="2400" dirty="0" err="1"/>
              <a:t>his</a:t>
            </a:r>
            <a:r>
              <a:rPr lang="de-DE" sz="2400" dirty="0"/>
              <a:t> </a:t>
            </a:r>
            <a:r>
              <a:rPr lang="de-DE" sz="2400" dirty="0" err="1"/>
              <a:t>academic</a:t>
            </a:r>
            <a:r>
              <a:rPr lang="de-DE" sz="2400" dirty="0"/>
              <a:t> </a:t>
            </a:r>
            <a:r>
              <a:rPr lang="de-DE" sz="2400" dirty="0" err="1"/>
              <a:t>mentors</a:t>
            </a:r>
            <a:r>
              <a:rPr lang="de-DE" sz="2400" dirty="0"/>
              <a:t> at Yale for </a:t>
            </a:r>
            <a:r>
              <a:rPr lang="de-DE" sz="2400" dirty="0" err="1"/>
              <a:t>the</a:t>
            </a:r>
            <a:r>
              <a:rPr lang="de-DE" sz="2400" dirty="0"/>
              <a:t> initial </a:t>
            </a:r>
            <a:r>
              <a:rPr lang="de-DE" sz="2400" dirty="0" err="1"/>
              <a:t>database</a:t>
            </a:r>
            <a:r>
              <a:rPr lang="de-DE" sz="2400" dirty="0"/>
              <a:t> </a:t>
            </a:r>
            <a:r>
              <a:rPr lang="de-DE" sz="2400" dirty="0" err="1"/>
              <a:t>concept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Freiburg </a:t>
            </a:r>
            <a:r>
              <a:rPr lang="de-DE" sz="2400" dirty="0" err="1"/>
              <a:t>team</a:t>
            </a:r>
            <a:r>
              <a:rPr lang="de-DE" sz="2400" dirty="0"/>
              <a:t> and </a:t>
            </a:r>
            <a:r>
              <a:rPr lang="de-DE" sz="2400" dirty="0" err="1"/>
              <a:t>student</a:t>
            </a:r>
            <a:r>
              <a:rPr lang="de-DE" sz="2400" dirty="0"/>
              <a:t> </a:t>
            </a:r>
            <a:r>
              <a:rPr lang="de-DE" sz="2400" dirty="0" err="1"/>
              <a:t>assistants</a:t>
            </a:r>
            <a:r>
              <a:rPr lang="de-DE" sz="2400" dirty="0"/>
              <a:t> for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collection</a:t>
            </a:r>
            <a:r>
              <a:rPr lang="de-DE" sz="2400" dirty="0"/>
              <a:t> and </a:t>
            </a:r>
            <a:r>
              <a:rPr lang="de-DE" sz="2400" dirty="0" err="1"/>
              <a:t>validation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CIRCOMOD EU Horizon Project for </a:t>
            </a:r>
            <a:r>
              <a:rPr lang="de-DE" sz="2400" dirty="0" err="1"/>
              <a:t>shuffling</a:t>
            </a:r>
            <a:r>
              <a:rPr lang="de-DE" sz="2400" dirty="0"/>
              <a:t> in high-quality </a:t>
            </a:r>
            <a:r>
              <a:rPr lang="de-DE" sz="2400" dirty="0" err="1"/>
              <a:t>data</a:t>
            </a:r>
            <a:r>
              <a:rPr lang="de-DE" sz="2400" dirty="0"/>
              <a:t> in large </a:t>
            </a:r>
            <a:r>
              <a:rPr lang="de-DE" sz="2400" dirty="0" err="1"/>
              <a:t>amounts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The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suppliers</a:t>
            </a:r>
            <a:r>
              <a:rPr lang="de-DE" sz="2400" dirty="0"/>
              <a:t> and </a:t>
            </a:r>
            <a:r>
              <a:rPr lang="de-DE" sz="2400" dirty="0" err="1"/>
              <a:t>colleagues</a:t>
            </a:r>
            <a:r>
              <a:rPr lang="de-DE" sz="2400" dirty="0"/>
              <a:t> </a:t>
            </a:r>
            <a:r>
              <a:rPr lang="de-DE" sz="2400" dirty="0" err="1"/>
              <a:t>who</a:t>
            </a:r>
            <a:r>
              <a:rPr lang="de-DE" sz="2400" dirty="0"/>
              <a:t> </a:t>
            </a:r>
            <a:r>
              <a:rPr lang="de-DE" sz="2400" dirty="0" err="1"/>
              <a:t>provided</a:t>
            </a:r>
            <a:r>
              <a:rPr lang="de-DE" sz="2400" dirty="0"/>
              <a:t> </a:t>
            </a:r>
            <a:r>
              <a:rPr lang="de-DE" sz="2400" dirty="0" err="1"/>
              <a:t>feedback</a:t>
            </a:r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BBFDE1-3B44-4128-93C6-5E1A20CB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0633"/>
            <a:ext cx="1541233" cy="13473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3997DE-8720-4C2B-B2B6-BF725DC7C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041" y="5510633"/>
            <a:ext cx="1541233" cy="13473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9B29C7-EABD-4BD6-903E-8B7E4F80D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40" y="5510633"/>
            <a:ext cx="1541233" cy="13473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E270DF-FC07-420F-9A31-D50E2B4F3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281" y="5510633"/>
            <a:ext cx="1541233" cy="13473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DFFB064-C532-43C5-83AF-9DE39F39C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72" y="5512113"/>
            <a:ext cx="1541233" cy="134736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1F323F-7A16-4942-AF70-1B02121C2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113" y="5512113"/>
            <a:ext cx="1541233" cy="13473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E7C1336-2C00-4FFE-B017-E3257ED5D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312" y="5512113"/>
            <a:ext cx="1541233" cy="134736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22D4172-F9BF-4EDE-9E53-431B0E4B3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353" y="5512113"/>
            <a:ext cx="1541233" cy="13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54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efan\Desktop\bridgehang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7739" y="124795"/>
            <a:ext cx="4173771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Thanks</a:t>
            </a:r>
            <a:r>
              <a:rPr kumimoji="0" lang="de-DE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de-DE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lot</a:t>
            </a:r>
            <a:r>
              <a:rPr kumimoji="0" lang="de-DE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for </a:t>
            </a:r>
            <a:r>
              <a:rPr kumimoji="0" lang="de-DE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your</a:t>
            </a:r>
            <a:r>
              <a:rPr kumimoji="0" lang="de-DE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de-DE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interest</a:t>
            </a:r>
            <a:r>
              <a:rPr kumimoji="0" lang="de-DE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endParaRPr kumimoji="0" lang="nb-NO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94" y="4857404"/>
            <a:ext cx="1233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https://www.database.industrialecology.uni-freiburg.de/ 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9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2947" y="46631"/>
            <a:ext cx="780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10101"/>
                </a:solidFill>
                <a:latin typeface="Tahoma" panose="020B0604030504040204" pitchFamily="34" charset="0"/>
              </a:rPr>
              <a:t>Socio-metabolic d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in a systems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6343384"/>
            <a:ext cx="7863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General Data Model for Socioeconomic Metabolism and its Implementation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an Industrial Ecology Data Commons Prototype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“,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Pauliuk et al.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(2019), JIE,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DOI: ﻿10.1111/jiec.12890</a:t>
            </a:r>
          </a:p>
        </p:txBody>
      </p:sp>
      <p:sp>
        <p:nvSpPr>
          <p:cNvPr id="2" name="Rechteck 1"/>
          <p:cNvSpPr/>
          <p:nvPr/>
        </p:nvSpPr>
        <p:spPr>
          <a:xfrm>
            <a:off x="165522" y="644657"/>
            <a:ext cx="11140635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Quantitative information on processes, stocks, flows, etc., in socioeconomic metabolism has three components:</a:t>
            </a:r>
          </a:p>
        </p:txBody>
      </p:sp>
      <p:sp>
        <p:nvSpPr>
          <p:cNvPr id="4" name="Rechteck 3"/>
          <p:cNvSpPr/>
          <p:nvPr/>
        </p:nvSpPr>
        <p:spPr>
          <a:xfrm>
            <a:off x="4752406" y="1543270"/>
            <a:ext cx="7341191" cy="435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Value.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The actual numerical information, including unit and uncertainty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System location (semantic metadata).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 information needed to locate the data in the systems context, i.e., the link between data and the system dimensions (process, time, region, material, …)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Metadata.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Information like provenance, source document, author and version information, and license.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3C2D4ACA-00AC-364E-835B-B78CDFA9D8BE}"/>
              </a:ext>
            </a:extLst>
          </p:cNvPr>
          <p:cNvSpPr>
            <a:spLocks noChangeAspect="1"/>
          </p:cNvSpPr>
          <p:nvPr/>
        </p:nvSpPr>
        <p:spPr>
          <a:xfrm>
            <a:off x="444907" y="1877564"/>
            <a:ext cx="4264223" cy="4264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Metadata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CCA426AA-A0C6-EE4D-A5B1-2A308632BE8A}"/>
              </a:ext>
            </a:extLst>
          </p:cNvPr>
          <p:cNvSpPr>
            <a:spLocks noChangeAspect="1"/>
          </p:cNvSpPr>
          <p:nvPr/>
        </p:nvSpPr>
        <p:spPr>
          <a:xfrm>
            <a:off x="995324" y="1888526"/>
            <a:ext cx="3279842" cy="32798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(semantic metadata)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FBF8F850-0DD1-6B40-AF4A-EC8C3BC21401}"/>
              </a:ext>
            </a:extLst>
          </p:cNvPr>
          <p:cNvSpPr>
            <a:spLocks noChangeAspect="1"/>
          </p:cNvSpPr>
          <p:nvPr/>
        </p:nvSpPr>
        <p:spPr>
          <a:xfrm>
            <a:off x="1707529" y="1877564"/>
            <a:ext cx="1855433" cy="18554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8C5BE494-C380-4294-B7FF-6D9A2EA5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0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754556" y="720528"/>
          <a:ext cx="10067278" cy="45885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29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6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Objects: goods, products, substances, commodities, waste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Processes: industries, markets, end-use sectors, use-phase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03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Extensive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(at scale)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Flows (1)</a:t>
                      </a:r>
                      <a:endParaRPr lang="de-DE" sz="1600" b="1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</a:rPr>
                        <a:t>Flow (1_F_) | Process inventory (1_PI_)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</a:rPr>
                        <a:t>Births/Deaths  (1_BD_) | Lorenz curve flows (1_LC_)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Extensive process properties (5)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</a:rPr>
                        <a:t>Process output capacity (5_CAP_)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 parameters (5_PP_)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8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Stocks (2)</a:t>
                      </a:r>
                      <a:endParaRPr lang="de-DE" sz="1600" b="1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</a:rPr>
                        <a:t>Stock (2_S_) | In-use stock (2_IUS_) | Population (2_P_)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Stock change (2_DS_)  | Lorenz curve stocks (2_LC_)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3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Intensive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(per unit)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8C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Intensive object properties (3)</a:t>
                      </a:r>
                      <a:endParaRPr lang="de-DE" sz="1600" b="1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</a:rPr>
                        <a:t>Product material composition (3_MC_) | Product lifetime (3_LT_) | Specific energy consumption (3_EI_) | Price (3_PR_)  Shares (3_SHA_) | </a:t>
                      </a:r>
                      <a:r>
                        <a:rPr lang="en-US" sz="1400" dirty="0" err="1">
                          <a:effectLst/>
                        </a:rPr>
                        <a:t>characterisation</a:t>
                      </a:r>
                      <a:r>
                        <a:rPr lang="en-US" sz="1400" dirty="0">
                          <a:effectLst/>
                        </a:rPr>
                        <a:t>. factors (3_CF_)</a:t>
                      </a:r>
                      <a:endParaRPr lang="de-DE" sz="12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Intensive process properties (4)</a:t>
                      </a:r>
                      <a:endParaRPr lang="de-DE" sz="1600" b="1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dirty="0">
                          <a:effectLst/>
                        </a:rPr>
                        <a:t>Process yield factors (4_PY_) | Process environmental extensions per output (4_PE_) | Process operating costs per output (4_PC_) | unit process inventory (4_UPI_) | transfer coefficients (4_TC_)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</a:t>
                      </a:r>
                      <a:r>
                        <a:rPr lang="de-DE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ratios</a:t>
                      </a:r>
                      <a:endParaRPr lang="de-DE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8CA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General ratios (6)</a:t>
                      </a:r>
                      <a:endParaRPr lang="de-DE" sz="1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Per capita stock (6_PCS_) | Per capita flows (6_PCF_) | Material substitution coefficient (6_MSC_) | miscellaneous intensive properties (6_MIP_) | criticality metrics (6_CR_) | impact indicators (6_IMP_)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711881" y="5983545"/>
            <a:ext cx="100421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don‘t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fit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IEDC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geospatial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live-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streamed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event-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like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diagrams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functional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such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constraints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across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summation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constraints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Dirichlet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082776" y="5307777"/>
            <a:ext cx="873892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(7)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correspondence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7_CT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9C4F3CB-710B-4A7D-BDA6-F3CCF665933E}"/>
              </a:ext>
            </a:extLst>
          </p:cNvPr>
          <p:cNvSpPr txBox="1"/>
          <p:nvPr/>
        </p:nvSpPr>
        <p:spPr>
          <a:xfrm>
            <a:off x="2082776" y="5646331"/>
            <a:ext cx="873892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(8) Non-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Boolean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8_FLG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45D1E09-19FB-4A48-B75B-EC060BD998B5}"/>
              </a:ext>
            </a:extLst>
          </p:cNvPr>
          <p:cNvSpPr/>
          <p:nvPr/>
        </p:nvSpPr>
        <p:spPr>
          <a:xfrm>
            <a:off x="754556" y="5307777"/>
            <a:ext cx="1328082" cy="6757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25D30B-A70F-4435-894C-488E1C949643}"/>
              </a:ext>
            </a:extLst>
          </p:cNvPr>
          <p:cNvSpPr txBox="1"/>
          <p:nvPr/>
        </p:nvSpPr>
        <p:spPr>
          <a:xfrm>
            <a:off x="275336" y="30157"/>
            <a:ext cx="11641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Schematic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IEDC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categories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84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C25D30B-A70F-4435-894C-488E1C949643}"/>
              </a:ext>
            </a:extLst>
          </p:cNvPr>
          <p:cNvSpPr txBox="1"/>
          <p:nvPr/>
        </p:nvSpPr>
        <p:spPr>
          <a:xfrm>
            <a:off x="926165" y="13936"/>
            <a:ext cx="1024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ecoSpold2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IEDC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6C38A7-33EB-4A5E-A1C8-41AB0EC6EC18}"/>
              </a:ext>
            </a:extLst>
          </p:cNvPr>
          <p:cNvSpPr/>
          <p:nvPr/>
        </p:nvSpPr>
        <p:spPr>
          <a:xfrm>
            <a:off x="180513" y="598711"/>
            <a:ext cx="11648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Why do we need this? Doesn’t LCA already have a comprehensive data model in form of </a:t>
            </a:r>
            <a:r>
              <a:rPr lang="en-US" sz="2000" b="1" i="1" dirty="0" err="1"/>
              <a:t>ecospold</a:t>
            </a:r>
            <a:r>
              <a:rPr lang="en-US" sz="2000" b="1" dirty="0"/>
              <a:t>?</a:t>
            </a:r>
          </a:p>
          <a:p>
            <a:r>
              <a:rPr lang="en-US" sz="2000" dirty="0" err="1"/>
              <a:t>Ecospold</a:t>
            </a:r>
            <a:r>
              <a:rPr lang="en-US" sz="2000" dirty="0"/>
              <a:t> contains activity/process inventories (exchanges) and related data: price and production volumes of reference flows and the composition (carbon content, water content) of substances. </a:t>
            </a:r>
          </a:p>
          <a:p>
            <a:r>
              <a:rPr lang="en-US" sz="2000" dirty="0"/>
              <a:t>But there are many more data that are needed in industrial ecology research, including: product lifetimes, breakdown of products into components and materials, process capacities, population, economic statistics, trade flows, inequality data, or economy-wide and sector-specific material flow accounts. </a:t>
            </a:r>
            <a:endParaRPr lang="de-DE" sz="20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33A107-DDF7-4DEC-8A3C-EBB999FDD57D}"/>
              </a:ext>
            </a:extLst>
          </p:cNvPr>
          <p:cNvSpPr/>
          <p:nvPr/>
        </p:nvSpPr>
        <p:spPr>
          <a:xfrm>
            <a:off x="-44560" y="6489289"/>
            <a:ext cx="9987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https://github.com/IndEcol/IE_data_commons/blob/master/doc/LCI_IEDC_Correspondences_V1.xlsx</a:t>
            </a:r>
            <a:r>
              <a:rPr lang="de-DE" sz="1600" dirty="0">
                <a:solidFill>
                  <a:srgbClr val="0000FF"/>
                </a:solidFill>
                <a:latin typeface="Calibri" panose="020F0502020204030204" pitchFamily="34" charset="0"/>
              </a:rPr>
              <a:t>   </a:t>
            </a: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7BA0354-D9AC-4C5F-AD6C-395D80B70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759" y="2584493"/>
            <a:ext cx="10378736" cy="394392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A43FC880-E63D-4FFC-8518-A742DC57075E}"/>
              </a:ext>
            </a:extLst>
          </p:cNvPr>
          <p:cNvSpPr/>
          <p:nvPr/>
        </p:nvSpPr>
        <p:spPr>
          <a:xfrm>
            <a:off x="118000" y="2943506"/>
            <a:ext cx="1270246" cy="7190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ecoSpold2</a:t>
            </a:r>
          </a:p>
          <a:p>
            <a:pPr algn="ctr"/>
            <a:r>
              <a:rPr lang="de-DE" b="1" dirty="0" err="1"/>
              <a:t>dataset</a:t>
            </a:r>
            <a:endParaRPr lang="de-DE" b="1" dirty="0"/>
          </a:p>
        </p:txBody>
      </p:sp>
      <p:sp>
        <p:nvSpPr>
          <p:cNvPr id="14" name="Pfeil: nach oben gebogen 13">
            <a:extLst>
              <a:ext uri="{FF2B5EF4-FFF2-40B4-BE49-F238E27FC236}">
                <a16:creationId xmlns:a16="http://schemas.microsoft.com/office/drawing/2014/main" id="{71AA9153-9C86-4725-BE70-E1793AB7857D}"/>
              </a:ext>
            </a:extLst>
          </p:cNvPr>
          <p:cNvSpPr/>
          <p:nvPr/>
        </p:nvSpPr>
        <p:spPr>
          <a:xfrm rot="5400000">
            <a:off x="817422" y="3799643"/>
            <a:ext cx="545977" cy="47064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25ABE4F-38AF-498D-B2C5-415F28024ADF}"/>
              </a:ext>
            </a:extLst>
          </p:cNvPr>
          <p:cNvSpPr txBox="1"/>
          <p:nvPr/>
        </p:nvSpPr>
        <p:spPr>
          <a:xfrm>
            <a:off x="787411" y="4354743"/>
            <a:ext cx="67518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b="1" dirty="0"/>
              <a:t>IEDC </a:t>
            </a:r>
          </a:p>
          <a:p>
            <a:r>
              <a:rPr lang="de-DE" sz="1700" b="1" dirty="0" err="1"/>
              <a:t>data</a:t>
            </a:r>
            <a:r>
              <a:rPr lang="de-DE" sz="1700" b="1" dirty="0"/>
              <a:t> </a:t>
            </a:r>
          </a:p>
          <a:p>
            <a:r>
              <a:rPr lang="de-DE" sz="1700" b="1" dirty="0" err="1"/>
              <a:t>types</a:t>
            </a:r>
            <a:endParaRPr lang="de-DE" sz="1700" b="1" dirty="0"/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A63FDC25-464D-4183-BED8-C5C32272AEBB}"/>
              </a:ext>
            </a:extLst>
          </p:cNvPr>
          <p:cNvSpPr/>
          <p:nvPr/>
        </p:nvSpPr>
        <p:spPr>
          <a:xfrm rot="5400000">
            <a:off x="-310870" y="4435350"/>
            <a:ext cx="1602419" cy="255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8741182-530E-459B-9465-3CC24ED9B748}"/>
              </a:ext>
            </a:extLst>
          </p:cNvPr>
          <p:cNvSpPr txBox="1"/>
          <p:nvPr/>
        </p:nvSpPr>
        <p:spPr>
          <a:xfrm>
            <a:off x="-44560" y="5364395"/>
            <a:ext cx="163172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b="1" dirty="0"/>
              <a:t>IEDC </a:t>
            </a:r>
            <a:r>
              <a:rPr lang="de-DE" sz="1700" b="1" dirty="0" err="1"/>
              <a:t>data</a:t>
            </a:r>
            <a:r>
              <a:rPr lang="de-DE" sz="1700" b="1" dirty="0"/>
              <a:t> </a:t>
            </a:r>
            <a:r>
              <a:rPr lang="de-DE" sz="1700" b="1" dirty="0" err="1"/>
              <a:t>group</a:t>
            </a:r>
            <a:endParaRPr lang="de-DE" sz="1700" b="1" dirty="0"/>
          </a:p>
          <a:p>
            <a:r>
              <a:rPr lang="de-DE" sz="1700" b="1" dirty="0"/>
              <a:t>IEDC </a:t>
            </a:r>
            <a:r>
              <a:rPr lang="de-DE" sz="1700" b="1" dirty="0" err="1"/>
              <a:t>aspects</a:t>
            </a:r>
            <a:r>
              <a:rPr lang="de-DE" sz="1700" b="1" dirty="0"/>
              <a:t>/</a:t>
            </a:r>
          </a:p>
          <a:p>
            <a:r>
              <a:rPr lang="de-DE" sz="1700" b="1" dirty="0" err="1"/>
              <a:t>dimensions</a:t>
            </a:r>
            <a:endParaRPr lang="de-DE" sz="1700" b="1" dirty="0"/>
          </a:p>
          <a:p>
            <a:r>
              <a:rPr lang="de-DE" sz="1700" b="1" dirty="0" err="1"/>
              <a:t>metadata</a:t>
            </a:r>
            <a:endParaRPr lang="de-DE" sz="1700" b="1" dirty="0"/>
          </a:p>
        </p:txBody>
      </p:sp>
    </p:spTree>
    <p:extLst>
      <p:ext uri="{BB962C8B-B14F-4D97-AF65-F5344CB8AC3E}">
        <p14:creationId xmlns:p14="http://schemas.microsoft.com/office/powerpoint/2010/main" val="132564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B5ED6-B39B-53B6-CA96-D825C147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2039059"/>
            <a:ext cx="11340000" cy="1440000"/>
          </a:xfrm>
        </p:spPr>
        <p:txBody>
          <a:bodyPr/>
          <a:lstStyle/>
          <a:p>
            <a:r>
              <a:rPr lang="de-DE" sz="4400" dirty="0"/>
              <a:t>Industrial </a:t>
            </a:r>
            <a:r>
              <a:rPr lang="de-DE" sz="4400" dirty="0" err="1"/>
              <a:t>ecology</a:t>
            </a:r>
            <a:r>
              <a:rPr lang="de-DE" sz="4400" dirty="0"/>
              <a:t> </a:t>
            </a:r>
            <a:r>
              <a:rPr lang="de-DE" sz="4400" dirty="0" err="1"/>
              <a:t>data</a:t>
            </a:r>
            <a:r>
              <a:rPr lang="de-DE" sz="4400" dirty="0"/>
              <a:t> </a:t>
            </a:r>
            <a:r>
              <a:rPr lang="de-DE" sz="4400" dirty="0" err="1"/>
              <a:t>commons</a:t>
            </a:r>
            <a:r>
              <a:rPr lang="de-DE" sz="4400" dirty="0"/>
              <a:t> (IEDC)</a:t>
            </a:r>
            <a:br>
              <a:rPr lang="de-DE" sz="4400" dirty="0"/>
            </a:br>
            <a:r>
              <a:rPr lang="en-US" sz="4400" dirty="0">
                <a:solidFill>
                  <a:srgbClr val="000000"/>
                </a:solidFill>
              </a:rPr>
              <a:t>History</a:t>
            </a:r>
            <a:endParaRPr lang="de-DE" sz="4400" dirty="0">
              <a:solidFill>
                <a:srgbClr val="000000"/>
              </a:solidFill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19D8F3C6-2599-8662-D0CE-522212A2AA21}"/>
              </a:ext>
            </a:extLst>
          </p:cNvPr>
          <p:cNvSpPr txBox="1">
            <a:spLocks/>
          </p:cNvSpPr>
          <p:nvPr/>
        </p:nvSpPr>
        <p:spPr>
          <a:xfrm>
            <a:off x="0" y="118914"/>
            <a:ext cx="7927759" cy="3361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rgbClr val="344A9A"/>
                </a:solidFill>
                <a:latin typeface="Arial" panose="020B0604020202020204"/>
              </a:rPr>
              <a:t>BrightCon</a:t>
            </a:r>
            <a:r>
              <a:rPr lang="en-US" sz="1600" dirty="0">
                <a:solidFill>
                  <a:srgbClr val="344A9A"/>
                </a:solidFill>
                <a:latin typeface="Arial" panose="020B0604020202020204"/>
              </a:rPr>
              <a:t> 2025 – Plenary Talk on the industrial ecology data commons (IEDC)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71F0E-BA57-4409-A3A5-945CC828A36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34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34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0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F4FFB-A4E1-6B4D-B0BA-A1057194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02" y="70633"/>
            <a:ext cx="9268287" cy="52074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history: The Yale Stocks and Flows 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8AF0-EA58-C04E-AB91-0F220119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47304-50FA-466C-B40C-959B14893E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C1C51CF-0DD7-49E7-803B-341C699B23E5}"/>
              </a:ext>
            </a:extLst>
          </p:cNvPr>
          <p:cNvSpPr/>
          <p:nvPr/>
        </p:nvSpPr>
        <p:spPr>
          <a:xfrm>
            <a:off x="614150" y="5842337"/>
            <a:ext cx="7852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https://cie.research.yale.edu/research/stocks-and-flows-project-staf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9A47A7-924C-48EE-B39B-ED8BEEB1E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9" y="746613"/>
            <a:ext cx="8620817" cy="49404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0EA6CC7-BC7B-40E5-8DC9-999F02BC72E6}"/>
              </a:ext>
            </a:extLst>
          </p:cNvPr>
          <p:cNvSpPr txBox="1"/>
          <p:nvPr/>
        </p:nvSpPr>
        <p:spPr>
          <a:xfrm>
            <a:off x="9403416" y="1054343"/>
            <a:ext cx="24293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YALE-STAF: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attempt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MFA for large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Barbara Reck and Daniel B Müller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attempt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eventually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Myers et al. (2019)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06D52F4-F8D5-435D-BA64-8860359037E3}"/>
              </a:ext>
            </a:extLst>
          </p:cNvPr>
          <p:cNvSpPr/>
          <p:nvPr/>
        </p:nvSpPr>
        <p:spPr>
          <a:xfrm>
            <a:off x="0" y="6273225"/>
            <a:ext cx="7852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Myers,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Graedel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(2019): YSTAFDB, a unified database of material stocks and flows for sustainability science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https://doi.org/10.1038/s41597-019-0085-7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F9AF41-70BB-4210-ABB5-32A8A228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87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8AF0-EA58-C04E-AB91-0F220119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47304-50FA-466C-B40C-959B14893E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EA6CC7-BC7B-40E5-8DC9-999F02BC72E6}"/>
              </a:ext>
            </a:extLst>
          </p:cNvPr>
          <p:cNvSpPr txBox="1"/>
          <p:nvPr/>
        </p:nvSpPr>
        <p:spPr>
          <a:xfrm>
            <a:off x="140957" y="4727211"/>
            <a:ext cx="12014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Daniel Müller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brought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Trondheim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pushing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MFA,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large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 Pauliuk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SQL-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such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‚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 for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GAIA.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(chem.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rigid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(5 time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2 for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/material) and was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stock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prototype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fulfils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2.0 (Davis et al. 2010):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tailored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human-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readable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open source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open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F0CC122-7DCB-45E3-8AA8-C014149F6A84}"/>
              </a:ext>
            </a:extLst>
          </p:cNvPr>
          <p:cNvSpPr txBox="1">
            <a:spLocks/>
          </p:cNvSpPr>
          <p:nvPr/>
        </p:nvSpPr>
        <p:spPr>
          <a:xfrm>
            <a:off x="417249" y="42160"/>
            <a:ext cx="11944905" cy="616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history: The GAIA database at Indecol NTNU, Trondheim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637470B-F564-488F-8BD0-FF99F1AEE9D5}"/>
              </a:ext>
            </a:extLst>
          </p:cNvPr>
          <p:cNvGrpSpPr/>
          <p:nvPr/>
        </p:nvGrpSpPr>
        <p:grpSpPr>
          <a:xfrm>
            <a:off x="1057388" y="967321"/>
            <a:ext cx="4174254" cy="3629136"/>
            <a:chOff x="224874" y="812511"/>
            <a:chExt cx="4038323" cy="343895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EEEA595-B0E6-4E18-96B4-F5BC83CEC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874" y="812511"/>
              <a:ext cx="3890239" cy="565442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62CBDDB-715C-4FB1-94C8-64FD0BB8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647" y="1341149"/>
              <a:ext cx="3922550" cy="1919271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4DC67C1-54C6-4135-A803-CA0F889A0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336" y="3400567"/>
              <a:ext cx="3954861" cy="27141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5E65307-6C6D-47B4-BFB3-CD15B9DC9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3637" y="3795882"/>
              <a:ext cx="1024257" cy="455584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8B2890C-14D8-4659-A66A-994529115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842" y="744334"/>
            <a:ext cx="5459781" cy="39186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54192D1-2AAC-4658-B164-02FE3E36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09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28AF0-EA58-C04E-AB91-0F220119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47304-50FA-466C-B40C-959B14893E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C1C51CF-0DD7-49E7-803B-341C699B23E5}"/>
              </a:ext>
            </a:extLst>
          </p:cNvPr>
          <p:cNvSpPr/>
          <p:nvPr/>
        </p:nvSpPr>
        <p:spPr>
          <a:xfrm>
            <a:off x="77338" y="6479590"/>
            <a:ext cx="111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https://www.blog.industrialecology.uni-freiburg.de/index.php/2018/10/17/launching-the-prototype-for-an-industrial-ecology-data-inventory/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EA6CC7-BC7B-40E5-8DC9-999F02BC72E6}"/>
              </a:ext>
            </a:extLst>
          </p:cNvPr>
          <p:cNvSpPr txBox="1"/>
          <p:nvPr/>
        </p:nvSpPr>
        <p:spPr>
          <a:xfrm>
            <a:off x="185085" y="937244"/>
            <a:ext cx="52361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 Pauliuk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brought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Freiburg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‚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applicable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link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but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actually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reformat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compile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Mahadi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Hasan,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group‘s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dabatase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2018.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own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coverage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IE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6ACEF57-E53A-4739-811E-454B2BBFF530}"/>
              </a:ext>
            </a:extLst>
          </p:cNvPr>
          <p:cNvSpPr txBox="1">
            <a:spLocks/>
          </p:cNvSpPr>
          <p:nvPr/>
        </p:nvSpPr>
        <p:spPr>
          <a:xfrm>
            <a:off x="2537799" y="70633"/>
            <a:ext cx="7116402" cy="520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IEDC history: The Freiburg revival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A9DCB9D-5DDC-4FD1-8DFE-0417DE442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94" y="972402"/>
            <a:ext cx="6550926" cy="491319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953836B-CB2D-4063-8ADB-017D406B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57" y="5990965"/>
            <a:ext cx="836878" cy="8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94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UFR - Präsentieren">
  <a:themeElements>
    <a:clrScheme name="Universität Freiburg - Präsentieren">
      <a:dk1>
        <a:srgbClr val="FFFFFF"/>
      </a:dk1>
      <a:lt1>
        <a:srgbClr val="344A9A"/>
      </a:lt1>
      <a:dk2>
        <a:srgbClr val="FFFFFF"/>
      </a:dk2>
      <a:lt2>
        <a:srgbClr val="000000"/>
      </a:lt2>
      <a:accent1>
        <a:srgbClr val="344A9A"/>
      </a:accent1>
      <a:accent2>
        <a:srgbClr val="FFE863"/>
      </a:accent2>
      <a:accent3>
        <a:srgbClr val="8F6B30"/>
      </a:accent3>
      <a:accent4>
        <a:srgbClr val="F5C2ED"/>
      </a:accent4>
      <a:accent5>
        <a:srgbClr val="000149"/>
      </a:accent5>
      <a:accent6>
        <a:srgbClr val="00997D"/>
      </a:accent6>
      <a:hlink>
        <a:srgbClr val="C5D200"/>
      </a:hlink>
      <a:folHlink>
        <a:srgbClr val="F49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Schwarz">
      <a:srgbClr val="000000"/>
    </a:custClr>
    <a:custClr name="Weiß">
      <a:srgbClr val="FFFFFF"/>
    </a:custClr>
    <a:custClr name="Beige">
      <a:srgbClr val="F6F1E3"/>
    </a:custClr>
    <a:custClr name="Beige 50%">
      <a:srgbClr val="FBF8F1"/>
    </a:custClr>
  </a:custClrLst>
  <a:extLst>
    <a:ext uri="{05A4C25C-085E-4340-85A3-A5531E510DB2}">
      <thm15:themeFamily xmlns:thm15="http://schemas.microsoft.com/office/thememl/2012/main" name="Universität Freiburg_001-005.potx" id="{CB9028C8-51D0-4A2B-9754-061BC33F6BC4}" vid="{A65961E7-0C53-4AE2-A37F-E431C0766D54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3883</Words>
  <Application>Microsoft Office PowerPoint</Application>
  <PresentationFormat>Breitbild</PresentationFormat>
  <Paragraphs>401</Paragraphs>
  <Slides>28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Symbol</vt:lpstr>
      <vt:lpstr>Tahoma</vt:lpstr>
      <vt:lpstr>Times New Roman</vt:lpstr>
      <vt:lpstr>Office</vt:lpstr>
      <vt:lpstr>1_UFR - Präsentieren</vt:lpstr>
      <vt:lpstr>1_Office</vt:lpstr>
      <vt:lpstr>Office Theme</vt:lpstr>
      <vt:lpstr>1_Office Theme</vt:lpstr>
      <vt:lpstr>2_Office</vt:lpstr>
      <vt:lpstr>3_Office</vt:lpstr>
      <vt:lpstr> Industrial Ecology Data Commons - IEDC A new type of database for industrial ecology and socio-metabolic research  Stefan Pauliuk on behalf of the IEDC team</vt:lpstr>
      <vt:lpstr>PowerPoint-Präsentation</vt:lpstr>
      <vt:lpstr>PowerPoint-Präsentation</vt:lpstr>
      <vt:lpstr>PowerPoint-Präsentation</vt:lpstr>
      <vt:lpstr>PowerPoint-Präsentation</vt:lpstr>
      <vt:lpstr>Industrial ecology data commons (IEDC) History</vt:lpstr>
      <vt:lpstr>IEDC history: The Yale Stocks and Flows database</vt:lpstr>
      <vt:lpstr>PowerPoint-Präsentation</vt:lpstr>
      <vt:lpstr>PowerPoint-Präsentation</vt:lpstr>
      <vt:lpstr>PowerPoint-Präsentation</vt:lpstr>
      <vt:lpstr>PowerPoint-Präsentation</vt:lpstr>
      <vt:lpstr>Industrial ecology data commons (IEDC) Data model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Industrial ecology data commons (IEDC) Features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Industrial ecology data commons (IEDC) Future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IEDC slide deck Background material and other information  Stefan Pauliuk on behalf of the IEDC team</dc:title>
  <dc:creator>Stefan Pauliuk</dc:creator>
  <cp:lastModifiedBy>Stefan Pauliuk</cp:lastModifiedBy>
  <cp:revision>49</cp:revision>
  <dcterms:created xsi:type="dcterms:W3CDTF">2025-09-30T13:24:42Z</dcterms:created>
  <dcterms:modified xsi:type="dcterms:W3CDTF">2025-10-11T20:58:30Z</dcterms:modified>
</cp:coreProperties>
</file>