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10287000" cx="18288000"/>
  <p:notesSz cx="10287000" cy="18288000"/>
  <p:embeddedFontLst>
    <p:embeddedFont>
      <p:font typeface="Nunito"/>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Nunito-regular.fntdata"/><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Nunito-italic.fntdata"/><Relationship Id="rId14" Type="http://schemas.openxmlformats.org/officeDocument/2006/relationships/font" Target="fonts/Nunito-bold.fntdata"/><Relationship Id="rId16" Type="http://schemas.openxmlformats.org/officeDocument/2006/relationships/font" Target="fonts/Nunito-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714825" y="1371600"/>
            <a:ext cx="6858325" cy="68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028700" y="8686800"/>
            <a:ext cx="8229600" cy="82296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 name="Shape 7"/>
        <p:cNvGrpSpPr/>
        <p:nvPr/>
      </p:nvGrpSpPr>
      <p:grpSpPr>
        <a:xfrm>
          <a:off x="0" y="0"/>
          <a:ext cx="0" cy="0"/>
          <a:chOff x="0" y="0"/>
          <a:chExt cx="0" cy="0"/>
        </a:xfrm>
      </p:grpSpPr>
      <p:sp>
        <p:nvSpPr>
          <p:cNvPr id="8" name="Google Shape;8;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 name="Google Shape;9;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298450" lvl="0" marL="457200" rtl="0" algn="l">
              <a:lnSpc>
                <a:spcPct val="100000"/>
              </a:lnSpc>
              <a:spcBef>
                <a:spcPts val="0"/>
              </a:spcBef>
              <a:spcAft>
                <a:spcPts val="0"/>
              </a:spcAft>
              <a:buSzPts val="1100"/>
              <a:buChar char="●"/>
            </a:pPr>
            <a:r>
              <a:rPr lang="en-US" sz="1100"/>
              <a:t>Second of two DdS talks at Brightcon. The first went deep on one pipeline, reproducing Agribalyse 3.2 in Brightway, with a demo. This one goes wide: from the world that is asking for environmental numbers, through what open data has learned elsewhere, down to the LCA landscape, the gap we keep hitting, the approaches on the table, and how Départ de Sentier is building the Sentier platform as a public good. No demo, no parity numbers here; both are in the other talks. Seven slides, about fifteen to twenty minutes, then questions.</a:t>
            </a:r>
            <a:endParaRPr/>
          </a:p>
        </p:txBody>
      </p:sp>
      <p:sp>
        <p:nvSpPr>
          <p:cNvPr id="10" name="Google Shape;10;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 name="Shape 17"/>
        <p:cNvGrpSpPr/>
        <p:nvPr/>
      </p:nvGrpSpPr>
      <p:grpSpPr>
        <a:xfrm>
          <a:off x="0" y="0"/>
          <a:ext cx="0" cy="0"/>
          <a:chOff x="0" y="0"/>
          <a:chExt cx="0" cy="0"/>
        </a:xfrm>
      </p:grpSpPr>
      <p:sp>
        <p:nvSpPr>
          <p:cNvPr id="18" name="Google Shape;18;p2:notes"/>
          <p:cNvSpPr/>
          <p:nvPr>
            <p:ph idx="2" type="sldImg"/>
          </p:nvPr>
        </p:nvSpPr>
        <p:spPr>
          <a:xfrm>
            <a:off x="1714825" y="1371600"/>
            <a:ext cx="6858325" cy="68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 name="Google Shape;19;p2:notes"/>
          <p:cNvSpPr txBox="1"/>
          <p:nvPr>
            <p:ph idx="1" type="body"/>
          </p:nvPr>
        </p:nvSpPr>
        <p:spPr>
          <a:xfrm>
            <a:off x="1028700" y="8686800"/>
            <a:ext cx="8229600" cy="82296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sz="1100"/>
              <a:t>Two forces pull in opposite directions. On the demand side, regulation is turning environmental numbers from a marketing choice into a legal obligation: CSRD reporting, PEF methods in product policy, CBAM declarations at the border, the Digital Product Passport. Check the exact scopes and dates before the talk, they move. On the supply side, the chain that produces those numbers is under strain: sovereignty concerns about who may host and redistribute, public datasets disappearing or losing their maintainers, AI scraping pushing owners toward tighter licences, and shrinking budgets at the agencies that publish primary data. The result is a widening gap between what is asked of us and what we can verifiably supply.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 name="Shape 31"/>
        <p:cNvGrpSpPr/>
        <p:nvPr/>
      </p:nvGrpSpPr>
      <p:grpSpPr>
        <a:xfrm>
          <a:off x="0" y="0"/>
          <a:ext cx="0" cy="0"/>
          <a:chOff x="0" y="0"/>
          <a:chExt cx="0" cy="0"/>
        </a:xfrm>
      </p:grpSpPr>
      <p:sp>
        <p:nvSpPr>
          <p:cNvPr id="32" name="Google Shape;32;p3:notes"/>
          <p:cNvSpPr/>
          <p:nvPr>
            <p:ph idx="2" type="sldImg"/>
          </p:nvPr>
        </p:nvSpPr>
        <p:spPr>
          <a:xfrm>
            <a:off x="1714825" y="1371600"/>
            <a:ext cx="6858325" cy="68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 name="Google Shape;33;p3:notes"/>
          <p:cNvSpPr txBox="1"/>
          <p:nvPr>
            <p:ph idx="1" type="body"/>
          </p:nvPr>
        </p:nvSpPr>
        <p:spPr>
          <a:xfrm>
            <a:off x="1028700" y="8686800"/>
            <a:ext cx="8229600" cy="82296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sz="1100"/>
              <a:t>Before looking at LCA, look at where open data has worked for a decade or more. FAIR gives the principles: identifiers, metadata, interoperability, reuse. Open licences give the legal frame, and the choice between attribution and share-alike is really a governance decision. OpenStreetMap and Wikidata show that a commons scales when contribution, review and history are built into the tool, not bolted on. Zenodo, git-hosted data and Frictionless datapackages show the infrastructure pattern: versions, DOIs, schemas that travel with the data. The common lesson is uncomfortable for us: publishing a file under CC-BY is the easy part. Keeping it usable is the work.</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4:notes"/>
          <p:cNvSpPr/>
          <p:nvPr>
            <p:ph idx="2" type="sldImg"/>
          </p:nvPr>
        </p:nvSpPr>
        <p:spPr>
          <a:xfrm>
            <a:off x="1714825" y="1371600"/>
            <a:ext cx="6858325" cy="68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4:notes"/>
          <p:cNvSpPr txBox="1"/>
          <p:nvPr>
            <p:ph idx="1" type="body"/>
          </p:nvPr>
        </p:nvSpPr>
        <p:spPr>
          <a:xfrm>
            <a:off x="1028700" y="8686800"/>
            <a:ext cx="8229600" cy="82296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sz="1100"/>
              <a:t>Place the field on two axes, openness of data and openness of tooling. Top left is where most of us live: open tools reading a licensed background database. Top right is the promising corner, public national databases and open impact methods read by open tools, and it is growing. The bottom row is the proprietary world, and the bottom right is the strange one: open data that is only practically readable through one vendor's naming conventions. Between the quadrants sit the connective efforts, GLAD as a federation, four exchange formats, and no shared identifier system. Verify the GLAD scope and the ÖKOBAUDAT status before presenting.</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5:notes"/>
          <p:cNvSpPr/>
          <p:nvPr>
            <p:ph idx="2" type="sldImg"/>
          </p:nvPr>
        </p:nvSpPr>
        <p:spPr>
          <a:xfrm>
            <a:off x="1714825" y="1371600"/>
            <a:ext cx="6858325" cy="68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p5:notes"/>
          <p:cNvSpPr txBox="1"/>
          <p:nvPr>
            <p:ph idx="1" type="body"/>
          </p:nvPr>
        </p:nvSpPr>
        <p:spPr>
          <a:xfrm>
            <a:off x="1028700" y="8686800"/>
            <a:ext cx="8229600" cy="82296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sz="1100"/>
              <a:t>This is the slide from experience. The five problems on the left are not theoretical; each one cost us weeks this year. Names and units drift between sources. Some licences forbid derivatives even of the structure, so you cannot legally publish the crosswalk you built. The translation logic sits in notebooks and in people's heads. Each upstream release resets the work. And there is no identifier that two publishers share. The two numbers on the right are the price: a full mapping registry to reproduce Agribalyse, and two thousand six hundred seventy nine unit-level decisions to bridge BAFU 2026 to EF 3.1. Everybody in this room has paid a version of that price, alone.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6:notes"/>
          <p:cNvSpPr/>
          <p:nvPr>
            <p:ph idx="2" type="sldImg"/>
          </p:nvPr>
        </p:nvSpPr>
        <p:spPr>
          <a:xfrm>
            <a:off x="1714825" y="1371600"/>
            <a:ext cx="6858325" cy="68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p6:notes"/>
          <p:cNvSpPr txBox="1"/>
          <p:nvPr>
            <p:ph idx="1" type="body"/>
          </p:nvPr>
        </p:nvSpPr>
        <p:spPr>
          <a:xfrm>
            <a:off x="1028700" y="8686800"/>
            <a:ext cx="8229600" cy="82296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sz="1100"/>
              <a:t>Five families of answers, placed by how much effort they ask of the community against how far they reach. Harmonised nomenclature and shared IRIs reach furthest but need everyone to move. Publishing mappings as real artefacts with versions and reviews gets most of the way for far less coordination. Data as code, meaning git, pull requests, continuous validation and deterministic identifiers, is cheap and unglamorous. Licence-compatible distribution, shipping code and structure while each user regenerates licensed amounts with their own credentials, is the one that unlocks the licensed quadrant legally. Community models are the long game. The placements are judgement, not measurement; argue with them. The point is that they compose.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p:nvPr>
            <p:ph idx="2" type="sldImg"/>
          </p:nvPr>
        </p:nvSpPr>
        <p:spPr>
          <a:xfrm>
            <a:off x="1714825" y="1371600"/>
            <a:ext cx="6858325" cy="68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7:notes"/>
          <p:cNvSpPr txBox="1"/>
          <p:nvPr>
            <p:ph idx="1" type="body"/>
          </p:nvPr>
        </p:nvSpPr>
        <p:spPr>
          <a:xfrm>
            <a:off x="1028700" y="8686800"/>
            <a:ext cx="8229600" cy="82296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sz="1100"/>
              <a:t>This is how Départ de Sentier puts the five approaches together. The data layer is three repositories where the schema travels with the data: sentier-vocab for canonical term IRIs, sentier-inventory for LCI as parquet with plain YAML schemas, sentier-methods for characterisation factors. sentier-mappings holds ordered, per-pair randonneur bridges that are resolved at calculation time, and its CI rejects any bridge that exposes proprietary names beyond an opaque database and code pair. Importers never write directly; they open pull requests. sentier-brightway is the read side, a pip package that installs a database and methods into a Brightway project through those bridges. Everything is in git, ids are deterministic, licensed amounts are regenerated locally, and producers give written consent before derived data ships.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7" name="Google Shape;167;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168" name="Google Shape;168;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6" name="Shape 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www.d-d-s.ch/" TargetMode="External"/><Relationship Id="rId4" Type="http://schemas.openxmlformats.org/officeDocument/2006/relationships/hyperlink" Target="https://www.d-d-s.ch/" TargetMode="External"/><Relationship Id="rId5" Type="http://schemas.openxmlformats.org/officeDocument/2006/relationships/image" Target="../media/image2.png"/><Relationship Id="rId6"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EEE1"/>
        </a:solidFill>
      </p:bgPr>
    </p:bg>
    <p:spTree>
      <p:nvGrpSpPr>
        <p:cNvPr id="11" name="Shape 11"/>
        <p:cNvGrpSpPr/>
        <p:nvPr/>
      </p:nvGrpSpPr>
      <p:grpSpPr>
        <a:xfrm>
          <a:off x="0" y="0"/>
          <a:ext cx="0" cy="0"/>
          <a:chOff x="0" y="0"/>
          <a:chExt cx="0" cy="0"/>
        </a:xfrm>
      </p:grpSpPr>
      <p:sp>
        <p:nvSpPr>
          <p:cNvPr id="12" name="Google Shape;12;p3"/>
          <p:cNvSpPr/>
          <p:nvPr/>
        </p:nvSpPr>
        <p:spPr>
          <a:xfrm>
            <a:off x="1227149" y="2533913"/>
            <a:ext cx="13269600" cy="5016600"/>
          </a:xfrm>
          <a:prstGeom prst="rect">
            <a:avLst/>
          </a:prstGeom>
          <a:noFill/>
          <a:ln>
            <a:noFill/>
          </a:ln>
        </p:spPr>
        <p:txBody>
          <a:bodyPr anchorCtr="0" anchor="t" bIns="25400" lIns="25400" spcFirstLastPara="1" rIns="25400" wrap="square" tIns="25400">
            <a:noAutofit/>
          </a:bodyPr>
          <a:lstStyle/>
          <a:p>
            <a:pPr indent="0" lvl="0" marL="0" marR="0" rtl="0" algn="l">
              <a:lnSpc>
                <a:spcPct val="108000"/>
              </a:lnSpc>
              <a:spcBef>
                <a:spcPts val="0"/>
              </a:spcBef>
              <a:spcAft>
                <a:spcPts val="0"/>
              </a:spcAft>
              <a:buClr>
                <a:srgbClr val="3C5343"/>
              </a:buClr>
              <a:buSzPts val="8000"/>
              <a:buFont typeface="Nunito"/>
              <a:buNone/>
            </a:pPr>
            <a:r>
              <a:rPr b="0" i="0" lang="en-US" sz="8000" u="none" cap="none" strike="noStrike">
                <a:solidFill>
                  <a:srgbClr val="3C5343"/>
                </a:solidFill>
                <a:latin typeface="Nunito"/>
                <a:ea typeface="Nunito"/>
                <a:cs typeface="Nunito"/>
                <a:sym typeface="Nunito"/>
              </a:rPr>
              <a:t>Growing open data in a changing world: state of the art and approaches</a:t>
            </a:r>
            <a:endParaRPr b="0" i="0" sz="8000" u="none" cap="none" strike="noStrike">
              <a:solidFill>
                <a:schemeClr val="dk1"/>
              </a:solidFill>
              <a:latin typeface="Nunito"/>
              <a:ea typeface="Nunito"/>
              <a:cs typeface="Nunito"/>
              <a:sym typeface="Nunito"/>
            </a:endParaRPr>
          </a:p>
        </p:txBody>
      </p:sp>
      <p:sp>
        <p:nvSpPr>
          <p:cNvPr id="13" name="Google Shape;13;p3"/>
          <p:cNvSpPr/>
          <p:nvPr/>
        </p:nvSpPr>
        <p:spPr>
          <a:xfrm>
            <a:off x="1227149" y="8072290"/>
            <a:ext cx="9990900" cy="812700"/>
          </a:xfrm>
          <a:prstGeom prst="rect">
            <a:avLst/>
          </a:prstGeom>
          <a:noFill/>
          <a:ln>
            <a:noFill/>
          </a:ln>
        </p:spPr>
        <p:txBody>
          <a:bodyPr anchorCtr="0" anchor="t" bIns="25400" lIns="25400" spcFirstLastPara="1" rIns="25400" wrap="square" tIns="25400">
            <a:noAutofit/>
          </a:bodyPr>
          <a:lstStyle/>
          <a:p>
            <a:pPr indent="0" lvl="0" marL="0" marR="0" rtl="0" algn="l">
              <a:lnSpc>
                <a:spcPct val="125000"/>
              </a:lnSpc>
              <a:spcBef>
                <a:spcPts val="0"/>
              </a:spcBef>
              <a:spcAft>
                <a:spcPts val="0"/>
              </a:spcAft>
              <a:buClr>
                <a:srgbClr val="3C5343"/>
              </a:buClr>
              <a:buSzPts val="3954"/>
              <a:buFont typeface="Nunito"/>
              <a:buNone/>
            </a:pPr>
            <a:r>
              <a:rPr b="0" i="0" lang="en-US" sz="3954" u="none" cap="none" strike="noStrike">
                <a:solidFill>
                  <a:srgbClr val="3C5343"/>
                </a:solidFill>
                <a:latin typeface="Nunito"/>
                <a:ea typeface="Nunito"/>
                <a:cs typeface="Nunito"/>
                <a:sym typeface="Nunito"/>
              </a:rPr>
              <a:t>Laurenz Bougan</a:t>
            </a:r>
            <a:endParaRPr b="0" i="0" sz="3954" u="none" cap="none" strike="noStrike">
              <a:solidFill>
                <a:schemeClr val="dk1"/>
              </a:solidFill>
              <a:latin typeface="Nunito"/>
              <a:ea typeface="Nunito"/>
              <a:cs typeface="Nunito"/>
              <a:sym typeface="Nunito"/>
            </a:endParaRPr>
          </a:p>
        </p:txBody>
      </p:sp>
      <p:sp>
        <p:nvSpPr>
          <p:cNvPr id="14" name="Google Shape;14;p3"/>
          <p:cNvSpPr/>
          <p:nvPr/>
        </p:nvSpPr>
        <p:spPr>
          <a:xfrm>
            <a:off x="1225035" y="8848166"/>
            <a:ext cx="10605900" cy="1003200"/>
          </a:xfrm>
          <a:prstGeom prst="rect">
            <a:avLst/>
          </a:prstGeom>
          <a:noFill/>
          <a:ln>
            <a:noFill/>
          </a:ln>
        </p:spPr>
        <p:txBody>
          <a:bodyPr anchorCtr="0" anchor="t" bIns="25400" lIns="25400" spcFirstLastPara="1" rIns="25400" wrap="square" tIns="25400">
            <a:noAutofit/>
          </a:bodyPr>
          <a:lstStyle/>
          <a:p>
            <a:pPr indent="0" lvl="0" marL="0" marR="0" rtl="0" algn="l">
              <a:lnSpc>
                <a:spcPct val="145000"/>
              </a:lnSpc>
              <a:spcBef>
                <a:spcPts val="0"/>
              </a:spcBef>
              <a:spcAft>
                <a:spcPts val="0"/>
              </a:spcAft>
              <a:buClr>
                <a:srgbClr val="6A6A62"/>
              </a:buClr>
              <a:buSzPts val="2622"/>
              <a:buFont typeface="Nunito"/>
              <a:buNone/>
            </a:pPr>
            <a:r>
              <a:rPr b="0" i="0" lang="en-US" sz="2622" u="none" cap="none" strike="noStrike">
                <a:solidFill>
                  <a:srgbClr val="6A6A62"/>
                </a:solidFill>
                <a:latin typeface="Nunito"/>
                <a:ea typeface="Nunito"/>
                <a:cs typeface="Nunito"/>
                <a:sym typeface="Nunito"/>
              </a:rPr>
              <a:t>Brightcon 2026 · Aalborg, 23-25 Sept 2026</a:t>
            </a:r>
            <a:endParaRPr b="0" i="0" sz="2622" u="none" cap="none" strike="noStrike">
              <a:solidFill>
                <a:schemeClr val="dk1"/>
              </a:solidFill>
              <a:latin typeface="Nunito"/>
              <a:ea typeface="Nunito"/>
              <a:cs typeface="Nunito"/>
              <a:sym typeface="Nunito"/>
            </a:endParaRPr>
          </a:p>
        </p:txBody>
      </p:sp>
      <p:pic>
        <p:nvPicPr>
          <p:cNvPr id="15" name="Google Shape;15;p3"/>
          <p:cNvPicPr preferRelativeResize="0"/>
          <p:nvPr/>
        </p:nvPicPr>
        <p:blipFill rotWithShape="1">
          <a:blip r:embed="rId3">
            <a:alphaModFix/>
          </a:blip>
          <a:srcRect b="0" l="0" r="0" t="0"/>
          <a:stretch/>
        </p:blipFill>
        <p:spPr>
          <a:xfrm>
            <a:off x="891500" y="678009"/>
            <a:ext cx="4840228" cy="2261166"/>
          </a:xfrm>
          <a:prstGeom prst="rect">
            <a:avLst/>
          </a:prstGeom>
          <a:noFill/>
          <a:ln>
            <a:noFill/>
          </a:ln>
        </p:spPr>
      </p:pic>
      <p:sp>
        <p:nvSpPr>
          <p:cNvPr id="16" name="Google Shape;16;p3"/>
          <p:cNvSpPr/>
          <p:nvPr/>
        </p:nvSpPr>
        <p:spPr>
          <a:xfrm flipH="1">
            <a:off x="973923" y="8072300"/>
            <a:ext cx="251100" cy="532800"/>
          </a:xfrm>
          <a:prstGeom prst="rect">
            <a:avLst/>
          </a:prstGeom>
          <a:solidFill>
            <a:srgbClr val="C4E0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Nunito"/>
              <a:ea typeface="Nunito"/>
              <a:cs typeface="Nunito"/>
              <a:sym typeface="Nuni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EEE1"/>
        </a:solidFill>
      </p:bgPr>
    </p:bg>
    <p:spTree>
      <p:nvGrpSpPr>
        <p:cNvPr id="20" name="Shape 20"/>
        <p:cNvGrpSpPr/>
        <p:nvPr/>
      </p:nvGrpSpPr>
      <p:grpSpPr>
        <a:xfrm>
          <a:off x="0" y="0"/>
          <a:ext cx="0" cy="0"/>
          <a:chOff x="0" y="0"/>
          <a:chExt cx="0" cy="0"/>
        </a:xfrm>
      </p:grpSpPr>
      <p:sp>
        <p:nvSpPr>
          <p:cNvPr id="21" name="Google Shape;21;p4"/>
          <p:cNvSpPr txBox="1"/>
          <p:nvPr/>
        </p:nvSpPr>
        <p:spPr>
          <a:xfrm>
            <a:off x="1333500" y="1333500"/>
            <a:ext cx="156210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01 · THE STAKES</a:t>
            </a:r>
            <a:endParaRPr/>
          </a:p>
        </p:txBody>
      </p:sp>
      <p:sp>
        <p:nvSpPr>
          <p:cNvPr id="22" name="Google Shape;22;p4"/>
          <p:cNvSpPr txBox="1"/>
          <p:nvPr/>
        </p:nvSpPr>
        <p:spPr>
          <a:xfrm>
            <a:off x="1333500" y="1752600"/>
            <a:ext cx="16192500" cy="8477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5400" u="none" cap="none" strike="noStrike">
                <a:solidFill>
                  <a:srgbClr val="3C5343"/>
                </a:solidFill>
                <a:latin typeface="Nunito"/>
                <a:ea typeface="Nunito"/>
                <a:cs typeface="Nunito"/>
                <a:sym typeface="Nunito"/>
              </a:rPr>
              <a:t>Changing faster than our data</a:t>
            </a:r>
            <a:endParaRPr/>
          </a:p>
        </p:txBody>
      </p:sp>
      <p:sp>
        <p:nvSpPr>
          <p:cNvPr id="23" name="Google Shape;23;p4"/>
          <p:cNvSpPr/>
          <p:nvPr/>
        </p:nvSpPr>
        <p:spPr>
          <a:xfrm>
            <a:off x="1333500" y="3048000"/>
            <a:ext cx="7620000" cy="4249200"/>
          </a:xfrm>
          <a:prstGeom prst="roundRect">
            <a:avLst>
              <a:gd fmla="val 5000" name="adj"/>
            </a:avLst>
          </a:prstGeom>
          <a:solidFill>
            <a:srgbClr val="FFFFFF"/>
          </a:solidFill>
          <a:ln cap="flat" cmpd="sng" w="25400">
            <a:solidFill>
              <a:srgbClr val="32463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 name="Google Shape;24;p4"/>
          <p:cNvSpPr txBox="1"/>
          <p:nvPr/>
        </p:nvSpPr>
        <p:spPr>
          <a:xfrm>
            <a:off x="1676400" y="3276600"/>
            <a:ext cx="70485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DEMAND: NUMBERS BECOME MANDATORY</a:t>
            </a:r>
            <a:endParaRPr/>
          </a:p>
        </p:txBody>
      </p:sp>
      <p:sp>
        <p:nvSpPr>
          <p:cNvPr id="25" name="Google Shape;25;p4"/>
          <p:cNvSpPr txBox="1"/>
          <p:nvPr/>
        </p:nvSpPr>
        <p:spPr>
          <a:xfrm>
            <a:off x="1676400" y="3714750"/>
            <a:ext cx="6953400" cy="3303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0" i="0" lang="en-US" sz="2400" u="none" cap="none" strike="noStrike">
                <a:solidFill>
                  <a:srgbClr val="2B2B2B"/>
                </a:solidFill>
                <a:latin typeface="Nunito"/>
                <a:ea typeface="Nunito"/>
                <a:cs typeface="Nunito"/>
                <a:sym typeface="Nunito"/>
              </a:rPr>
              <a:t>•  CSRD sustainability reporting for large EU companies</a:t>
            </a:r>
            <a:endParaRPr/>
          </a:p>
          <a:p>
            <a:pPr indent="0" lvl="0" marL="0" marR="0" rtl="0" algn="l">
              <a:lnSpc>
                <a:spcPct val="115000"/>
              </a:lnSpc>
              <a:spcBef>
                <a:spcPts val="1000"/>
              </a:spcBef>
              <a:spcAft>
                <a:spcPts val="0"/>
              </a:spcAft>
              <a:buNone/>
            </a:pPr>
            <a:r>
              <a:rPr b="0" i="0" lang="en-US" sz="2400" u="none" cap="none" strike="noStrike">
                <a:solidFill>
                  <a:srgbClr val="2B2B2B"/>
                </a:solidFill>
                <a:latin typeface="Nunito"/>
                <a:ea typeface="Nunito"/>
                <a:cs typeface="Nunito"/>
                <a:sym typeface="Nunito"/>
              </a:rPr>
              <a:t>•  Product Environmental Footprint (PEF) in EU product policy</a:t>
            </a:r>
            <a:endParaRPr/>
          </a:p>
          <a:p>
            <a:pPr indent="0" lvl="0" marL="0" marR="0" rtl="0" algn="l">
              <a:lnSpc>
                <a:spcPct val="115000"/>
              </a:lnSpc>
              <a:spcBef>
                <a:spcPts val="1000"/>
              </a:spcBef>
              <a:spcAft>
                <a:spcPts val="0"/>
              </a:spcAft>
              <a:buNone/>
            </a:pPr>
            <a:r>
              <a:rPr b="0" i="0" lang="en-US" sz="2400" u="none" cap="none" strike="noStrike">
                <a:solidFill>
                  <a:srgbClr val="2B2B2B"/>
                </a:solidFill>
                <a:latin typeface="Nunito"/>
                <a:ea typeface="Nunito"/>
                <a:cs typeface="Nunito"/>
                <a:sym typeface="Nunito"/>
              </a:rPr>
              <a:t>•  CBAM: embedded emissions declared at the border</a:t>
            </a:r>
            <a:endParaRPr/>
          </a:p>
          <a:p>
            <a:pPr indent="0" lvl="0" marL="0" marR="0" rtl="0" algn="l">
              <a:lnSpc>
                <a:spcPct val="115000"/>
              </a:lnSpc>
              <a:spcBef>
                <a:spcPts val="1000"/>
              </a:spcBef>
              <a:spcAft>
                <a:spcPts val="0"/>
              </a:spcAft>
              <a:buNone/>
            </a:pPr>
            <a:r>
              <a:rPr b="0" i="0" lang="en-US" sz="2400" u="none" cap="none" strike="noStrike">
                <a:solidFill>
                  <a:srgbClr val="2B2B2B"/>
                </a:solidFill>
                <a:latin typeface="Nunito"/>
                <a:ea typeface="Nunito"/>
                <a:cs typeface="Nunito"/>
                <a:sym typeface="Nunito"/>
              </a:rPr>
              <a:t>•  Digital Product Passport under the ESPR</a:t>
            </a:r>
            <a:endParaRPr/>
          </a:p>
        </p:txBody>
      </p:sp>
      <p:sp>
        <p:nvSpPr>
          <p:cNvPr id="26" name="Google Shape;26;p4"/>
          <p:cNvSpPr/>
          <p:nvPr/>
        </p:nvSpPr>
        <p:spPr>
          <a:xfrm>
            <a:off x="9334500" y="3048000"/>
            <a:ext cx="7620000" cy="5921400"/>
          </a:xfrm>
          <a:prstGeom prst="roundRect">
            <a:avLst>
              <a:gd fmla="val 5000" name="adj"/>
            </a:avLst>
          </a:prstGeom>
          <a:solidFill>
            <a:srgbClr val="3C53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 name="Google Shape;27;p4"/>
          <p:cNvSpPr txBox="1"/>
          <p:nvPr/>
        </p:nvSpPr>
        <p:spPr>
          <a:xfrm>
            <a:off x="9677400" y="3276600"/>
            <a:ext cx="70485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84AE99"/>
                </a:solidFill>
                <a:latin typeface="Nunito"/>
                <a:ea typeface="Nunito"/>
                <a:cs typeface="Nunito"/>
                <a:sym typeface="Nunito"/>
              </a:rPr>
              <a:t>SUPPLY: THE DATA CHAIN GETS FRAGILE</a:t>
            </a:r>
            <a:endParaRPr/>
          </a:p>
        </p:txBody>
      </p:sp>
      <p:sp>
        <p:nvSpPr>
          <p:cNvPr id="28" name="Google Shape;28;p4"/>
          <p:cNvSpPr txBox="1"/>
          <p:nvPr/>
        </p:nvSpPr>
        <p:spPr>
          <a:xfrm>
            <a:off x="9677400" y="3714750"/>
            <a:ext cx="6953400" cy="4657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000"/>
              </a:spcBef>
              <a:spcAft>
                <a:spcPts val="0"/>
              </a:spcAft>
              <a:buNone/>
            </a:pPr>
            <a:r>
              <a:t/>
            </a:r>
            <a:endParaRPr/>
          </a:p>
          <a:p>
            <a:pPr indent="0" lvl="0" marL="0" marR="0" rtl="0" algn="l">
              <a:lnSpc>
                <a:spcPct val="115000"/>
              </a:lnSpc>
              <a:spcBef>
                <a:spcPts val="1000"/>
              </a:spcBef>
              <a:spcAft>
                <a:spcPts val="0"/>
              </a:spcAft>
              <a:buNone/>
            </a:pPr>
            <a:r>
              <a:rPr b="0" i="0" lang="en-US" sz="2400" u="none" cap="none" strike="noStrike">
                <a:solidFill>
                  <a:srgbClr val="F0F6F2"/>
                </a:solidFill>
                <a:latin typeface="Nunito"/>
                <a:ea typeface="Nunito"/>
                <a:cs typeface="Nunito"/>
                <a:sym typeface="Nunito"/>
              </a:rPr>
              <a:t>•  AI scraping pushes data owners toward stricter licences</a:t>
            </a:r>
            <a:endParaRPr/>
          </a:p>
          <a:p>
            <a:pPr indent="0" lvl="0" marL="0" marR="0" rtl="0" algn="l">
              <a:lnSpc>
                <a:spcPct val="115000"/>
              </a:lnSpc>
              <a:spcBef>
                <a:spcPts val="1000"/>
              </a:spcBef>
              <a:spcAft>
                <a:spcPts val="0"/>
              </a:spcAft>
              <a:buNone/>
            </a:pPr>
            <a:r>
              <a:rPr b="0" i="0" lang="en-US" sz="2400" u="none" cap="none" strike="noStrike">
                <a:solidFill>
                  <a:srgbClr val="F0F6F2"/>
                </a:solidFill>
                <a:latin typeface="Nunito"/>
                <a:ea typeface="Nunito"/>
                <a:cs typeface="Nunito"/>
                <a:sym typeface="Nunito"/>
              </a:rPr>
              <a:t>•  Funding pressure on the public bodies that produce environmental data</a:t>
            </a:r>
            <a:endParaRPr/>
          </a:p>
          <a:p>
            <a:pPr indent="0" lvl="0" marL="0" marR="0" rtl="0" algn="l">
              <a:lnSpc>
                <a:spcPct val="115000"/>
              </a:lnSpc>
              <a:spcBef>
                <a:spcPts val="1000"/>
              </a:spcBef>
              <a:spcAft>
                <a:spcPts val="0"/>
              </a:spcAft>
              <a:buNone/>
            </a:pPr>
            <a:r>
              <a:rPr b="0" i="0" lang="en-US" sz="2400" u="none" cap="none" strike="noStrike">
                <a:solidFill>
                  <a:srgbClr val="F0F6F2"/>
                </a:solidFill>
                <a:latin typeface="Nunito"/>
                <a:ea typeface="Nunito"/>
                <a:cs typeface="Nunito"/>
                <a:sym typeface="Nunito"/>
              </a:rPr>
              <a:t>•  Every producer publishes in its own nomenclature and format</a:t>
            </a:r>
            <a:endParaRPr b="0" i="0" sz="2400" u="none" cap="none" strike="noStrike">
              <a:solidFill>
                <a:srgbClr val="F0F6F2"/>
              </a:solidFill>
              <a:latin typeface="Nunito"/>
              <a:ea typeface="Nunito"/>
              <a:cs typeface="Nunito"/>
              <a:sym typeface="Nunito"/>
            </a:endParaRPr>
          </a:p>
          <a:p>
            <a:pPr indent="0" lvl="0" marL="0" rtl="0" algn="l">
              <a:lnSpc>
                <a:spcPct val="115000"/>
              </a:lnSpc>
              <a:spcBef>
                <a:spcPts val="1000"/>
              </a:spcBef>
              <a:spcAft>
                <a:spcPts val="0"/>
              </a:spcAft>
              <a:buClr>
                <a:schemeClr val="dk1"/>
              </a:buClr>
              <a:buFont typeface="Arial"/>
              <a:buNone/>
            </a:pPr>
            <a:r>
              <a:rPr lang="en-US" sz="2400">
                <a:solidFill>
                  <a:srgbClr val="F0F6F2"/>
                </a:solidFill>
                <a:latin typeface="Nunito"/>
                <a:ea typeface="Nunito"/>
                <a:cs typeface="Nunito"/>
                <a:sym typeface="Nunito"/>
              </a:rPr>
              <a:t>•  Tracable, verifiable data and methods becoming systematically asked for.</a:t>
            </a:r>
            <a:endParaRPr sz="2400">
              <a:solidFill>
                <a:srgbClr val="F0F6F2"/>
              </a:solidFill>
              <a:latin typeface="Nunito"/>
              <a:ea typeface="Nunito"/>
              <a:cs typeface="Nunito"/>
              <a:sym typeface="Nunito"/>
            </a:endParaRPr>
          </a:p>
          <a:p>
            <a:pPr indent="0" lvl="0" marL="0" marR="0" rtl="0" algn="l">
              <a:lnSpc>
                <a:spcPct val="115000"/>
              </a:lnSpc>
              <a:spcBef>
                <a:spcPts val="1000"/>
              </a:spcBef>
              <a:spcAft>
                <a:spcPts val="0"/>
              </a:spcAft>
              <a:buNone/>
            </a:pPr>
            <a:r>
              <a:t/>
            </a:r>
            <a:endParaRPr sz="2400">
              <a:solidFill>
                <a:srgbClr val="F0F6F2"/>
              </a:solidFill>
              <a:latin typeface="Nunito"/>
              <a:ea typeface="Nunito"/>
              <a:cs typeface="Nunito"/>
              <a:sym typeface="Nunito"/>
            </a:endParaRPr>
          </a:p>
        </p:txBody>
      </p:sp>
      <p:sp>
        <p:nvSpPr>
          <p:cNvPr id="29" name="Google Shape;29;p4"/>
          <p:cNvSpPr/>
          <p:nvPr/>
        </p:nvSpPr>
        <p:spPr>
          <a:xfrm>
            <a:off x="1333500" y="9067800"/>
            <a:ext cx="76200" cy="571500"/>
          </a:xfrm>
          <a:prstGeom prst="rect">
            <a:avLst/>
          </a:prstGeom>
          <a:solidFill>
            <a:srgbClr val="6D988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 name="Google Shape;30;p4"/>
          <p:cNvSpPr txBox="1"/>
          <p:nvPr/>
        </p:nvSpPr>
        <p:spPr>
          <a:xfrm>
            <a:off x="1638300" y="9067800"/>
            <a:ext cx="15621000" cy="5715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1" lang="en-US" sz="2400" u="none" cap="none" strike="noStrike">
                <a:solidFill>
                  <a:srgbClr val="3C5343"/>
                </a:solidFill>
                <a:latin typeface="Nunito"/>
                <a:ea typeface="Nunito"/>
                <a:cs typeface="Nunito"/>
                <a:sym typeface="Nunito"/>
              </a:rPr>
              <a:t>Demand for verifiable environmental data is rising while its supply chain is getting more fragile.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EEE1"/>
        </a:solidFill>
      </p:bgPr>
    </p:bg>
    <p:spTree>
      <p:nvGrpSpPr>
        <p:cNvPr id="34" name="Shape 34"/>
        <p:cNvGrpSpPr/>
        <p:nvPr/>
      </p:nvGrpSpPr>
      <p:grpSpPr>
        <a:xfrm>
          <a:off x="0" y="0"/>
          <a:ext cx="0" cy="0"/>
          <a:chOff x="0" y="0"/>
          <a:chExt cx="0" cy="0"/>
        </a:xfrm>
      </p:grpSpPr>
      <p:sp>
        <p:nvSpPr>
          <p:cNvPr id="35" name="Google Shape;35;p5"/>
          <p:cNvSpPr txBox="1"/>
          <p:nvPr/>
        </p:nvSpPr>
        <p:spPr>
          <a:xfrm>
            <a:off x="1333500" y="1333500"/>
            <a:ext cx="156210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02 · STATE OF THE ART OUTSIDE LCA</a:t>
            </a:r>
            <a:endParaRPr/>
          </a:p>
        </p:txBody>
      </p:sp>
      <p:sp>
        <p:nvSpPr>
          <p:cNvPr id="36" name="Google Shape;36;p5"/>
          <p:cNvSpPr txBox="1"/>
          <p:nvPr/>
        </p:nvSpPr>
        <p:spPr>
          <a:xfrm>
            <a:off x="1333500" y="1752600"/>
            <a:ext cx="16192500" cy="8477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5400" u="none" cap="none" strike="noStrike">
                <a:solidFill>
                  <a:srgbClr val="3C5343"/>
                </a:solidFill>
                <a:latin typeface="Nunito"/>
                <a:ea typeface="Nunito"/>
                <a:cs typeface="Nunito"/>
                <a:sym typeface="Nunito"/>
              </a:rPr>
              <a:t>Open data: what actually works</a:t>
            </a:r>
            <a:endParaRPr/>
          </a:p>
        </p:txBody>
      </p:sp>
      <p:sp>
        <p:nvSpPr>
          <p:cNvPr id="37" name="Google Shape;37;p5"/>
          <p:cNvSpPr/>
          <p:nvPr/>
        </p:nvSpPr>
        <p:spPr>
          <a:xfrm>
            <a:off x="1333500" y="3048000"/>
            <a:ext cx="3810000" cy="3261000"/>
          </a:xfrm>
          <a:prstGeom prst="roundRect">
            <a:avLst>
              <a:gd fmla="val 6000" name="adj"/>
            </a:avLst>
          </a:prstGeom>
          <a:solidFill>
            <a:srgbClr val="FFFFFF"/>
          </a:solidFill>
          <a:ln cap="flat" cmpd="sng" w="25400">
            <a:solidFill>
              <a:srgbClr val="32463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 name="Google Shape;38;p5"/>
          <p:cNvSpPr txBox="1"/>
          <p:nvPr/>
        </p:nvSpPr>
        <p:spPr>
          <a:xfrm>
            <a:off x="1600200" y="3276600"/>
            <a:ext cx="32766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PRINCIPLES</a:t>
            </a:r>
            <a:endParaRPr/>
          </a:p>
        </p:txBody>
      </p:sp>
      <p:sp>
        <p:nvSpPr>
          <p:cNvPr id="39" name="Google Shape;39;p5"/>
          <p:cNvSpPr txBox="1"/>
          <p:nvPr/>
        </p:nvSpPr>
        <p:spPr>
          <a:xfrm>
            <a:off x="1600200" y="3657600"/>
            <a:ext cx="3276600" cy="762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600" u="none" cap="none" strike="noStrike">
                <a:solidFill>
                  <a:srgbClr val="3C5343"/>
                </a:solidFill>
                <a:latin typeface="Nunito"/>
                <a:ea typeface="Nunito"/>
                <a:cs typeface="Nunito"/>
                <a:sym typeface="Nunito"/>
              </a:rPr>
              <a:t>FAIR</a:t>
            </a:r>
            <a:endParaRPr/>
          </a:p>
        </p:txBody>
      </p:sp>
      <p:sp>
        <p:nvSpPr>
          <p:cNvPr id="40" name="Google Shape;40;p5"/>
          <p:cNvSpPr txBox="1"/>
          <p:nvPr/>
        </p:nvSpPr>
        <p:spPr>
          <a:xfrm>
            <a:off x="1600200" y="4572000"/>
            <a:ext cx="3276600" cy="7110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2100" u="none" cap="none" strike="noStrike">
                <a:solidFill>
                  <a:srgbClr val="2B2B2B"/>
                </a:solidFill>
                <a:latin typeface="Nunito"/>
                <a:ea typeface="Nunito"/>
                <a:cs typeface="Nunito"/>
                <a:sym typeface="Nunito"/>
              </a:rPr>
              <a:t>F</a:t>
            </a:r>
            <a:r>
              <a:rPr b="0" i="0" lang="en-US" sz="2100" u="none" cap="none" strike="noStrike">
                <a:solidFill>
                  <a:srgbClr val="2B2B2B"/>
                </a:solidFill>
                <a:latin typeface="Nunito"/>
                <a:ea typeface="Nunito"/>
                <a:cs typeface="Nunito"/>
                <a:sym typeface="Nunito"/>
              </a:rPr>
              <a:t>indable,</a:t>
            </a:r>
            <a:r>
              <a:rPr lang="en-US" sz="2100">
                <a:solidFill>
                  <a:srgbClr val="2B2B2B"/>
                </a:solidFill>
                <a:latin typeface="Nunito"/>
                <a:ea typeface="Nunito"/>
                <a:cs typeface="Nunito"/>
                <a:sym typeface="Nunito"/>
              </a:rPr>
              <a:t> </a:t>
            </a:r>
            <a:r>
              <a:rPr b="1" lang="en-US" sz="2100">
                <a:solidFill>
                  <a:srgbClr val="2B2B2B"/>
                </a:solidFill>
                <a:latin typeface="Nunito"/>
                <a:ea typeface="Nunito"/>
                <a:cs typeface="Nunito"/>
                <a:sym typeface="Nunito"/>
              </a:rPr>
              <a:t>A</a:t>
            </a:r>
            <a:r>
              <a:rPr b="0" i="0" lang="en-US" sz="2100" u="none" cap="none" strike="noStrike">
                <a:solidFill>
                  <a:srgbClr val="2B2B2B"/>
                </a:solidFill>
                <a:latin typeface="Nunito"/>
                <a:ea typeface="Nunito"/>
                <a:cs typeface="Nunito"/>
                <a:sym typeface="Nunito"/>
              </a:rPr>
              <a:t>ccessible, </a:t>
            </a:r>
            <a:r>
              <a:rPr b="1" lang="en-US" sz="2100">
                <a:solidFill>
                  <a:srgbClr val="2B2B2B"/>
                </a:solidFill>
                <a:latin typeface="Nunito"/>
                <a:ea typeface="Nunito"/>
                <a:cs typeface="Nunito"/>
                <a:sym typeface="Nunito"/>
              </a:rPr>
              <a:t>I</a:t>
            </a:r>
            <a:r>
              <a:rPr b="0" i="0" lang="en-US" sz="2100" u="none" cap="none" strike="noStrike">
                <a:solidFill>
                  <a:srgbClr val="2B2B2B"/>
                </a:solidFill>
                <a:latin typeface="Nunito"/>
                <a:ea typeface="Nunito"/>
                <a:cs typeface="Nunito"/>
                <a:sym typeface="Nunito"/>
              </a:rPr>
              <a:t>nteroperable, </a:t>
            </a:r>
            <a:r>
              <a:rPr b="1" lang="en-US" sz="2100">
                <a:solidFill>
                  <a:srgbClr val="2B2B2B"/>
                </a:solidFill>
                <a:latin typeface="Nunito"/>
                <a:ea typeface="Nunito"/>
                <a:cs typeface="Nunito"/>
                <a:sym typeface="Nunito"/>
              </a:rPr>
              <a:t>R</a:t>
            </a:r>
            <a:r>
              <a:rPr b="0" i="0" lang="en-US" sz="2100" u="none" cap="none" strike="noStrike">
                <a:solidFill>
                  <a:srgbClr val="2B2B2B"/>
                </a:solidFill>
                <a:latin typeface="Nunito"/>
                <a:ea typeface="Nunito"/>
                <a:cs typeface="Nunito"/>
                <a:sym typeface="Nunito"/>
              </a:rPr>
              <a:t>eusable. </a:t>
            </a:r>
            <a:endParaRPr/>
          </a:p>
        </p:txBody>
      </p:sp>
      <p:sp>
        <p:nvSpPr>
          <p:cNvPr id="41" name="Google Shape;41;p5"/>
          <p:cNvSpPr/>
          <p:nvPr/>
        </p:nvSpPr>
        <p:spPr>
          <a:xfrm>
            <a:off x="5267325" y="3048000"/>
            <a:ext cx="3810000" cy="3261000"/>
          </a:xfrm>
          <a:prstGeom prst="roundRect">
            <a:avLst>
              <a:gd fmla="val 6000" name="adj"/>
            </a:avLst>
          </a:prstGeom>
          <a:solidFill>
            <a:srgbClr val="FFFFFF"/>
          </a:solidFill>
          <a:ln cap="flat" cmpd="sng" w="25400">
            <a:solidFill>
              <a:srgbClr val="32463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 name="Google Shape;42;p5"/>
          <p:cNvSpPr txBox="1"/>
          <p:nvPr/>
        </p:nvSpPr>
        <p:spPr>
          <a:xfrm>
            <a:off x="5534025" y="3276600"/>
            <a:ext cx="32766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LICENCES</a:t>
            </a:r>
            <a:endParaRPr/>
          </a:p>
        </p:txBody>
      </p:sp>
      <p:sp>
        <p:nvSpPr>
          <p:cNvPr id="43" name="Google Shape;43;p5"/>
          <p:cNvSpPr txBox="1"/>
          <p:nvPr/>
        </p:nvSpPr>
        <p:spPr>
          <a:xfrm>
            <a:off x="5534025" y="3657600"/>
            <a:ext cx="3276600" cy="762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600" u="none" cap="none" strike="noStrike">
                <a:solidFill>
                  <a:srgbClr val="3C5343"/>
                </a:solidFill>
                <a:latin typeface="Nunito"/>
                <a:ea typeface="Nunito"/>
                <a:cs typeface="Nunito"/>
                <a:sym typeface="Nunito"/>
              </a:rPr>
              <a:t>CC-BY · ODbL · ODC-PDDL</a:t>
            </a:r>
            <a:endParaRPr/>
          </a:p>
        </p:txBody>
      </p:sp>
      <p:sp>
        <p:nvSpPr>
          <p:cNvPr id="44" name="Google Shape;44;p5"/>
          <p:cNvSpPr txBox="1"/>
          <p:nvPr/>
        </p:nvSpPr>
        <p:spPr>
          <a:xfrm>
            <a:off x="5534025" y="4572000"/>
            <a:ext cx="3276600" cy="3231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100" u="none" cap="none" strike="noStrike">
                <a:solidFill>
                  <a:srgbClr val="2B2B2B"/>
                </a:solidFill>
                <a:latin typeface="Nunito"/>
                <a:ea typeface="Nunito"/>
                <a:cs typeface="Nunito"/>
                <a:sym typeface="Nunito"/>
              </a:rPr>
              <a:t>Clear terms for reuse.</a:t>
            </a:r>
            <a:endParaRPr/>
          </a:p>
        </p:txBody>
      </p:sp>
      <p:sp>
        <p:nvSpPr>
          <p:cNvPr id="45" name="Google Shape;45;p5"/>
          <p:cNvSpPr/>
          <p:nvPr/>
        </p:nvSpPr>
        <p:spPr>
          <a:xfrm>
            <a:off x="9201150" y="3048000"/>
            <a:ext cx="3810000" cy="3261000"/>
          </a:xfrm>
          <a:prstGeom prst="roundRect">
            <a:avLst>
              <a:gd fmla="val 6000" name="adj"/>
            </a:avLst>
          </a:prstGeom>
          <a:solidFill>
            <a:srgbClr val="FFFFFF"/>
          </a:solidFill>
          <a:ln cap="flat" cmpd="sng" w="25400">
            <a:solidFill>
              <a:srgbClr val="32463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 name="Google Shape;46;p5"/>
          <p:cNvSpPr txBox="1"/>
          <p:nvPr/>
        </p:nvSpPr>
        <p:spPr>
          <a:xfrm>
            <a:off x="9467850" y="3276600"/>
            <a:ext cx="32766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COMMONS</a:t>
            </a:r>
            <a:endParaRPr/>
          </a:p>
        </p:txBody>
      </p:sp>
      <p:sp>
        <p:nvSpPr>
          <p:cNvPr id="47" name="Google Shape;47;p5"/>
          <p:cNvSpPr txBox="1"/>
          <p:nvPr/>
        </p:nvSpPr>
        <p:spPr>
          <a:xfrm>
            <a:off x="9467850" y="3657600"/>
            <a:ext cx="3276600" cy="762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600" u="none" cap="none" strike="noStrike">
                <a:solidFill>
                  <a:srgbClr val="3C5343"/>
                </a:solidFill>
                <a:latin typeface="Nunito"/>
                <a:ea typeface="Nunito"/>
                <a:cs typeface="Nunito"/>
                <a:sym typeface="Nunito"/>
              </a:rPr>
              <a:t>OpenStreetMap · Wikidata</a:t>
            </a:r>
            <a:endParaRPr/>
          </a:p>
        </p:txBody>
      </p:sp>
      <p:sp>
        <p:nvSpPr>
          <p:cNvPr id="48" name="Google Shape;48;p5"/>
          <p:cNvSpPr txBox="1"/>
          <p:nvPr/>
        </p:nvSpPr>
        <p:spPr>
          <a:xfrm>
            <a:off x="9467850" y="4572000"/>
            <a:ext cx="3276600" cy="14868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2100">
                <a:solidFill>
                  <a:srgbClr val="2B2B2B"/>
                </a:solidFill>
                <a:latin typeface="Nunito"/>
                <a:ea typeface="Nunito"/>
                <a:cs typeface="Nunito"/>
                <a:sym typeface="Nunito"/>
              </a:rPr>
              <a:t>Community driven</a:t>
            </a:r>
            <a:r>
              <a:rPr b="0" i="0" lang="en-US" sz="2100" u="none" cap="none" strike="noStrike">
                <a:solidFill>
                  <a:srgbClr val="2B2B2B"/>
                </a:solidFill>
                <a:latin typeface="Nunito"/>
                <a:ea typeface="Nunito"/>
                <a:cs typeface="Nunito"/>
                <a:sym typeface="Nunito"/>
              </a:rPr>
              <a:t> contribut</a:t>
            </a:r>
            <a:r>
              <a:rPr lang="en-US" sz="2100">
                <a:solidFill>
                  <a:srgbClr val="2B2B2B"/>
                </a:solidFill>
                <a:latin typeface="Nunito"/>
                <a:ea typeface="Nunito"/>
                <a:cs typeface="Nunito"/>
                <a:sym typeface="Nunito"/>
              </a:rPr>
              <a:t>ion</a:t>
            </a:r>
            <a:r>
              <a:rPr b="0" i="0" lang="en-US" sz="2100" u="none" cap="none" strike="noStrike">
                <a:solidFill>
                  <a:srgbClr val="2B2B2B"/>
                </a:solidFill>
                <a:latin typeface="Nunito"/>
                <a:ea typeface="Nunito"/>
                <a:cs typeface="Nunito"/>
                <a:sym typeface="Nunito"/>
              </a:rPr>
              <a:t>, edit review, conflict resolution, visible history. </a:t>
            </a:r>
            <a:endParaRPr/>
          </a:p>
        </p:txBody>
      </p:sp>
      <p:sp>
        <p:nvSpPr>
          <p:cNvPr id="49" name="Google Shape;49;p5"/>
          <p:cNvSpPr/>
          <p:nvPr/>
        </p:nvSpPr>
        <p:spPr>
          <a:xfrm>
            <a:off x="13134975" y="3048000"/>
            <a:ext cx="3810000" cy="3261000"/>
          </a:xfrm>
          <a:prstGeom prst="roundRect">
            <a:avLst>
              <a:gd fmla="val 6000" name="adj"/>
            </a:avLst>
          </a:prstGeom>
          <a:solidFill>
            <a:srgbClr val="FFFFFF"/>
          </a:solidFill>
          <a:ln cap="flat" cmpd="sng" w="25400">
            <a:solidFill>
              <a:srgbClr val="32463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 name="Google Shape;50;p5"/>
          <p:cNvSpPr txBox="1"/>
          <p:nvPr/>
        </p:nvSpPr>
        <p:spPr>
          <a:xfrm>
            <a:off x="13401675" y="3276600"/>
            <a:ext cx="32766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INFRASTRUCTURE</a:t>
            </a:r>
            <a:endParaRPr/>
          </a:p>
        </p:txBody>
      </p:sp>
      <p:sp>
        <p:nvSpPr>
          <p:cNvPr id="51" name="Google Shape;51;p5"/>
          <p:cNvSpPr txBox="1"/>
          <p:nvPr/>
        </p:nvSpPr>
        <p:spPr>
          <a:xfrm>
            <a:off x="13401675" y="3657600"/>
            <a:ext cx="3276600" cy="800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2600">
                <a:solidFill>
                  <a:srgbClr val="3C5343"/>
                </a:solidFill>
                <a:latin typeface="Nunito"/>
                <a:ea typeface="Nunito"/>
                <a:cs typeface="Nunito"/>
                <a:sym typeface="Nunito"/>
              </a:rPr>
              <a:t>GitHub · Open Source tooling</a:t>
            </a:r>
            <a:endParaRPr/>
          </a:p>
        </p:txBody>
      </p:sp>
      <p:sp>
        <p:nvSpPr>
          <p:cNvPr id="52" name="Google Shape;52;p5"/>
          <p:cNvSpPr txBox="1"/>
          <p:nvPr/>
        </p:nvSpPr>
        <p:spPr>
          <a:xfrm>
            <a:off x="13401675" y="4572000"/>
            <a:ext cx="3276600" cy="7110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100" u="none" cap="none" strike="noStrike">
                <a:solidFill>
                  <a:srgbClr val="2B2B2B"/>
                </a:solidFill>
                <a:latin typeface="Nunito"/>
                <a:ea typeface="Nunito"/>
                <a:cs typeface="Nunito"/>
                <a:sym typeface="Nunito"/>
              </a:rPr>
              <a:t>Versioned release</a:t>
            </a:r>
            <a:r>
              <a:rPr lang="en-US" sz="2100">
                <a:solidFill>
                  <a:srgbClr val="2B2B2B"/>
                </a:solidFill>
                <a:latin typeface="Nunito"/>
                <a:ea typeface="Nunito"/>
                <a:cs typeface="Nunito"/>
                <a:sym typeface="Nunito"/>
              </a:rPr>
              <a:t>s and OS tools.</a:t>
            </a:r>
            <a:endParaRPr/>
          </a:p>
        </p:txBody>
      </p:sp>
      <p:sp>
        <p:nvSpPr>
          <p:cNvPr id="53" name="Google Shape;53;p5"/>
          <p:cNvSpPr txBox="1"/>
          <p:nvPr/>
        </p:nvSpPr>
        <p:spPr>
          <a:xfrm>
            <a:off x="1333500" y="6990450"/>
            <a:ext cx="15621000" cy="7449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200" u="none" cap="none" strike="noStrike">
                <a:solidFill>
                  <a:srgbClr val="6A6A62"/>
                </a:solidFill>
                <a:latin typeface="Nunito"/>
                <a:ea typeface="Nunito"/>
                <a:cs typeface="Nunito"/>
                <a:sym typeface="Nunito"/>
              </a:rPr>
              <a:t>Common pattern: the licence text is the smallest part. What keeps a dataset open over ten years is governance, review and someone paid or motivated to maintain it.</a:t>
            </a:r>
            <a:endParaRPr/>
          </a:p>
        </p:txBody>
      </p:sp>
      <p:sp>
        <p:nvSpPr>
          <p:cNvPr id="54" name="Google Shape;54;p5"/>
          <p:cNvSpPr/>
          <p:nvPr/>
        </p:nvSpPr>
        <p:spPr>
          <a:xfrm>
            <a:off x="1270150" y="8030475"/>
            <a:ext cx="76200" cy="571500"/>
          </a:xfrm>
          <a:prstGeom prst="rect">
            <a:avLst/>
          </a:prstGeom>
          <a:solidFill>
            <a:srgbClr val="6D988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 name="Google Shape;55;p5"/>
          <p:cNvSpPr txBox="1"/>
          <p:nvPr/>
        </p:nvSpPr>
        <p:spPr>
          <a:xfrm>
            <a:off x="1498925" y="8232675"/>
            <a:ext cx="15621000" cy="3693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1" lang="en-US" sz="2400" u="none" cap="none" strike="noStrike">
                <a:solidFill>
                  <a:srgbClr val="3C5343"/>
                </a:solidFill>
                <a:latin typeface="Nunito"/>
                <a:ea typeface="Nunito"/>
                <a:cs typeface="Nunito"/>
                <a:sym typeface="Nunito"/>
              </a:rPr>
              <a:t>Open is a process, </a:t>
            </a:r>
            <a:r>
              <a:rPr i="1" lang="en-US" sz="2400">
                <a:solidFill>
                  <a:srgbClr val="3C5343"/>
                </a:solidFill>
                <a:latin typeface="Nunito"/>
                <a:ea typeface="Nunito"/>
                <a:cs typeface="Nunito"/>
                <a:sym typeface="Nunito"/>
              </a:rPr>
              <a:t>sustained over time.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EEE1"/>
        </a:solidFill>
      </p:bgPr>
    </p:bg>
    <p:spTree>
      <p:nvGrpSpPr>
        <p:cNvPr id="59" name="Shape 59"/>
        <p:cNvGrpSpPr/>
        <p:nvPr/>
      </p:nvGrpSpPr>
      <p:grpSpPr>
        <a:xfrm>
          <a:off x="0" y="0"/>
          <a:ext cx="0" cy="0"/>
          <a:chOff x="0" y="0"/>
          <a:chExt cx="0" cy="0"/>
        </a:xfrm>
      </p:grpSpPr>
      <p:sp>
        <p:nvSpPr>
          <p:cNvPr id="60" name="Google Shape;60;p6"/>
          <p:cNvSpPr txBox="1"/>
          <p:nvPr/>
        </p:nvSpPr>
        <p:spPr>
          <a:xfrm>
            <a:off x="1333500" y="1333500"/>
            <a:ext cx="156210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03 · STATE OF THE ART IN LCA</a:t>
            </a:r>
            <a:endParaRPr/>
          </a:p>
        </p:txBody>
      </p:sp>
      <p:sp>
        <p:nvSpPr>
          <p:cNvPr id="61" name="Google Shape;61;p6"/>
          <p:cNvSpPr txBox="1"/>
          <p:nvPr/>
        </p:nvSpPr>
        <p:spPr>
          <a:xfrm>
            <a:off x="1333500" y="1752600"/>
            <a:ext cx="16192500" cy="8477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5400" u="none" cap="none" strike="noStrike">
                <a:solidFill>
                  <a:srgbClr val="3C5343"/>
                </a:solidFill>
                <a:latin typeface="Nunito"/>
                <a:ea typeface="Nunito"/>
                <a:cs typeface="Nunito"/>
                <a:sym typeface="Nunito"/>
              </a:rPr>
              <a:t>The LCA data landscape today</a:t>
            </a:r>
            <a:endParaRPr/>
          </a:p>
        </p:txBody>
      </p:sp>
      <p:cxnSp>
        <p:nvCxnSpPr>
          <p:cNvPr id="62" name="Google Shape;62;p6"/>
          <p:cNvCxnSpPr/>
          <p:nvPr/>
        </p:nvCxnSpPr>
        <p:spPr>
          <a:xfrm>
            <a:off x="1905000" y="8267700"/>
            <a:ext cx="10820400" cy="0"/>
          </a:xfrm>
          <a:prstGeom prst="straightConnector1">
            <a:avLst/>
          </a:prstGeom>
          <a:noFill/>
          <a:ln cap="flat" cmpd="sng" w="25400">
            <a:solidFill>
              <a:srgbClr val="32463A"/>
            </a:solidFill>
            <a:prstDash val="solid"/>
            <a:round/>
            <a:headEnd len="sm" w="sm" type="none"/>
            <a:tailEnd len="sm" w="sm" type="none"/>
          </a:ln>
        </p:spPr>
      </p:cxnSp>
      <p:cxnSp>
        <p:nvCxnSpPr>
          <p:cNvPr id="63" name="Google Shape;63;p6"/>
          <p:cNvCxnSpPr/>
          <p:nvPr/>
        </p:nvCxnSpPr>
        <p:spPr>
          <a:xfrm>
            <a:off x="1828800" y="3238500"/>
            <a:ext cx="0" cy="5105400"/>
          </a:xfrm>
          <a:prstGeom prst="straightConnector1">
            <a:avLst/>
          </a:prstGeom>
          <a:noFill/>
          <a:ln cap="flat" cmpd="sng" w="25400">
            <a:solidFill>
              <a:srgbClr val="32463A"/>
            </a:solidFill>
            <a:prstDash val="solid"/>
            <a:round/>
            <a:headEnd len="sm" w="sm" type="none"/>
            <a:tailEnd len="sm" w="sm" type="none"/>
          </a:ln>
        </p:spPr>
      </p:cxnSp>
      <p:sp>
        <p:nvSpPr>
          <p:cNvPr id="64" name="Google Shape;64;p6"/>
          <p:cNvSpPr txBox="1"/>
          <p:nvPr/>
        </p:nvSpPr>
        <p:spPr>
          <a:xfrm>
            <a:off x="1905000" y="8382000"/>
            <a:ext cx="10820400" cy="28575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OPENNESS OF DATA  →</a:t>
            </a:r>
            <a:endParaRPr/>
          </a:p>
        </p:txBody>
      </p:sp>
      <p:sp>
        <p:nvSpPr>
          <p:cNvPr id="65" name="Google Shape;65;p6"/>
          <p:cNvSpPr txBox="1"/>
          <p:nvPr/>
        </p:nvSpPr>
        <p:spPr>
          <a:xfrm>
            <a:off x="1828800" y="2914650"/>
            <a:ext cx="5715000" cy="28575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OPENNESS OF TOOLING  ↑</a:t>
            </a:r>
            <a:endParaRPr/>
          </a:p>
        </p:txBody>
      </p:sp>
      <p:sp>
        <p:nvSpPr>
          <p:cNvPr id="66" name="Google Shape;66;p6"/>
          <p:cNvSpPr/>
          <p:nvPr/>
        </p:nvSpPr>
        <p:spPr>
          <a:xfrm>
            <a:off x="1905000" y="3238500"/>
            <a:ext cx="5334000" cy="2476500"/>
          </a:xfrm>
          <a:prstGeom prst="roundRect">
            <a:avLst>
              <a:gd fmla="val 5000" name="adj"/>
            </a:avLst>
          </a:prstGeom>
          <a:solidFill>
            <a:srgbClr val="3C53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 name="Google Shape;67;p6"/>
          <p:cNvSpPr txBox="1"/>
          <p:nvPr/>
        </p:nvSpPr>
        <p:spPr>
          <a:xfrm>
            <a:off x="2133600" y="3429000"/>
            <a:ext cx="48768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FFFFFF"/>
                </a:solidFill>
                <a:latin typeface="Nunito"/>
                <a:ea typeface="Nunito"/>
                <a:cs typeface="Nunito"/>
                <a:sym typeface="Nunito"/>
              </a:rPr>
              <a:t>OPEN TOOLS · LICENSED DATA</a:t>
            </a:r>
            <a:endParaRPr/>
          </a:p>
        </p:txBody>
      </p:sp>
      <p:sp>
        <p:nvSpPr>
          <p:cNvPr id="68" name="Google Shape;68;p6"/>
          <p:cNvSpPr txBox="1"/>
          <p:nvPr/>
        </p:nvSpPr>
        <p:spPr>
          <a:xfrm>
            <a:off x="2133600" y="3790950"/>
            <a:ext cx="4876800" cy="9420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800" u="none" cap="none" strike="noStrike">
                <a:solidFill>
                  <a:srgbClr val="FFFFFF"/>
                </a:solidFill>
                <a:latin typeface="Nunito"/>
                <a:ea typeface="Nunito"/>
                <a:cs typeface="Nunito"/>
                <a:sym typeface="Nunito"/>
              </a:rPr>
              <a:t>ecoinvent read by Brightway, openLCA, Activity Browser. The everyday reality of </a:t>
            </a:r>
            <a:r>
              <a:rPr lang="en-US" sz="1800">
                <a:solidFill>
                  <a:srgbClr val="FFFFFF"/>
                </a:solidFill>
                <a:latin typeface="Nunito"/>
                <a:ea typeface="Nunito"/>
                <a:cs typeface="Nunito"/>
                <a:sym typeface="Nunito"/>
              </a:rPr>
              <a:t>many LCA specialists and software engineer in LCA</a:t>
            </a:r>
            <a:endParaRPr/>
          </a:p>
        </p:txBody>
      </p:sp>
      <p:sp>
        <p:nvSpPr>
          <p:cNvPr id="69" name="Google Shape;69;p6"/>
          <p:cNvSpPr/>
          <p:nvPr/>
        </p:nvSpPr>
        <p:spPr>
          <a:xfrm>
            <a:off x="7391400" y="3238500"/>
            <a:ext cx="5334000" cy="2476500"/>
          </a:xfrm>
          <a:prstGeom prst="roundRect">
            <a:avLst>
              <a:gd fmla="val 5000" name="adj"/>
            </a:avLst>
          </a:prstGeom>
          <a:solidFill>
            <a:srgbClr val="6D988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 name="Google Shape;70;p6"/>
          <p:cNvSpPr txBox="1"/>
          <p:nvPr/>
        </p:nvSpPr>
        <p:spPr>
          <a:xfrm>
            <a:off x="7620000" y="3429000"/>
            <a:ext cx="48768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FFFFFF"/>
                </a:solidFill>
                <a:latin typeface="Nunito"/>
                <a:ea typeface="Nunito"/>
                <a:cs typeface="Nunito"/>
                <a:sym typeface="Nunito"/>
              </a:rPr>
              <a:t>OPEN TOOLS · OPEN DATA</a:t>
            </a:r>
            <a:endParaRPr/>
          </a:p>
        </p:txBody>
      </p:sp>
      <p:sp>
        <p:nvSpPr>
          <p:cNvPr id="71" name="Google Shape;71;p6"/>
          <p:cNvSpPr txBox="1"/>
          <p:nvPr/>
        </p:nvSpPr>
        <p:spPr>
          <a:xfrm>
            <a:off x="7620000" y="3790950"/>
            <a:ext cx="4876800" cy="9420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800" u="none" cap="none" strike="noStrike">
                <a:solidFill>
                  <a:srgbClr val="FFFFFF"/>
                </a:solidFill>
                <a:latin typeface="Nunito"/>
                <a:ea typeface="Nunito"/>
                <a:cs typeface="Nunito"/>
                <a:sym typeface="Nunito"/>
              </a:rPr>
              <a:t>Agribalyse (ADEME), BAFU UVEK 2026, Federal LCA Commons, </a:t>
            </a:r>
            <a:br>
              <a:rPr lang="en-US" sz="1800">
                <a:solidFill>
                  <a:srgbClr val="FFFFFF"/>
                </a:solidFill>
                <a:latin typeface="Nunito"/>
                <a:ea typeface="Nunito"/>
                <a:cs typeface="Nunito"/>
                <a:sym typeface="Nunito"/>
              </a:rPr>
            </a:br>
            <a:r>
              <a:rPr b="0" i="0" lang="en-US" sz="1800" u="none" cap="none" strike="noStrike">
                <a:solidFill>
                  <a:srgbClr val="FFFFFF"/>
                </a:solidFill>
                <a:latin typeface="Nunito"/>
                <a:ea typeface="Nunito"/>
                <a:cs typeface="Nunito"/>
                <a:sym typeface="Nunito"/>
              </a:rPr>
              <a:t>Open methods: EF 3.1, IPCC, ReCiPe.</a:t>
            </a:r>
            <a:endParaRPr/>
          </a:p>
        </p:txBody>
      </p:sp>
      <p:sp>
        <p:nvSpPr>
          <p:cNvPr id="72" name="Google Shape;72;p6"/>
          <p:cNvSpPr/>
          <p:nvPr/>
        </p:nvSpPr>
        <p:spPr>
          <a:xfrm>
            <a:off x="1905000" y="5867400"/>
            <a:ext cx="5334000" cy="2476500"/>
          </a:xfrm>
          <a:prstGeom prst="roundRect">
            <a:avLst>
              <a:gd fmla="val 5000" name="adj"/>
            </a:avLst>
          </a:prstGeom>
          <a:solidFill>
            <a:srgbClr val="FFFFFF"/>
          </a:solidFill>
          <a:ln cap="flat" cmpd="sng" w="25400">
            <a:solidFill>
              <a:srgbClr val="D4D2C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3" name="Google Shape;73;p6"/>
          <p:cNvSpPr txBox="1"/>
          <p:nvPr/>
        </p:nvSpPr>
        <p:spPr>
          <a:xfrm>
            <a:off x="2133600" y="6057900"/>
            <a:ext cx="48768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CLOSED TOOLS · LICENSED DATA</a:t>
            </a:r>
            <a:endParaRPr/>
          </a:p>
        </p:txBody>
      </p:sp>
      <p:sp>
        <p:nvSpPr>
          <p:cNvPr id="74" name="Google Shape;74;p6"/>
          <p:cNvSpPr txBox="1"/>
          <p:nvPr/>
        </p:nvSpPr>
        <p:spPr>
          <a:xfrm>
            <a:off x="2133600" y="6419850"/>
            <a:ext cx="4876800" cy="18097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800" u="none" cap="none" strike="noStrike">
                <a:solidFill>
                  <a:srgbClr val="2B2B2B"/>
                </a:solidFill>
                <a:latin typeface="Nunito"/>
                <a:ea typeface="Nunito"/>
                <a:cs typeface="Nunito"/>
                <a:sym typeface="Nunito"/>
              </a:rPr>
              <a:t>Sphera / GaBi, SimaPro with ecoinvent. Proprietary nomenclature on both sides.</a:t>
            </a:r>
            <a:endParaRPr/>
          </a:p>
        </p:txBody>
      </p:sp>
      <p:sp>
        <p:nvSpPr>
          <p:cNvPr id="75" name="Google Shape;75;p6"/>
          <p:cNvSpPr/>
          <p:nvPr/>
        </p:nvSpPr>
        <p:spPr>
          <a:xfrm>
            <a:off x="7391400" y="5867400"/>
            <a:ext cx="5334000" cy="2476500"/>
          </a:xfrm>
          <a:prstGeom prst="roundRect">
            <a:avLst>
              <a:gd fmla="val 5000" name="adj"/>
            </a:avLst>
          </a:prstGeom>
          <a:solidFill>
            <a:srgbClr val="FFFFFF"/>
          </a:solidFill>
          <a:ln cap="flat" cmpd="sng" w="25400">
            <a:solidFill>
              <a:srgbClr val="D4D2C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6" name="Google Shape;76;p6"/>
          <p:cNvSpPr txBox="1"/>
          <p:nvPr/>
        </p:nvSpPr>
        <p:spPr>
          <a:xfrm>
            <a:off x="7620000" y="6057900"/>
            <a:ext cx="48768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CLOSED TOOLS · OPEN DATA</a:t>
            </a:r>
            <a:endParaRPr/>
          </a:p>
        </p:txBody>
      </p:sp>
      <p:sp>
        <p:nvSpPr>
          <p:cNvPr id="77" name="Google Shape;77;p6"/>
          <p:cNvSpPr txBox="1"/>
          <p:nvPr/>
        </p:nvSpPr>
        <p:spPr>
          <a:xfrm>
            <a:off x="7620000" y="6419850"/>
            <a:ext cx="4876800" cy="18097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800" u="none" cap="none" strike="noStrike">
                <a:solidFill>
                  <a:srgbClr val="2B2B2B"/>
                </a:solidFill>
                <a:latin typeface="Nunito"/>
                <a:ea typeface="Nunito"/>
                <a:cs typeface="Nunito"/>
                <a:sym typeface="Nunito"/>
              </a:rPr>
              <a:t>Agribalyse as SimaPro CSV, national databases as ILCD zips. Open, but readable through one vendor's conventions.</a:t>
            </a:r>
            <a:endParaRPr/>
          </a:p>
        </p:txBody>
      </p:sp>
      <p:sp>
        <p:nvSpPr>
          <p:cNvPr id="78" name="Google Shape;78;p6"/>
          <p:cNvSpPr txBox="1"/>
          <p:nvPr/>
        </p:nvSpPr>
        <p:spPr>
          <a:xfrm>
            <a:off x="13601700" y="3143250"/>
            <a:ext cx="3048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a:p>
        </p:txBody>
      </p:sp>
      <p:sp>
        <p:nvSpPr>
          <p:cNvPr id="79" name="Google Shape;79;p6"/>
          <p:cNvSpPr txBox="1"/>
          <p:nvPr/>
        </p:nvSpPr>
        <p:spPr>
          <a:xfrm>
            <a:off x="13601700" y="6315075"/>
            <a:ext cx="1980900" cy="215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200"/>
              </a:spcBef>
              <a:spcAft>
                <a:spcPts val="0"/>
              </a:spcAft>
              <a:buNone/>
            </a:pPr>
            <a:r>
              <a:t/>
            </a:r>
            <a:endParaRPr/>
          </a:p>
        </p:txBody>
      </p:sp>
      <p:sp>
        <p:nvSpPr>
          <p:cNvPr id="80" name="Google Shape;80;p6"/>
          <p:cNvSpPr/>
          <p:nvPr/>
        </p:nvSpPr>
        <p:spPr>
          <a:xfrm>
            <a:off x="1333500" y="9067800"/>
            <a:ext cx="76200" cy="571500"/>
          </a:xfrm>
          <a:prstGeom prst="rect">
            <a:avLst/>
          </a:prstGeom>
          <a:solidFill>
            <a:srgbClr val="6D988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 name="Google Shape;81;p6"/>
          <p:cNvSpPr txBox="1"/>
          <p:nvPr/>
        </p:nvSpPr>
        <p:spPr>
          <a:xfrm>
            <a:off x="1638300" y="9067800"/>
            <a:ext cx="15621000" cy="5715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1" lang="en-US" sz="2400" u="none" cap="none" strike="noStrike">
                <a:solidFill>
                  <a:srgbClr val="3C5343"/>
                </a:solidFill>
                <a:latin typeface="Nunito"/>
                <a:ea typeface="Nunito"/>
                <a:cs typeface="Nunito"/>
                <a:sym typeface="Nunito"/>
              </a:rPr>
              <a:t>The tools are open. The methods are mostly open. The data is open in pockets, and the pockets don't talk to each other.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EEE1"/>
        </a:solidFill>
      </p:bgPr>
    </p:bg>
    <p:spTree>
      <p:nvGrpSpPr>
        <p:cNvPr id="85" name="Shape 85"/>
        <p:cNvGrpSpPr/>
        <p:nvPr/>
      </p:nvGrpSpPr>
      <p:grpSpPr>
        <a:xfrm>
          <a:off x="0" y="0"/>
          <a:ext cx="0" cy="0"/>
          <a:chOff x="0" y="0"/>
          <a:chExt cx="0" cy="0"/>
        </a:xfrm>
      </p:grpSpPr>
      <p:sp>
        <p:nvSpPr>
          <p:cNvPr id="86" name="Google Shape;86;p7"/>
          <p:cNvSpPr txBox="1"/>
          <p:nvPr/>
        </p:nvSpPr>
        <p:spPr>
          <a:xfrm>
            <a:off x="1333500" y="1333500"/>
            <a:ext cx="156210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04 · THE GAP</a:t>
            </a:r>
            <a:endParaRPr/>
          </a:p>
        </p:txBody>
      </p:sp>
      <p:sp>
        <p:nvSpPr>
          <p:cNvPr id="87" name="Google Shape;87;p7"/>
          <p:cNvSpPr txBox="1"/>
          <p:nvPr/>
        </p:nvSpPr>
        <p:spPr>
          <a:xfrm>
            <a:off x="1333500" y="1752600"/>
            <a:ext cx="16192500" cy="8477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5400" u="none" cap="none" strike="noStrike">
                <a:solidFill>
                  <a:srgbClr val="3C5343"/>
                </a:solidFill>
                <a:latin typeface="Nunito"/>
                <a:ea typeface="Nunito"/>
                <a:cs typeface="Nunito"/>
                <a:sym typeface="Nunito"/>
              </a:rPr>
              <a:t>Why open LCA data still doesn't compose</a:t>
            </a:r>
            <a:endParaRPr/>
          </a:p>
        </p:txBody>
      </p:sp>
      <p:sp>
        <p:nvSpPr>
          <p:cNvPr id="88" name="Google Shape;88;p7"/>
          <p:cNvSpPr txBox="1"/>
          <p:nvPr/>
        </p:nvSpPr>
        <p:spPr>
          <a:xfrm>
            <a:off x="1333500" y="3048000"/>
            <a:ext cx="8572500" cy="53340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0" i="0" lang="en-US" sz="2500" u="none" cap="none" strike="noStrike">
                <a:solidFill>
                  <a:srgbClr val="2B2B2B"/>
                </a:solidFill>
                <a:latin typeface="Nunito"/>
                <a:ea typeface="Nunito"/>
                <a:cs typeface="Nunito"/>
                <a:sym typeface="Nunito"/>
              </a:rPr>
              <a:t>•  Nomenclature drift: flow names, sub-compartments and units differ between every pair of sources</a:t>
            </a:r>
            <a:endParaRPr/>
          </a:p>
          <a:p>
            <a:pPr indent="0" lvl="0" marL="0" marR="0" rtl="0" algn="l">
              <a:lnSpc>
                <a:spcPct val="115000"/>
              </a:lnSpc>
              <a:spcBef>
                <a:spcPts val="1600"/>
              </a:spcBef>
              <a:spcAft>
                <a:spcPts val="0"/>
              </a:spcAft>
              <a:buNone/>
            </a:pPr>
            <a:r>
              <a:rPr b="0" i="0" lang="en-US" sz="2500" u="none" cap="none" strike="noStrike">
                <a:solidFill>
                  <a:srgbClr val="2B2B2B"/>
                </a:solidFill>
                <a:latin typeface="Nunito"/>
                <a:ea typeface="Nunito"/>
                <a:cs typeface="Nunito"/>
                <a:sym typeface="Nunito"/>
              </a:rPr>
              <a:t>•  Licences that forbid derivatives, sometimes even of the structure, not only the amounts</a:t>
            </a:r>
            <a:endParaRPr/>
          </a:p>
          <a:p>
            <a:pPr indent="0" lvl="0" marL="0" marR="0" rtl="0" algn="l">
              <a:lnSpc>
                <a:spcPct val="115000"/>
              </a:lnSpc>
              <a:spcBef>
                <a:spcPts val="1600"/>
              </a:spcBef>
              <a:spcAft>
                <a:spcPts val="0"/>
              </a:spcAft>
              <a:buNone/>
            </a:pPr>
            <a:r>
              <a:rPr b="0" i="0" lang="en-US" sz="2500" u="none" cap="none" strike="noStrike">
                <a:solidFill>
                  <a:srgbClr val="2B2B2B"/>
                </a:solidFill>
                <a:latin typeface="Nunito"/>
                <a:ea typeface="Nunito"/>
                <a:cs typeface="Nunito"/>
                <a:sym typeface="Nunito"/>
              </a:rPr>
              <a:t>•  Translation layers living in notebooks and in expert memory, never published</a:t>
            </a:r>
            <a:endParaRPr/>
          </a:p>
          <a:p>
            <a:pPr indent="0" lvl="0" marL="0" marR="0" rtl="0" algn="l">
              <a:lnSpc>
                <a:spcPct val="115000"/>
              </a:lnSpc>
              <a:spcBef>
                <a:spcPts val="1600"/>
              </a:spcBef>
              <a:spcAft>
                <a:spcPts val="0"/>
              </a:spcAft>
              <a:buNone/>
            </a:pPr>
            <a:r>
              <a:rPr b="0" i="0" lang="en-US" sz="2500" u="none" cap="none" strike="noStrike">
                <a:solidFill>
                  <a:srgbClr val="2B2B2B"/>
                </a:solidFill>
                <a:latin typeface="Nunito"/>
                <a:ea typeface="Nunito"/>
                <a:cs typeface="Nunito"/>
                <a:sym typeface="Nunito"/>
              </a:rPr>
              <a:t>•  Every upstream release breaks every mapping built against the previous one</a:t>
            </a:r>
            <a:endParaRPr/>
          </a:p>
          <a:p>
            <a:pPr indent="0" lvl="0" marL="0" marR="0" rtl="0" algn="l">
              <a:lnSpc>
                <a:spcPct val="115000"/>
              </a:lnSpc>
              <a:spcBef>
                <a:spcPts val="1600"/>
              </a:spcBef>
              <a:spcAft>
                <a:spcPts val="0"/>
              </a:spcAft>
              <a:buNone/>
            </a:pPr>
            <a:r>
              <a:rPr b="0" i="0" lang="en-US" sz="2500" u="none" cap="none" strike="noStrike">
                <a:solidFill>
                  <a:srgbClr val="2B2B2B"/>
                </a:solidFill>
                <a:latin typeface="Nunito"/>
                <a:ea typeface="Nunito"/>
                <a:cs typeface="Nunito"/>
                <a:sym typeface="Nunito"/>
              </a:rPr>
              <a:t>•  No shared identifiers, so the same substance has as many ids as publishers</a:t>
            </a:r>
            <a:endParaRPr/>
          </a:p>
        </p:txBody>
      </p:sp>
      <p:sp>
        <p:nvSpPr>
          <p:cNvPr id="89" name="Google Shape;89;p7"/>
          <p:cNvSpPr/>
          <p:nvPr/>
        </p:nvSpPr>
        <p:spPr>
          <a:xfrm>
            <a:off x="10477500" y="3048000"/>
            <a:ext cx="6477000" cy="2762250"/>
          </a:xfrm>
          <a:prstGeom prst="roundRect">
            <a:avLst>
              <a:gd fmla="val 6000" name="adj"/>
            </a:avLst>
          </a:prstGeom>
          <a:solidFill>
            <a:srgbClr val="3C53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 name="Google Shape;90;p7"/>
          <p:cNvSpPr txBox="1"/>
          <p:nvPr/>
        </p:nvSpPr>
        <p:spPr>
          <a:xfrm>
            <a:off x="10782300" y="3276600"/>
            <a:ext cx="58674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84AE99"/>
                </a:solidFill>
                <a:latin typeface="Nunito"/>
                <a:ea typeface="Nunito"/>
                <a:cs typeface="Nunito"/>
                <a:sym typeface="Nunito"/>
              </a:rPr>
              <a:t>AGRIBALYSE 3.2 IN BRIGHTWAY</a:t>
            </a:r>
            <a:endParaRPr/>
          </a:p>
        </p:txBody>
      </p:sp>
      <p:sp>
        <p:nvSpPr>
          <p:cNvPr id="91" name="Google Shape;91;p7"/>
          <p:cNvSpPr txBox="1"/>
          <p:nvPr/>
        </p:nvSpPr>
        <p:spPr>
          <a:xfrm>
            <a:off x="10782300" y="3657600"/>
            <a:ext cx="5867400" cy="57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4400" u="none" cap="none" strike="noStrike">
                <a:solidFill>
                  <a:srgbClr val="FFFFFF"/>
                </a:solidFill>
                <a:latin typeface="Nunito"/>
                <a:ea typeface="Nunito"/>
                <a:cs typeface="Nunito"/>
                <a:sym typeface="Nunito"/>
              </a:rPr>
              <a:t>100% · 99.98%</a:t>
            </a:r>
            <a:endParaRPr/>
          </a:p>
        </p:txBody>
      </p:sp>
      <p:sp>
        <p:nvSpPr>
          <p:cNvPr id="92" name="Google Shape;92;p7"/>
          <p:cNvSpPr txBox="1"/>
          <p:nvPr/>
        </p:nvSpPr>
        <p:spPr>
          <a:xfrm>
            <a:off x="10782300" y="4305300"/>
            <a:ext cx="5867400" cy="13335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800" u="none" cap="none" strike="noStrike">
                <a:solidFill>
                  <a:srgbClr val="DCE7E0"/>
                </a:solidFill>
                <a:latin typeface="Nunito"/>
                <a:ea typeface="Nunito"/>
                <a:cs typeface="Nunito"/>
                <a:sym typeface="Nunito"/>
              </a:rPr>
              <a:t>technosphere and biosphere exchanges linked through a full mapping registry; 2,451 products backtested against ADEME (see talk 1)</a:t>
            </a:r>
            <a:endParaRPr/>
          </a:p>
        </p:txBody>
      </p:sp>
      <p:sp>
        <p:nvSpPr>
          <p:cNvPr id="93" name="Google Shape;93;p7"/>
          <p:cNvSpPr/>
          <p:nvPr/>
        </p:nvSpPr>
        <p:spPr>
          <a:xfrm>
            <a:off x="10477500" y="6000750"/>
            <a:ext cx="6477000" cy="2762250"/>
          </a:xfrm>
          <a:prstGeom prst="roundRect">
            <a:avLst>
              <a:gd fmla="val 6000" name="adj"/>
            </a:avLst>
          </a:prstGeom>
          <a:solidFill>
            <a:srgbClr val="FFFFFF"/>
          </a:solidFill>
          <a:ln cap="flat" cmpd="sng" w="25400">
            <a:solidFill>
              <a:srgbClr val="32463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4" name="Google Shape;94;p7"/>
          <p:cNvSpPr txBox="1"/>
          <p:nvPr/>
        </p:nvSpPr>
        <p:spPr>
          <a:xfrm>
            <a:off x="10782300" y="6229350"/>
            <a:ext cx="58674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BAFU 2026 TO EF 3.1</a:t>
            </a:r>
            <a:endParaRPr/>
          </a:p>
        </p:txBody>
      </p:sp>
      <p:sp>
        <p:nvSpPr>
          <p:cNvPr id="95" name="Google Shape;95;p7"/>
          <p:cNvSpPr txBox="1"/>
          <p:nvPr/>
        </p:nvSpPr>
        <p:spPr>
          <a:xfrm>
            <a:off x="10782300" y="6610350"/>
            <a:ext cx="5867400" cy="57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4400" u="none" cap="none" strike="noStrike">
                <a:solidFill>
                  <a:srgbClr val="3C5343"/>
                </a:solidFill>
                <a:latin typeface="Nunito"/>
                <a:ea typeface="Nunito"/>
                <a:cs typeface="Nunito"/>
                <a:sym typeface="Nunito"/>
              </a:rPr>
              <a:t>2,679</a:t>
            </a:r>
            <a:endParaRPr/>
          </a:p>
        </p:txBody>
      </p:sp>
      <p:sp>
        <p:nvSpPr>
          <p:cNvPr id="96" name="Google Shape;96;p7"/>
          <p:cNvSpPr txBox="1"/>
          <p:nvPr/>
        </p:nvSpPr>
        <p:spPr>
          <a:xfrm>
            <a:off x="10782300" y="7258050"/>
            <a:ext cx="5867400" cy="13335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800" u="none" cap="none" strike="noStrike">
                <a:solidFill>
                  <a:srgbClr val="2B2B2B"/>
                </a:solidFill>
                <a:latin typeface="Nunito"/>
                <a:ea typeface="Nunito"/>
                <a:cs typeface="Nunito"/>
                <a:sym typeface="Nunito"/>
              </a:rPr>
              <a:t>unit-level elementary-flow decisions to bridge one national database to one reference flow list; the official openLCA package holds 2,460 elementary flows</a:t>
            </a:r>
            <a:endParaRPr/>
          </a:p>
        </p:txBody>
      </p:sp>
      <p:sp>
        <p:nvSpPr>
          <p:cNvPr id="97" name="Google Shape;97;p7"/>
          <p:cNvSpPr/>
          <p:nvPr/>
        </p:nvSpPr>
        <p:spPr>
          <a:xfrm>
            <a:off x="1333500" y="9067800"/>
            <a:ext cx="76200" cy="571500"/>
          </a:xfrm>
          <a:prstGeom prst="rect">
            <a:avLst/>
          </a:prstGeom>
          <a:solidFill>
            <a:srgbClr val="6D988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8" name="Google Shape;98;p7"/>
          <p:cNvSpPr txBox="1"/>
          <p:nvPr/>
        </p:nvSpPr>
        <p:spPr>
          <a:xfrm>
            <a:off x="1638300" y="9067800"/>
            <a:ext cx="15621000" cy="5715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1" lang="en-US" sz="2400" u="none" cap="none" strike="noStrike">
                <a:solidFill>
                  <a:srgbClr val="3C5343"/>
                </a:solidFill>
                <a:latin typeface="Nunito"/>
                <a:ea typeface="Nunito"/>
                <a:cs typeface="Nunito"/>
                <a:sym typeface="Nunito"/>
              </a:rPr>
              <a:t>Every practitioner rebuilds the same bridges in private. The bridge is the missing open data.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EEE1"/>
        </a:solidFill>
      </p:bgPr>
    </p:bg>
    <p:spTree>
      <p:nvGrpSpPr>
        <p:cNvPr id="102" name="Shape 102"/>
        <p:cNvGrpSpPr/>
        <p:nvPr/>
      </p:nvGrpSpPr>
      <p:grpSpPr>
        <a:xfrm>
          <a:off x="0" y="0"/>
          <a:ext cx="0" cy="0"/>
          <a:chOff x="0" y="0"/>
          <a:chExt cx="0" cy="0"/>
        </a:xfrm>
      </p:grpSpPr>
      <p:sp>
        <p:nvSpPr>
          <p:cNvPr id="103" name="Google Shape;103;p8"/>
          <p:cNvSpPr txBox="1"/>
          <p:nvPr/>
        </p:nvSpPr>
        <p:spPr>
          <a:xfrm>
            <a:off x="1333500" y="1333500"/>
            <a:ext cx="156210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05 · APPROACHES ON THE TABLE</a:t>
            </a:r>
            <a:endParaRPr/>
          </a:p>
        </p:txBody>
      </p:sp>
      <p:sp>
        <p:nvSpPr>
          <p:cNvPr id="104" name="Google Shape;104;p8"/>
          <p:cNvSpPr txBox="1"/>
          <p:nvPr/>
        </p:nvSpPr>
        <p:spPr>
          <a:xfrm>
            <a:off x="1333500" y="1752600"/>
            <a:ext cx="16192500" cy="8477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5400" u="none" cap="none" strike="noStrike">
                <a:solidFill>
                  <a:srgbClr val="3C5343"/>
                </a:solidFill>
                <a:latin typeface="Nunito"/>
                <a:ea typeface="Nunito"/>
                <a:cs typeface="Nunito"/>
                <a:sym typeface="Nunito"/>
              </a:rPr>
              <a:t>Five answers, one chart</a:t>
            </a:r>
            <a:endParaRPr/>
          </a:p>
        </p:txBody>
      </p:sp>
      <p:sp>
        <p:nvSpPr>
          <p:cNvPr id="105" name="Google Shape;105;p8"/>
          <p:cNvSpPr/>
          <p:nvPr/>
        </p:nvSpPr>
        <p:spPr>
          <a:xfrm>
            <a:off x="1905000" y="3048000"/>
            <a:ext cx="8572500" cy="5143500"/>
          </a:xfrm>
          <a:prstGeom prst="rect">
            <a:avLst/>
          </a:prstGeom>
          <a:solidFill>
            <a:srgbClr val="FFFFFF"/>
          </a:solidFill>
          <a:ln cap="flat" cmpd="sng" w="25400">
            <a:solidFill>
              <a:srgbClr val="D4D2C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cxnSp>
        <p:nvCxnSpPr>
          <p:cNvPr id="106" name="Google Shape;106;p8"/>
          <p:cNvCxnSpPr/>
          <p:nvPr/>
        </p:nvCxnSpPr>
        <p:spPr>
          <a:xfrm>
            <a:off x="1905000" y="8191500"/>
            <a:ext cx="8572500" cy="0"/>
          </a:xfrm>
          <a:prstGeom prst="straightConnector1">
            <a:avLst/>
          </a:prstGeom>
          <a:noFill/>
          <a:ln cap="flat" cmpd="sng" w="25400">
            <a:solidFill>
              <a:srgbClr val="32463A"/>
            </a:solidFill>
            <a:prstDash val="solid"/>
            <a:round/>
            <a:headEnd len="sm" w="sm" type="none"/>
            <a:tailEnd len="sm" w="sm" type="none"/>
          </a:ln>
        </p:spPr>
      </p:cxnSp>
      <p:cxnSp>
        <p:nvCxnSpPr>
          <p:cNvPr id="107" name="Google Shape;107;p8"/>
          <p:cNvCxnSpPr/>
          <p:nvPr/>
        </p:nvCxnSpPr>
        <p:spPr>
          <a:xfrm>
            <a:off x="1905000" y="3048000"/>
            <a:ext cx="0" cy="5143500"/>
          </a:xfrm>
          <a:prstGeom prst="straightConnector1">
            <a:avLst/>
          </a:prstGeom>
          <a:noFill/>
          <a:ln cap="flat" cmpd="sng" w="25400">
            <a:solidFill>
              <a:srgbClr val="32463A"/>
            </a:solidFill>
            <a:prstDash val="solid"/>
            <a:round/>
            <a:headEnd len="sm" w="sm" type="none"/>
            <a:tailEnd len="sm" w="sm" type="none"/>
          </a:ln>
        </p:spPr>
      </p:cxnSp>
      <p:sp>
        <p:nvSpPr>
          <p:cNvPr id="108" name="Google Shape;108;p8"/>
          <p:cNvSpPr txBox="1"/>
          <p:nvPr/>
        </p:nvSpPr>
        <p:spPr>
          <a:xfrm>
            <a:off x="1905000" y="8324850"/>
            <a:ext cx="8572500" cy="28575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1500" u="none" cap="none" strike="noStrike">
                <a:solidFill>
                  <a:srgbClr val="6D9886"/>
                </a:solidFill>
                <a:latin typeface="Nunito"/>
                <a:ea typeface="Nunito"/>
                <a:cs typeface="Nunito"/>
                <a:sym typeface="Nunito"/>
              </a:rPr>
              <a:t>EFFORT TO ADOPT  →</a:t>
            </a:r>
            <a:endParaRPr/>
          </a:p>
        </p:txBody>
      </p:sp>
      <p:sp>
        <p:nvSpPr>
          <p:cNvPr id="109" name="Google Shape;109;p8"/>
          <p:cNvSpPr txBox="1"/>
          <p:nvPr/>
        </p:nvSpPr>
        <p:spPr>
          <a:xfrm>
            <a:off x="95250" y="5476875"/>
            <a:ext cx="1619100" cy="461700"/>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1" lang="en-US" sz="1500">
                <a:solidFill>
                  <a:srgbClr val="6D9886"/>
                </a:solidFill>
                <a:latin typeface="Nunito"/>
                <a:ea typeface="Nunito"/>
                <a:cs typeface="Nunito"/>
                <a:sym typeface="Nunito"/>
              </a:rPr>
              <a:t>PROBLEM COVERAGE</a:t>
            </a:r>
            <a:r>
              <a:rPr b="1" i="0" lang="en-US" sz="1500" u="none" cap="none" strike="noStrike">
                <a:solidFill>
                  <a:srgbClr val="6D9886"/>
                </a:solidFill>
                <a:latin typeface="Nunito"/>
                <a:ea typeface="Nunito"/>
                <a:cs typeface="Nunito"/>
                <a:sym typeface="Nunito"/>
              </a:rPr>
              <a:t>  ↑</a:t>
            </a:r>
            <a:endParaRPr/>
          </a:p>
        </p:txBody>
      </p:sp>
      <p:sp>
        <p:nvSpPr>
          <p:cNvPr id="110" name="Google Shape;110;p8"/>
          <p:cNvSpPr/>
          <p:nvPr/>
        </p:nvSpPr>
        <p:spPr>
          <a:xfrm>
            <a:off x="8305800" y="3379470"/>
            <a:ext cx="571500" cy="571500"/>
          </a:xfrm>
          <a:prstGeom prst="ellipse">
            <a:avLst/>
          </a:prstGeom>
          <a:solidFill>
            <a:srgbClr val="3C53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1" name="Google Shape;111;p8"/>
          <p:cNvSpPr txBox="1"/>
          <p:nvPr/>
        </p:nvSpPr>
        <p:spPr>
          <a:xfrm>
            <a:off x="8305800" y="3379470"/>
            <a:ext cx="571500" cy="5715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2600" u="none" cap="none" strike="noStrike">
                <a:solidFill>
                  <a:srgbClr val="FFFFFF"/>
                </a:solidFill>
                <a:latin typeface="Nunito"/>
                <a:ea typeface="Nunito"/>
                <a:cs typeface="Nunito"/>
                <a:sym typeface="Nunito"/>
              </a:rPr>
              <a:t>a</a:t>
            </a:r>
            <a:endParaRPr/>
          </a:p>
        </p:txBody>
      </p:sp>
      <p:sp>
        <p:nvSpPr>
          <p:cNvPr id="112" name="Google Shape;112;p8"/>
          <p:cNvSpPr/>
          <p:nvPr/>
        </p:nvSpPr>
        <p:spPr>
          <a:xfrm>
            <a:off x="5476875" y="3790950"/>
            <a:ext cx="571500" cy="571500"/>
          </a:xfrm>
          <a:prstGeom prst="ellipse">
            <a:avLst/>
          </a:prstGeom>
          <a:solidFill>
            <a:srgbClr val="3C53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 name="Google Shape;113;p8"/>
          <p:cNvSpPr txBox="1"/>
          <p:nvPr/>
        </p:nvSpPr>
        <p:spPr>
          <a:xfrm>
            <a:off x="5476875" y="3790950"/>
            <a:ext cx="571500" cy="5715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2600" u="none" cap="none" strike="noStrike">
                <a:solidFill>
                  <a:srgbClr val="FFFFFF"/>
                </a:solidFill>
                <a:latin typeface="Nunito"/>
                <a:ea typeface="Nunito"/>
                <a:cs typeface="Nunito"/>
                <a:sym typeface="Nunito"/>
              </a:rPr>
              <a:t>b</a:t>
            </a:r>
            <a:endParaRPr/>
          </a:p>
        </p:txBody>
      </p:sp>
      <p:sp>
        <p:nvSpPr>
          <p:cNvPr id="114" name="Google Shape;114;p8"/>
          <p:cNvSpPr/>
          <p:nvPr/>
        </p:nvSpPr>
        <p:spPr>
          <a:xfrm>
            <a:off x="4191000" y="5076825"/>
            <a:ext cx="571500" cy="571500"/>
          </a:xfrm>
          <a:prstGeom prst="ellipse">
            <a:avLst/>
          </a:prstGeom>
          <a:solidFill>
            <a:srgbClr val="6D988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5" name="Google Shape;115;p8"/>
          <p:cNvSpPr txBox="1"/>
          <p:nvPr/>
        </p:nvSpPr>
        <p:spPr>
          <a:xfrm>
            <a:off x="4191000" y="5076825"/>
            <a:ext cx="571500" cy="5715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2600" u="none" cap="none" strike="noStrike">
                <a:solidFill>
                  <a:srgbClr val="FFFFFF"/>
                </a:solidFill>
                <a:latin typeface="Nunito"/>
                <a:ea typeface="Nunito"/>
                <a:cs typeface="Nunito"/>
                <a:sym typeface="Nunito"/>
              </a:rPr>
              <a:t>c</a:t>
            </a:r>
            <a:endParaRPr/>
          </a:p>
        </p:txBody>
      </p:sp>
      <p:sp>
        <p:nvSpPr>
          <p:cNvPr id="116" name="Google Shape;116;p8"/>
          <p:cNvSpPr/>
          <p:nvPr/>
        </p:nvSpPr>
        <p:spPr>
          <a:xfrm>
            <a:off x="3333750" y="4408170"/>
            <a:ext cx="571500" cy="571500"/>
          </a:xfrm>
          <a:prstGeom prst="ellipse">
            <a:avLst/>
          </a:prstGeom>
          <a:solidFill>
            <a:srgbClr val="6D988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 name="Google Shape;117;p8"/>
          <p:cNvSpPr txBox="1"/>
          <p:nvPr/>
        </p:nvSpPr>
        <p:spPr>
          <a:xfrm>
            <a:off x="3333750" y="4408170"/>
            <a:ext cx="571500" cy="5715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2600" u="none" cap="none" strike="noStrike">
                <a:solidFill>
                  <a:srgbClr val="FFFFFF"/>
                </a:solidFill>
                <a:latin typeface="Nunito"/>
                <a:ea typeface="Nunito"/>
                <a:cs typeface="Nunito"/>
                <a:sym typeface="Nunito"/>
              </a:rPr>
              <a:t>d</a:t>
            </a:r>
            <a:endParaRPr/>
          </a:p>
        </p:txBody>
      </p:sp>
      <p:sp>
        <p:nvSpPr>
          <p:cNvPr id="118" name="Google Shape;118;p8"/>
          <p:cNvSpPr/>
          <p:nvPr/>
        </p:nvSpPr>
        <p:spPr>
          <a:xfrm>
            <a:off x="8905875" y="4716780"/>
            <a:ext cx="571500" cy="571500"/>
          </a:xfrm>
          <a:prstGeom prst="ellipse">
            <a:avLst/>
          </a:prstGeom>
          <a:solidFill>
            <a:srgbClr val="6D988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 name="Google Shape;119;p8"/>
          <p:cNvSpPr txBox="1"/>
          <p:nvPr/>
        </p:nvSpPr>
        <p:spPr>
          <a:xfrm>
            <a:off x="8905875" y="4716780"/>
            <a:ext cx="571500" cy="5715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2600" u="none" cap="none" strike="noStrike">
                <a:solidFill>
                  <a:srgbClr val="FFFFFF"/>
                </a:solidFill>
                <a:latin typeface="Nunito"/>
                <a:ea typeface="Nunito"/>
                <a:cs typeface="Nunito"/>
                <a:sym typeface="Nunito"/>
              </a:rPr>
              <a:t>e</a:t>
            </a:r>
            <a:endParaRPr/>
          </a:p>
        </p:txBody>
      </p:sp>
      <p:sp>
        <p:nvSpPr>
          <p:cNvPr id="120" name="Google Shape;120;p8"/>
          <p:cNvSpPr/>
          <p:nvPr/>
        </p:nvSpPr>
        <p:spPr>
          <a:xfrm>
            <a:off x="11049000" y="3086100"/>
            <a:ext cx="381000" cy="381000"/>
          </a:xfrm>
          <a:prstGeom prst="ellipse">
            <a:avLst/>
          </a:prstGeom>
          <a:solidFill>
            <a:srgbClr val="3C53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1" name="Google Shape;121;p8"/>
          <p:cNvSpPr txBox="1"/>
          <p:nvPr/>
        </p:nvSpPr>
        <p:spPr>
          <a:xfrm>
            <a:off x="11049000" y="3086100"/>
            <a:ext cx="381000" cy="3810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800" u="none" cap="none" strike="noStrike">
                <a:solidFill>
                  <a:srgbClr val="FFFFFF"/>
                </a:solidFill>
                <a:latin typeface="Nunito"/>
                <a:ea typeface="Nunito"/>
                <a:cs typeface="Nunito"/>
                <a:sym typeface="Nunito"/>
              </a:rPr>
              <a:t>a</a:t>
            </a:r>
            <a:endParaRPr/>
          </a:p>
        </p:txBody>
      </p:sp>
      <p:sp>
        <p:nvSpPr>
          <p:cNvPr id="122" name="Google Shape;122;p8"/>
          <p:cNvSpPr txBox="1"/>
          <p:nvPr/>
        </p:nvSpPr>
        <p:spPr>
          <a:xfrm>
            <a:off x="11582400" y="3048000"/>
            <a:ext cx="5372100" cy="952500"/>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1" i="0" lang="en-US" sz="2000" u="none" cap="none" strike="noStrike">
                <a:solidFill>
                  <a:srgbClr val="3C5343"/>
                </a:solidFill>
                <a:latin typeface="Nunito"/>
                <a:ea typeface="Nunito"/>
                <a:cs typeface="Nunito"/>
                <a:sym typeface="Nunito"/>
              </a:rPr>
              <a:t>Harmonised nomenclature and IRIs</a:t>
            </a:r>
            <a:endParaRPr/>
          </a:p>
          <a:p>
            <a:pPr indent="0" lvl="0" marL="0" marR="0" rtl="0" algn="l">
              <a:lnSpc>
                <a:spcPct val="110000"/>
              </a:lnSpc>
              <a:spcBef>
                <a:spcPts val="200"/>
              </a:spcBef>
              <a:spcAft>
                <a:spcPts val="0"/>
              </a:spcAft>
              <a:buNone/>
            </a:pPr>
            <a:r>
              <a:rPr b="0" i="0" lang="en-US" sz="1600" u="none" cap="none" strike="noStrike">
                <a:solidFill>
                  <a:srgbClr val="6A6A62"/>
                </a:solidFill>
                <a:latin typeface="Nunito"/>
                <a:ea typeface="Nunito"/>
                <a:cs typeface="Nunito"/>
                <a:sym typeface="Nunito"/>
              </a:rPr>
              <a:t>UNEP GLAD · JRC EF reference flows · sentier-vocab</a:t>
            </a:r>
            <a:endParaRPr/>
          </a:p>
        </p:txBody>
      </p:sp>
      <p:sp>
        <p:nvSpPr>
          <p:cNvPr id="123" name="Google Shape;123;p8"/>
          <p:cNvSpPr/>
          <p:nvPr/>
        </p:nvSpPr>
        <p:spPr>
          <a:xfrm>
            <a:off x="11049000" y="4171950"/>
            <a:ext cx="381000" cy="381000"/>
          </a:xfrm>
          <a:prstGeom prst="ellipse">
            <a:avLst/>
          </a:prstGeom>
          <a:solidFill>
            <a:srgbClr val="3C534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 name="Google Shape;124;p8"/>
          <p:cNvSpPr txBox="1"/>
          <p:nvPr/>
        </p:nvSpPr>
        <p:spPr>
          <a:xfrm>
            <a:off x="11049000" y="4171950"/>
            <a:ext cx="381000" cy="3810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800" u="none" cap="none" strike="noStrike">
                <a:solidFill>
                  <a:srgbClr val="FFFFFF"/>
                </a:solidFill>
                <a:latin typeface="Nunito"/>
                <a:ea typeface="Nunito"/>
                <a:cs typeface="Nunito"/>
                <a:sym typeface="Nunito"/>
              </a:rPr>
              <a:t>b</a:t>
            </a:r>
            <a:endParaRPr/>
          </a:p>
        </p:txBody>
      </p:sp>
      <p:sp>
        <p:nvSpPr>
          <p:cNvPr id="125" name="Google Shape;125;p8"/>
          <p:cNvSpPr txBox="1"/>
          <p:nvPr/>
        </p:nvSpPr>
        <p:spPr>
          <a:xfrm>
            <a:off x="11582400" y="4133850"/>
            <a:ext cx="5372100" cy="952500"/>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1" i="0" lang="en-US" sz="2000" u="none" cap="none" strike="noStrike">
                <a:solidFill>
                  <a:srgbClr val="3C5343"/>
                </a:solidFill>
                <a:latin typeface="Nunito"/>
                <a:ea typeface="Nunito"/>
                <a:cs typeface="Nunito"/>
                <a:sym typeface="Nunito"/>
              </a:rPr>
              <a:t>Mappings as published artefacts</a:t>
            </a:r>
            <a:endParaRPr/>
          </a:p>
          <a:p>
            <a:pPr indent="0" lvl="0" marL="0" marR="0" rtl="0" algn="l">
              <a:lnSpc>
                <a:spcPct val="110000"/>
              </a:lnSpc>
              <a:spcBef>
                <a:spcPts val="200"/>
              </a:spcBef>
              <a:spcAft>
                <a:spcPts val="0"/>
              </a:spcAft>
              <a:buNone/>
            </a:pPr>
            <a:r>
              <a:rPr b="0" i="0" lang="en-US" sz="1600" u="none" cap="none" strike="noStrike">
                <a:solidFill>
                  <a:srgbClr val="6A6A62"/>
                </a:solidFill>
                <a:latin typeface="Nunito"/>
                <a:ea typeface="Nunito"/>
                <a:cs typeface="Nunito"/>
                <a:sym typeface="Nunito"/>
              </a:rPr>
              <a:t>randonneur · flowmapper · GLAD mappings</a:t>
            </a:r>
            <a:endParaRPr/>
          </a:p>
        </p:txBody>
      </p:sp>
      <p:sp>
        <p:nvSpPr>
          <p:cNvPr id="126" name="Google Shape;126;p8"/>
          <p:cNvSpPr/>
          <p:nvPr/>
        </p:nvSpPr>
        <p:spPr>
          <a:xfrm>
            <a:off x="11049000" y="5257800"/>
            <a:ext cx="381000" cy="381000"/>
          </a:xfrm>
          <a:prstGeom prst="ellipse">
            <a:avLst/>
          </a:prstGeom>
          <a:solidFill>
            <a:srgbClr val="6D988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7" name="Google Shape;127;p8"/>
          <p:cNvSpPr txBox="1"/>
          <p:nvPr/>
        </p:nvSpPr>
        <p:spPr>
          <a:xfrm>
            <a:off x="11049000" y="5257800"/>
            <a:ext cx="381000" cy="3810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800" u="none" cap="none" strike="noStrike">
                <a:solidFill>
                  <a:srgbClr val="FFFFFF"/>
                </a:solidFill>
                <a:latin typeface="Nunito"/>
                <a:ea typeface="Nunito"/>
                <a:cs typeface="Nunito"/>
                <a:sym typeface="Nunito"/>
              </a:rPr>
              <a:t>c</a:t>
            </a:r>
            <a:endParaRPr/>
          </a:p>
        </p:txBody>
      </p:sp>
      <p:sp>
        <p:nvSpPr>
          <p:cNvPr id="128" name="Google Shape;128;p8"/>
          <p:cNvSpPr txBox="1"/>
          <p:nvPr/>
        </p:nvSpPr>
        <p:spPr>
          <a:xfrm>
            <a:off x="11582400" y="5219700"/>
            <a:ext cx="5372100" cy="952500"/>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1" i="0" lang="en-US" sz="2000" u="none" cap="none" strike="noStrike">
                <a:solidFill>
                  <a:srgbClr val="3C5343"/>
                </a:solidFill>
                <a:latin typeface="Nunito"/>
                <a:ea typeface="Nunito"/>
                <a:cs typeface="Nunito"/>
                <a:sym typeface="Nunito"/>
              </a:rPr>
              <a:t>Data as code</a:t>
            </a:r>
            <a:endParaRPr/>
          </a:p>
          <a:p>
            <a:pPr indent="0" lvl="0" marL="0" marR="0" rtl="0" algn="l">
              <a:lnSpc>
                <a:spcPct val="110000"/>
              </a:lnSpc>
              <a:spcBef>
                <a:spcPts val="200"/>
              </a:spcBef>
              <a:spcAft>
                <a:spcPts val="0"/>
              </a:spcAft>
              <a:buNone/>
            </a:pPr>
            <a:r>
              <a:rPr b="0" i="0" lang="en-US" sz="1600" u="none" cap="none" strike="noStrike">
                <a:solidFill>
                  <a:srgbClr val="6A6A62"/>
                </a:solidFill>
                <a:latin typeface="Nunito"/>
                <a:ea typeface="Nunito"/>
                <a:cs typeface="Nunito"/>
                <a:sym typeface="Nunito"/>
              </a:rPr>
              <a:t>git repos · PR review · CI validation · deterministic ids</a:t>
            </a:r>
            <a:endParaRPr/>
          </a:p>
        </p:txBody>
      </p:sp>
      <p:sp>
        <p:nvSpPr>
          <p:cNvPr id="129" name="Google Shape;129;p8"/>
          <p:cNvSpPr/>
          <p:nvPr/>
        </p:nvSpPr>
        <p:spPr>
          <a:xfrm>
            <a:off x="11049000" y="6343650"/>
            <a:ext cx="381000" cy="381000"/>
          </a:xfrm>
          <a:prstGeom prst="ellipse">
            <a:avLst/>
          </a:prstGeom>
          <a:solidFill>
            <a:srgbClr val="6D988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0" name="Google Shape;130;p8"/>
          <p:cNvSpPr txBox="1"/>
          <p:nvPr/>
        </p:nvSpPr>
        <p:spPr>
          <a:xfrm>
            <a:off x="11049000" y="6343650"/>
            <a:ext cx="381000" cy="3810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800" u="none" cap="none" strike="noStrike">
                <a:solidFill>
                  <a:srgbClr val="FFFFFF"/>
                </a:solidFill>
                <a:latin typeface="Nunito"/>
                <a:ea typeface="Nunito"/>
                <a:cs typeface="Nunito"/>
                <a:sym typeface="Nunito"/>
              </a:rPr>
              <a:t>d</a:t>
            </a:r>
            <a:endParaRPr/>
          </a:p>
        </p:txBody>
      </p:sp>
      <p:sp>
        <p:nvSpPr>
          <p:cNvPr id="131" name="Google Shape;131;p8"/>
          <p:cNvSpPr txBox="1"/>
          <p:nvPr/>
        </p:nvSpPr>
        <p:spPr>
          <a:xfrm>
            <a:off x="11582400" y="6305550"/>
            <a:ext cx="5372100" cy="952500"/>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1" i="0" lang="en-US" sz="2000" u="none" cap="none" strike="noStrike">
                <a:solidFill>
                  <a:srgbClr val="3C5343"/>
                </a:solidFill>
                <a:latin typeface="Nunito"/>
                <a:ea typeface="Nunito"/>
                <a:cs typeface="Nunito"/>
                <a:sym typeface="Nunito"/>
              </a:rPr>
              <a:t>Licence-compatible distribution</a:t>
            </a:r>
            <a:endParaRPr/>
          </a:p>
          <a:p>
            <a:pPr indent="0" lvl="0" marL="0" marR="0" rtl="0" algn="l">
              <a:lnSpc>
                <a:spcPct val="110000"/>
              </a:lnSpc>
              <a:spcBef>
                <a:spcPts val="200"/>
              </a:spcBef>
              <a:spcAft>
                <a:spcPts val="0"/>
              </a:spcAft>
              <a:buNone/>
            </a:pPr>
            <a:r>
              <a:rPr b="0" i="0" lang="en-US" sz="1600" u="none" cap="none" strike="noStrike">
                <a:solidFill>
                  <a:srgbClr val="6A6A62"/>
                </a:solidFill>
                <a:latin typeface="Nunito"/>
                <a:ea typeface="Nunito"/>
                <a:cs typeface="Nunito"/>
                <a:sym typeface="Nunito"/>
              </a:rPr>
              <a:t>publish code and structure; regenerate licensed amounts locally</a:t>
            </a:r>
            <a:endParaRPr/>
          </a:p>
        </p:txBody>
      </p:sp>
      <p:sp>
        <p:nvSpPr>
          <p:cNvPr id="132" name="Google Shape;132;p8"/>
          <p:cNvSpPr/>
          <p:nvPr/>
        </p:nvSpPr>
        <p:spPr>
          <a:xfrm>
            <a:off x="11049000" y="7429500"/>
            <a:ext cx="381000" cy="381000"/>
          </a:xfrm>
          <a:prstGeom prst="ellipse">
            <a:avLst/>
          </a:prstGeom>
          <a:solidFill>
            <a:srgbClr val="6D988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3" name="Google Shape;133;p8"/>
          <p:cNvSpPr txBox="1"/>
          <p:nvPr/>
        </p:nvSpPr>
        <p:spPr>
          <a:xfrm>
            <a:off x="11049000" y="7429500"/>
            <a:ext cx="381000" cy="3810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800" u="none" cap="none" strike="noStrike">
                <a:solidFill>
                  <a:srgbClr val="FFFFFF"/>
                </a:solidFill>
                <a:latin typeface="Nunito"/>
                <a:ea typeface="Nunito"/>
                <a:cs typeface="Nunito"/>
                <a:sym typeface="Nunito"/>
              </a:rPr>
              <a:t>e</a:t>
            </a:r>
            <a:endParaRPr/>
          </a:p>
        </p:txBody>
      </p:sp>
      <p:sp>
        <p:nvSpPr>
          <p:cNvPr id="134" name="Google Shape;134;p8"/>
          <p:cNvSpPr txBox="1"/>
          <p:nvPr/>
        </p:nvSpPr>
        <p:spPr>
          <a:xfrm>
            <a:off x="11582400" y="7391400"/>
            <a:ext cx="5372100" cy="952500"/>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1" i="0" lang="en-US" sz="2000" u="none" cap="none" strike="noStrike">
                <a:solidFill>
                  <a:srgbClr val="3C5343"/>
                </a:solidFill>
                <a:latin typeface="Nunito"/>
                <a:ea typeface="Nunito"/>
                <a:cs typeface="Nunito"/>
                <a:sym typeface="Nunito"/>
              </a:rPr>
              <a:t>Community contribution models</a:t>
            </a:r>
            <a:endParaRPr/>
          </a:p>
          <a:p>
            <a:pPr indent="0" lvl="0" marL="0" marR="0" rtl="0" algn="l">
              <a:lnSpc>
                <a:spcPct val="110000"/>
              </a:lnSpc>
              <a:spcBef>
                <a:spcPts val="200"/>
              </a:spcBef>
              <a:spcAft>
                <a:spcPts val="0"/>
              </a:spcAft>
              <a:buNone/>
            </a:pPr>
            <a:r>
              <a:rPr b="0" i="0" lang="en-US" sz="1600" u="none" cap="none" strike="noStrike">
                <a:solidFill>
                  <a:srgbClr val="6A6A62"/>
                </a:solidFill>
                <a:latin typeface="Nunito"/>
                <a:ea typeface="Nunito"/>
                <a:cs typeface="Nunito"/>
                <a:sym typeface="Nunito"/>
              </a:rPr>
              <a:t>OSM / Wikipedia style: many small reviewed edits</a:t>
            </a:r>
            <a:endParaRPr/>
          </a:p>
        </p:txBody>
      </p:sp>
      <p:sp>
        <p:nvSpPr>
          <p:cNvPr id="135" name="Google Shape;135;p8"/>
          <p:cNvSpPr/>
          <p:nvPr/>
        </p:nvSpPr>
        <p:spPr>
          <a:xfrm>
            <a:off x="1333500" y="9067800"/>
            <a:ext cx="76200" cy="571500"/>
          </a:xfrm>
          <a:prstGeom prst="rect">
            <a:avLst/>
          </a:prstGeom>
          <a:solidFill>
            <a:srgbClr val="6D988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6" name="Google Shape;136;p8"/>
          <p:cNvSpPr txBox="1"/>
          <p:nvPr/>
        </p:nvSpPr>
        <p:spPr>
          <a:xfrm>
            <a:off x="1638300" y="9067800"/>
            <a:ext cx="15621000" cy="5715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1" lang="en-US" sz="2400" u="none" cap="none" strike="noStrike">
                <a:solidFill>
                  <a:srgbClr val="3C5343"/>
                </a:solidFill>
                <a:latin typeface="Nunito"/>
                <a:ea typeface="Nunito"/>
                <a:cs typeface="Nunito"/>
                <a:sym typeface="Nunito"/>
              </a:rPr>
              <a:t>None of these is new. What is new is doing all five together, and treating the mapping as the product.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C5343"/>
        </a:solidFill>
      </p:bgPr>
    </p:bg>
    <p:spTree>
      <p:nvGrpSpPr>
        <p:cNvPr id="140" name="Shape 140"/>
        <p:cNvGrpSpPr/>
        <p:nvPr/>
      </p:nvGrpSpPr>
      <p:grpSpPr>
        <a:xfrm>
          <a:off x="0" y="0"/>
          <a:ext cx="0" cy="0"/>
          <a:chOff x="0" y="0"/>
          <a:chExt cx="0" cy="0"/>
        </a:xfrm>
      </p:grpSpPr>
      <p:sp>
        <p:nvSpPr>
          <p:cNvPr id="141" name="Google Shape;141;p9"/>
          <p:cNvSpPr txBox="1"/>
          <p:nvPr/>
        </p:nvSpPr>
        <p:spPr>
          <a:xfrm>
            <a:off x="1333500" y="1333500"/>
            <a:ext cx="156210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84AE99"/>
                </a:solidFill>
                <a:latin typeface="Nunito"/>
                <a:ea typeface="Nunito"/>
                <a:cs typeface="Nunito"/>
                <a:sym typeface="Nunito"/>
              </a:rPr>
              <a:t>06 · THE DdS WAY</a:t>
            </a:r>
            <a:endParaRPr/>
          </a:p>
        </p:txBody>
      </p:sp>
      <p:sp>
        <p:nvSpPr>
          <p:cNvPr id="142" name="Google Shape;142;p9"/>
          <p:cNvSpPr txBox="1"/>
          <p:nvPr/>
        </p:nvSpPr>
        <p:spPr>
          <a:xfrm>
            <a:off x="1333500" y="1752600"/>
            <a:ext cx="16192500" cy="8477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5400" u="none" cap="none" strike="noStrike">
                <a:solidFill>
                  <a:srgbClr val="FFFFFF"/>
                </a:solidFill>
                <a:latin typeface="Nunito"/>
                <a:ea typeface="Nunito"/>
                <a:cs typeface="Nunito"/>
                <a:sym typeface="Nunito"/>
              </a:rPr>
              <a:t>The Sentier platform</a:t>
            </a:r>
            <a:endParaRPr/>
          </a:p>
        </p:txBody>
      </p:sp>
      <p:sp>
        <p:nvSpPr>
          <p:cNvPr id="143" name="Google Shape;143;p9"/>
          <p:cNvSpPr/>
          <p:nvPr/>
        </p:nvSpPr>
        <p:spPr>
          <a:xfrm>
            <a:off x="1333500" y="3048000"/>
            <a:ext cx="9525000" cy="3048000"/>
          </a:xfrm>
          <a:prstGeom prst="roundRect">
            <a:avLst>
              <a:gd fmla="val 5000" name="adj"/>
            </a:avLst>
          </a:prstGeom>
          <a:solidFill>
            <a:srgbClr val="4B645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4" name="Google Shape;144;p9"/>
          <p:cNvSpPr txBox="1"/>
          <p:nvPr/>
        </p:nvSpPr>
        <p:spPr>
          <a:xfrm>
            <a:off x="1638300" y="3238500"/>
            <a:ext cx="89535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84AE99"/>
                </a:solidFill>
                <a:latin typeface="Nunito"/>
                <a:ea typeface="Nunito"/>
                <a:cs typeface="Nunito"/>
                <a:sym typeface="Nunito"/>
              </a:rPr>
              <a:t>DATA LAYER · SCHEMA TRAVELS WITH THE DATA</a:t>
            </a:r>
            <a:endParaRPr/>
          </a:p>
        </p:txBody>
      </p:sp>
      <p:sp>
        <p:nvSpPr>
          <p:cNvPr id="145" name="Google Shape;145;p9"/>
          <p:cNvSpPr/>
          <p:nvPr/>
        </p:nvSpPr>
        <p:spPr>
          <a:xfrm>
            <a:off x="1638300" y="3657600"/>
            <a:ext cx="2971800" cy="1238250"/>
          </a:xfrm>
          <a:prstGeom prst="roundRect">
            <a:avLst>
              <a:gd fmla="val 10000" name="adj"/>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6" name="Google Shape;146;p9"/>
          <p:cNvSpPr txBox="1"/>
          <p:nvPr/>
        </p:nvSpPr>
        <p:spPr>
          <a:xfrm>
            <a:off x="1828800" y="3790950"/>
            <a:ext cx="2590800" cy="104775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100" u="none" cap="none" strike="noStrike">
                <a:solidFill>
                  <a:srgbClr val="3C5343"/>
                </a:solidFill>
                <a:latin typeface="Nunito"/>
                <a:ea typeface="Nunito"/>
                <a:cs typeface="Nunito"/>
                <a:sym typeface="Nunito"/>
              </a:rPr>
              <a:t>sentier-vocab</a:t>
            </a:r>
            <a:endParaRPr/>
          </a:p>
          <a:p>
            <a:pPr indent="0" lvl="0" marL="0" marR="0" rtl="0" algn="l">
              <a:lnSpc>
                <a:spcPct val="100000"/>
              </a:lnSpc>
              <a:spcBef>
                <a:spcPts val="200"/>
              </a:spcBef>
              <a:spcAft>
                <a:spcPts val="0"/>
              </a:spcAft>
              <a:buNone/>
            </a:pPr>
            <a:r>
              <a:rPr b="0" i="0" lang="en-US" sz="1600" u="none" cap="none" strike="noStrike">
                <a:solidFill>
                  <a:srgbClr val="6A6A62"/>
                </a:solidFill>
                <a:latin typeface="Nunito"/>
                <a:ea typeface="Nunito"/>
                <a:cs typeface="Nunito"/>
                <a:sym typeface="Nunito"/>
              </a:rPr>
              <a:t>canonical term IRIs</a:t>
            </a:r>
            <a:endParaRPr/>
          </a:p>
        </p:txBody>
      </p:sp>
      <p:sp>
        <p:nvSpPr>
          <p:cNvPr id="147" name="Google Shape;147;p9"/>
          <p:cNvSpPr/>
          <p:nvPr/>
        </p:nvSpPr>
        <p:spPr>
          <a:xfrm>
            <a:off x="4762500" y="3657600"/>
            <a:ext cx="2971800" cy="1238250"/>
          </a:xfrm>
          <a:prstGeom prst="roundRect">
            <a:avLst>
              <a:gd fmla="val 10000" name="adj"/>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8" name="Google Shape;148;p9"/>
          <p:cNvSpPr txBox="1"/>
          <p:nvPr/>
        </p:nvSpPr>
        <p:spPr>
          <a:xfrm>
            <a:off x="4953000" y="3790950"/>
            <a:ext cx="2590800" cy="104775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100" u="none" cap="none" strike="noStrike">
                <a:solidFill>
                  <a:srgbClr val="3C5343"/>
                </a:solidFill>
                <a:latin typeface="Nunito"/>
                <a:ea typeface="Nunito"/>
                <a:cs typeface="Nunito"/>
                <a:sym typeface="Nunito"/>
              </a:rPr>
              <a:t>sentier-inventory</a:t>
            </a:r>
            <a:endParaRPr/>
          </a:p>
          <a:p>
            <a:pPr indent="0" lvl="0" marL="0" marR="0" rtl="0" algn="l">
              <a:lnSpc>
                <a:spcPct val="100000"/>
              </a:lnSpc>
              <a:spcBef>
                <a:spcPts val="200"/>
              </a:spcBef>
              <a:spcAft>
                <a:spcPts val="0"/>
              </a:spcAft>
              <a:buNone/>
            </a:pPr>
            <a:r>
              <a:rPr b="0" i="0" lang="en-US" sz="1600" u="none" cap="none" strike="noStrike">
                <a:solidFill>
                  <a:srgbClr val="6A6A62"/>
                </a:solidFill>
                <a:latin typeface="Nunito"/>
                <a:ea typeface="Nunito"/>
                <a:cs typeface="Nunito"/>
                <a:sym typeface="Nunito"/>
              </a:rPr>
              <a:t>LCI as parquet, plain-YAML schemas</a:t>
            </a:r>
            <a:endParaRPr/>
          </a:p>
        </p:txBody>
      </p:sp>
      <p:sp>
        <p:nvSpPr>
          <p:cNvPr id="149" name="Google Shape;149;p9"/>
          <p:cNvSpPr/>
          <p:nvPr/>
        </p:nvSpPr>
        <p:spPr>
          <a:xfrm>
            <a:off x="7886700" y="3657600"/>
            <a:ext cx="2971800" cy="1238250"/>
          </a:xfrm>
          <a:prstGeom prst="roundRect">
            <a:avLst>
              <a:gd fmla="val 10000" name="adj"/>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0" name="Google Shape;150;p9"/>
          <p:cNvSpPr txBox="1"/>
          <p:nvPr/>
        </p:nvSpPr>
        <p:spPr>
          <a:xfrm>
            <a:off x="8077200" y="3790950"/>
            <a:ext cx="2590800" cy="104775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100" u="none" cap="none" strike="noStrike">
                <a:solidFill>
                  <a:srgbClr val="3C5343"/>
                </a:solidFill>
                <a:latin typeface="Nunito"/>
                <a:ea typeface="Nunito"/>
                <a:cs typeface="Nunito"/>
                <a:sym typeface="Nunito"/>
              </a:rPr>
              <a:t>sentier-methods</a:t>
            </a:r>
            <a:endParaRPr/>
          </a:p>
          <a:p>
            <a:pPr indent="0" lvl="0" marL="0" marR="0" rtl="0" algn="l">
              <a:lnSpc>
                <a:spcPct val="100000"/>
              </a:lnSpc>
              <a:spcBef>
                <a:spcPts val="200"/>
              </a:spcBef>
              <a:spcAft>
                <a:spcPts val="0"/>
              </a:spcAft>
              <a:buNone/>
            </a:pPr>
            <a:r>
              <a:rPr b="0" i="0" lang="en-US" sz="1600" u="none" cap="none" strike="noStrike">
                <a:solidFill>
                  <a:srgbClr val="6A6A62"/>
                </a:solidFill>
                <a:latin typeface="Nunito"/>
                <a:ea typeface="Nunito"/>
                <a:cs typeface="Nunito"/>
                <a:sym typeface="Nunito"/>
              </a:rPr>
              <a:t>characterisation-factor tables</a:t>
            </a:r>
            <a:endParaRPr/>
          </a:p>
        </p:txBody>
      </p:sp>
      <p:sp>
        <p:nvSpPr>
          <p:cNvPr id="151" name="Google Shape;151;p9"/>
          <p:cNvSpPr/>
          <p:nvPr/>
        </p:nvSpPr>
        <p:spPr>
          <a:xfrm>
            <a:off x="1638300" y="5048250"/>
            <a:ext cx="8915400" cy="876300"/>
          </a:xfrm>
          <a:prstGeom prst="roundRect">
            <a:avLst>
              <a:gd fmla="val 10000" name="adj"/>
            </a:avLst>
          </a:prstGeom>
          <a:solidFill>
            <a:srgbClr val="6D988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2" name="Google Shape;152;p9"/>
          <p:cNvSpPr txBox="1"/>
          <p:nvPr/>
        </p:nvSpPr>
        <p:spPr>
          <a:xfrm>
            <a:off x="1879575" y="5048250"/>
            <a:ext cx="8572500" cy="785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100" u="none" cap="none" strike="noStrike">
                <a:solidFill>
                  <a:srgbClr val="FFFFFF"/>
                </a:solidFill>
                <a:latin typeface="Nunito"/>
                <a:ea typeface="Nunito"/>
                <a:cs typeface="Nunito"/>
                <a:sym typeface="Nunito"/>
              </a:rPr>
              <a:t>sentier-mappings</a:t>
            </a:r>
            <a:endParaRPr/>
          </a:p>
          <a:p>
            <a:pPr indent="0" lvl="0" marL="0" marR="0" rtl="0" algn="l">
              <a:lnSpc>
                <a:spcPct val="100000"/>
              </a:lnSpc>
              <a:spcBef>
                <a:spcPts val="0"/>
              </a:spcBef>
              <a:spcAft>
                <a:spcPts val="0"/>
              </a:spcAft>
              <a:buNone/>
            </a:pPr>
            <a:r>
              <a:rPr b="0" i="0" lang="en-US" sz="1500" u="none" cap="none" strike="noStrike">
                <a:solidFill>
                  <a:srgbClr val="F0F6F2"/>
                </a:solidFill>
                <a:latin typeface="Nunito"/>
                <a:ea typeface="Nunito"/>
                <a:cs typeface="Nunito"/>
                <a:sym typeface="Nunito"/>
              </a:rPr>
              <a:t>ordered per-pair randonneur bridges, resolved at calculation time · CI rejects bridges exposing more than opaque {database, code}</a:t>
            </a:r>
            <a:endParaRPr/>
          </a:p>
        </p:txBody>
      </p:sp>
      <p:sp>
        <p:nvSpPr>
          <p:cNvPr id="153" name="Google Shape;153;p9"/>
          <p:cNvSpPr/>
          <p:nvPr/>
        </p:nvSpPr>
        <p:spPr>
          <a:xfrm>
            <a:off x="1333500" y="6477000"/>
            <a:ext cx="4572000" cy="1238250"/>
          </a:xfrm>
          <a:prstGeom prst="roundRect">
            <a:avLst>
              <a:gd fmla="val 8000" name="adj"/>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4" name="Google Shape;154;p9"/>
          <p:cNvSpPr txBox="1"/>
          <p:nvPr/>
        </p:nvSpPr>
        <p:spPr>
          <a:xfrm>
            <a:off x="1562100" y="6610350"/>
            <a:ext cx="4191000" cy="104775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100" u="none" cap="none" strike="noStrike">
                <a:solidFill>
                  <a:srgbClr val="3C5343"/>
                </a:solidFill>
                <a:latin typeface="Nunito"/>
                <a:ea typeface="Nunito"/>
                <a:cs typeface="Nunito"/>
                <a:sym typeface="Nunito"/>
              </a:rPr>
              <a:t>sentier-importers</a:t>
            </a:r>
            <a:endParaRPr/>
          </a:p>
          <a:p>
            <a:pPr indent="0" lvl="0" marL="0" marR="0" rtl="0" algn="l">
              <a:lnSpc>
                <a:spcPct val="100000"/>
              </a:lnSpc>
              <a:spcBef>
                <a:spcPts val="200"/>
              </a:spcBef>
              <a:spcAft>
                <a:spcPts val="0"/>
              </a:spcAft>
              <a:buNone/>
            </a:pPr>
            <a:r>
              <a:rPr b="0" i="0" lang="en-US" sz="1600" u="none" cap="none" strike="noStrike">
                <a:solidFill>
                  <a:srgbClr val="6A6A62"/>
                </a:solidFill>
                <a:latin typeface="Nunito"/>
                <a:ea typeface="Nunito"/>
                <a:cs typeface="Nunito"/>
                <a:sym typeface="Nunito"/>
              </a:rPr>
              <a:t>writes into the data repos only through pull requests, CI checks on every change</a:t>
            </a:r>
            <a:endParaRPr/>
          </a:p>
        </p:txBody>
      </p:sp>
      <p:cxnSp>
        <p:nvCxnSpPr>
          <p:cNvPr id="155" name="Google Shape;155;p9"/>
          <p:cNvCxnSpPr/>
          <p:nvPr/>
        </p:nvCxnSpPr>
        <p:spPr>
          <a:xfrm rot="10800000">
            <a:off x="3619500" y="6096000"/>
            <a:ext cx="0" cy="381000"/>
          </a:xfrm>
          <a:prstGeom prst="straightConnector1">
            <a:avLst/>
          </a:prstGeom>
          <a:noFill/>
          <a:ln cap="flat" cmpd="sng" w="38100">
            <a:solidFill>
              <a:srgbClr val="84AE99"/>
            </a:solidFill>
            <a:prstDash val="solid"/>
            <a:round/>
            <a:headEnd len="sm" w="sm" type="none"/>
            <a:tailEnd len="sm" w="sm" type="none"/>
          </a:ln>
        </p:spPr>
      </p:cxnSp>
      <p:sp>
        <p:nvSpPr>
          <p:cNvPr id="156" name="Google Shape;156;p9"/>
          <p:cNvSpPr/>
          <p:nvPr/>
        </p:nvSpPr>
        <p:spPr>
          <a:xfrm>
            <a:off x="6286500" y="6477000"/>
            <a:ext cx="4572000" cy="1238250"/>
          </a:xfrm>
          <a:prstGeom prst="roundRect">
            <a:avLst>
              <a:gd fmla="val 8000" name="adj"/>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7" name="Google Shape;157;p9"/>
          <p:cNvSpPr txBox="1"/>
          <p:nvPr/>
        </p:nvSpPr>
        <p:spPr>
          <a:xfrm>
            <a:off x="6515100" y="6610350"/>
            <a:ext cx="4191000" cy="104775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100" u="none" cap="none" strike="noStrike">
                <a:solidFill>
                  <a:srgbClr val="3C5343"/>
                </a:solidFill>
                <a:latin typeface="Nunito"/>
                <a:ea typeface="Nunito"/>
                <a:cs typeface="Nunito"/>
                <a:sym typeface="Nunito"/>
              </a:rPr>
              <a:t>sentier-brightway</a:t>
            </a:r>
            <a:endParaRPr/>
          </a:p>
          <a:p>
            <a:pPr indent="0" lvl="0" marL="0" marR="0" rtl="0" algn="l">
              <a:lnSpc>
                <a:spcPct val="100000"/>
              </a:lnSpc>
              <a:spcBef>
                <a:spcPts val="200"/>
              </a:spcBef>
              <a:spcAft>
                <a:spcPts val="0"/>
              </a:spcAft>
              <a:buNone/>
            </a:pPr>
            <a:r>
              <a:rPr b="0" i="0" lang="en-US" sz="1600" u="none" cap="none" strike="noStrike">
                <a:solidFill>
                  <a:srgbClr val="6A6A62"/>
                </a:solidFill>
                <a:latin typeface="Nunito"/>
                <a:ea typeface="Nunito"/>
                <a:cs typeface="Nunito"/>
                <a:sym typeface="Nunito"/>
              </a:rPr>
              <a:t>read side: pip install a database plus methods into a Brightway project, through the bridges</a:t>
            </a:r>
            <a:endParaRPr/>
          </a:p>
        </p:txBody>
      </p:sp>
      <p:cxnSp>
        <p:nvCxnSpPr>
          <p:cNvPr id="158" name="Google Shape;158;p9"/>
          <p:cNvCxnSpPr/>
          <p:nvPr/>
        </p:nvCxnSpPr>
        <p:spPr>
          <a:xfrm>
            <a:off x="8572500" y="6096000"/>
            <a:ext cx="0" cy="381000"/>
          </a:xfrm>
          <a:prstGeom prst="straightConnector1">
            <a:avLst/>
          </a:prstGeom>
          <a:noFill/>
          <a:ln cap="flat" cmpd="sng" w="38100">
            <a:solidFill>
              <a:srgbClr val="84AE99"/>
            </a:solidFill>
            <a:prstDash val="solid"/>
            <a:round/>
            <a:headEnd len="sm" w="sm" type="none"/>
            <a:tailEnd len="sm" w="sm" type="none"/>
          </a:ln>
        </p:spPr>
      </p:cxnSp>
      <p:sp>
        <p:nvSpPr>
          <p:cNvPr id="159" name="Google Shape;159;p9"/>
          <p:cNvSpPr txBox="1"/>
          <p:nvPr/>
        </p:nvSpPr>
        <p:spPr>
          <a:xfrm>
            <a:off x="1333500" y="7867650"/>
            <a:ext cx="9525000" cy="381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84AE99"/>
                </a:solidFill>
                <a:latin typeface="Nunito"/>
                <a:ea typeface="Nunito"/>
                <a:cs typeface="Nunito"/>
                <a:sym typeface="Nunito"/>
              </a:rPr>
              <a:t>↑ write via PR                                                              ↓ read through bridges</a:t>
            </a:r>
            <a:endParaRPr/>
          </a:p>
        </p:txBody>
      </p:sp>
      <p:sp>
        <p:nvSpPr>
          <p:cNvPr id="160" name="Google Shape;160;p9"/>
          <p:cNvSpPr/>
          <p:nvPr/>
        </p:nvSpPr>
        <p:spPr>
          <a:xfrm>
            <a:off x="11239500" y="3048000"/>
            <a:ext cx="5715000" cy="5334000"/>
          </a:xfrm>
          <a:prstGeom prst="roundRect">
            <a:avLst>
              <a:gd fmla="val 5000" name="adj"/>
            </a:avLst>
          </a:prstGeom>
          <a:noFill/>
          <a:ln cap="flat" cmpd="sng" w="19050">
            <a:solidFill>
              <a:srgbClr val="84AE9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1" name="Google Shape;161;p9"/>
          <p:cNvSpPr txBox="1"/>
          <p:nvPr/>
        </p:nvSpPr>
        <p:spPr>
          <a:xfrm>
            <a:off x="11544300" y="3276600"/>
            <a:ext cx="5143500" cy="2571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500" u="none" cap="none" strike="noStrike">
                <a:solidFill>
                  <a:srgbClr val="84AE99"/>
                </a:solidFill>
                <a:latin typeface="Nunito"/>
                <a:ea typeface="Nunito"/>
                <a:cs typeface="Nunito"/>
                <a:sym typeface="Nunito"/>
              </a:rPr>
              <a:t>PRINCIPLES</a:t>
            </a:r>
            <a:endParaRPr/>
          </a:p>
        </p:txBody>
      </p:sp>
      <p:sp>
        <p:nvSpPr>
          <p:cNvPr id="162" name="Google Shape;162;p9"/>
          <p:cNvSpPr txBox="1"/>
          <p:nvPr/>
        </p:nvSpPr>
        <p:spPr>
          <a:xfrm>
            <a:off x="11544300" y="3657600"/>
            <a:ext cx="5143500" cy="45720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0" i="0" lang="en-US" sz="1900" u="none" cap="none" strike="noStrike">
                <a:solidFill>
                  <a:srgbClr val="FFFFFF"/>
                </a:solidFill>
                <a:latin typeface="Nunito"/>
                <a:ea typeface="Nunito"/>
                <a:cs typeface="Nunito"/>
                <a:sym typeface="Nunito"/>
              </a:rPr>
              <a:t>•  Everything committed in git: no LFS, no release artefacts</a:t>
            </a:r>
            <a:endParaRPr/>
          </a:p>
          <a:p>
            <a:pPr indent="0" lvl="0" marL="0" marR="0" rtl="0" algn="l">
              <a:lnSpc>
                <a:spcPct val="115000"/>
              </a:lnSpc>
              <a:spcBef>
                <a:spcPts val="1000"/>
              </a:spcBef>
              <a:spcAft>
                <a:spcPts val="0"/>
              </a:spcAft>
              <a:buNone/>
            </a:pPr>
            <a:r>
              <a:rPr b="0" i="0" lang="en-US" sz="1900" u="none" cap="none" strike="noStrike">
                <a:solidFill>
                  <a:srgbClr val="FFFFFF"/>
                </a:solidFill>
                <a:latin typeface="Nunito"/>
                <a:ea typeface="Nunito"/>
                <a:cs typeface="Nunito"/>
                <a:sym typeface="Nunito"/>
              </a:rPr>
              <a:t>•  Deterministic ids: anyone regenerates bit-identical data from the public source</a:t>
            </a:r>
            <a:endParaRPr/>
          </a:p>
          <a:p>
            <a:pPr indent="0" lvl="0" marL="0" marR="0" rtl="0" algn="l">
              <a:lnSpc>
                <a:spcPct val="115000"/>
              </a:lnSpc>
              <a:spcBef>
                <a:spcPts val="1000"/>
              </a:spcBef>
              <a:spcAft>
                <a:spcPts val="0"/>
              </a:spcAft>
              <a:buNone/>
            </a:pPr>
            <a:r>
              <a:rPr b="0" i="0" lang="en-US" sz="1900" u="none" cap="none" strike="noStrike">
                <a:solidFill>
                  <a:srgbClr val="FFFFFF"/>
                </a:solidFill>
                <a:latin typeface="Nunito"/>
                <a:ea typeface="Nunito"/>
                <a:cs typeface="Nunito"/>
                <a:sym typeface="Nunito"/>
              </a:rPr>
              <a:t>•  Licensed data regenerated locally, never redistributed</a:t>
            </a:r>
            <a:endParaRPr/>
          </a:p>
          <a:p>
            <a:pPr indent="0" lvl="0" marL="0" marR="0" rtl="0" algn="l">
              <a:lnSpc>
                <a:spcPct val="115000"/>
              </a:lnSpc>
              <a:spcBef>
                <a:spcPts val="1000"/>
              </a:spcBef>
              <a:spcAft>
                <a:spcPts val="0"/>
              </a:spcAft>
              <a:buNone/>
            </a:pPr>
            <a:r>
              <a:rPr b="0" i="0" lang="en-US" sz="1900" u="none" cap="none" strike="noStrike">
                <a:solidFill>
                  <a:srgbClr val="FFFFFF"/>
                </a:solidFill>
                <a:latin typeface="Nunito"/>
                <a:ea typeface="Nunito"/>
                <a:cs typeface="Nunito"/>
                <a:sym typeface="Nunito"/>
              </a:rPr>
              <a:t>•  Proprietary targets encoded as opaque {database, code} pairs</a:t>
            </a:r>
            <a:endParaRPr/>
          </a:p>
          <a:p>
            <a:pPr indent="0" lvl="0" marL="0" marR="0" rtl="0" algn="l">
              <a:lnSpc>
                <a:spcPct val="115000"/>
              </a:lnSpc>
              <a:spcBef>
                <a:spcPts val="1000"/>
              </a:spcBef>
              <a:spcAft>
                <a:spcPts val="0"/>
              </a:spcAft>
              <a:buNone/>
            </a:pPr>
            <a:r>
              <a:rPr b="0" i="0" lang="en-US" sz="1900" u="none" cap="none" strike="noStrike">
                <a:solidFill>
                  <a:srgbClr val="FFFFFF"/>
                </a:solidFill>
                <a:latin typeface="Nunito"/>
                <a:ea typeface="Nunito"/>
                <a:cs typeface="Nunito"/>
                <a:sym typeface="Nunito"/>
              </a:rPr>
              <a:t>•  Written consent from the producer before derived data ships (BAFU §2.2, Aug 2026)</a:t>
            </a:r>
            <a:endParaRPr/>
          </a:p>
        </p:txBody>
      </p:sp>
      <p:sp>
        <p:nvSpPr>
          <p:cNvPr id="163" name="Google Shape;163;p9"/>
          <p:cNvSpPr/>
          <p:nvPr/>
        </p:nvSpPr>
        <p:spPr>
          <a:xfrm>
            <a:off x="1333500" y="9067800"/>
            <a:ext cx="76200" cy="571500"/>
          </a:xfrm>
          <a:prstGeom prst="rect">
            <a:avLst/>
          </a:prstGeom>
          <a:solidFill>
            <a:srgbClr val="84AE9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4" name="Google Shape;164;p9"/>
          <p:cNvSpPr txBox="1"/>
          <p:nvPr/>
        </p:nvSpPr>
        <p:spPr>
          <a:xfrm>
            <a:off x="1638300" y="9067800"/>
            <a:ext cx="15621000" cy="5715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b="0" i="1" lang="en-US" sz="2400" u="none" cap="none" strike="noStrike">
                <a:solidFill>
                  <a:srgbClr val="FFFFFF"/>
                </a:solidFill>
                <a:latin typeface="Nunito"/>
                <a:ea typeface="Nunito"/>
                <a:cs typeface="Nunito"/>
                <a:sym typeface="Nunito"/>
              </a:rPr>
              <a:t>Data, schema, mappings and provenance in one reviewable place. If it's not in a PR, it didn't happen.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C5343"/>
        </a:solidFill>
      </p:bgPr>
    </p:bg>
    <p:spTree>
      <p:nvGrpSpPr>
        <p:cNvPr id="169" name="Shape 169"/>
        <p:cNvGrpSpPr/>
        <p:nvPr/>
      </p:nvGrpSpPr>
      <p:grpSpPr>
        <a:xfrm>
          <a:off x="0" y="0"/>
          <a:ext cx="0" cy="0"/>
          <a:chOff x="0" y="0"/>
          <a:chExt cx="0" cy="0"/>
        </a:xfrm>
      </p:grpSpPr>
      <p:sp>
        <p:nvSpPr>
          <p:cNvPr id="170" name="Google Shape;170;p10"/>
          <p:cNvSpPr/>
          <p:nvPr/>
        </p:nvSpPr>
        <p:spPr>
          <a:xfrm>
            <a:off x="6526153" y="3793157"/>
            <a:ext cx="5235694" cy="1117600"/>
          </a:xfrm>
          <a:prstGeom prst="rect">
            <a:avLst/>
          </a:prstGeom>
          <a:noFill/>
          <a:ln>
            <a:noFill/>
          </a:ln>
        </p:spPr>
        <p:txBody>
          <a:bodyPr anchorCtr="0" anchor="t" bIns="25400" lIns="25400" spcFirstLastPara="1" rIns="25400" wrap="square" tIns="25400">
            <a:noAutofit/>
          </a:bodyPr>
          <a:lstStyle/>
          <a:p>
            <a:pPr indent="0" lvl="0" marL="0" marR="0" rtl="0" algn="ctr">
              <a:lnSpc>
                <a:spcPct val="84000"/>
              </a:lnSpc>
              <a:spcBef>
                <a:spcPts val="0"/>
              </a:spcBef>
              <a:spcAft>
                <a:spcPts val="0"/>
              </a:spcAft>
              <a:buClr>
                <a:srgbClr val="FFFFFF"/>
              </a:buClr>
              <a:buSzPts val="7645"/>
              <a:buFont typeface="Nunito"/>
              <a:buNone/>
            </a:pPr>
            <a:r>
              <a:rPr b="0" i="0" lang="en-US" sz="7645" u="none" cap="none" strike="noStrike">
                <a:solidFill>
                  <a:srgbClr val="FFFFFF"/>
                </a:solidFill>
                <a:latin typeface="Nunito"/>
                <a:ea typeface="Nunito"/>
                <a:cs typeface="Nunito"/>
                <a:sym typeface="Nunito"/>
              </a:rPr>
              <a:t>Thank you</a:t>
            </a:r>
            <a:endParaRPr b="0" i="0" sz="7645" u="none" cap="none" strike="noStrike">
              <a:solidFill>
                <a:schemeClr val="dk1"/>
              </a:solidFill>
              <a:latin typeface="Nunito"/>
              <a:ea typeface="Nunito"/>
              <a:cs typeface="Nunito"/>
              <a:sym typeface="Nunito"/>
            </a:endParaRPr>
          </a:p>
        </p:txBody>
      </p:sp>
      <p:sp>
        <p:nvSpPr>
          <p:cNvPr id="171" name="Google Shape;171;p10"/>
          <p:cNvSpPr/>
          <p:nvPr/>
        </p:nvSpPr>
        <p:spPr>
          <a:xfrm>
            <a:off x="5256490" y="5463802"/>
            <a:ext cx="7775019" cy="1333500"/>
          </a:xfrm>
          <a:prstGeom prst="rect">
            <a:avLst/>
          </a:prstGeom>
          <a:noFill/>
          <a:ln>
            <a:noFill/>
          </a:ln>
        </p:spPr>
        <p:txBody>
          <a:bodyPr anchorCtr="0" anchor="t" bIns="25400" lIns="25400" spcFirstLastPara="1" rIns="25400" wrap="square" tIns="25400">
            <a:noAutofit/>
          </a:bodyPr>
          <a:lstStyle/>
          <a:p>
            <a:pPr indent="0" lvl="0" marL="0" marR="0" rtl="0" algn="ctr">
              <a:lnSpc>
                <a:spcPct val="145000"/>
              </a:lnSpc>
              <a:spcBef>
                <a:spcPts val="0"/>
              </a:spcBef>
              <a:spcAft>
                <a:spcPts val="0"/>
              </a:spcAft>
              <a:buClr>
                <a:srgbClr val="84AE99"/>
              </a:buClr>
              <a:buSzPts val="3295"/>
              <a:buFont typeface="Nunito"/>
              <a:buNone/>
            </a:pPr>
            <a:r>
              <a:rPr b="1" i="0" lang="en-US" sz="3296" u="none" cap="none" strike="noStrike">
                <a:solidFill>
                  <a:srgbClr val="84AE99"/>
                </a:solidFill>
                <a:latin typeface="Nunito"/>
                <a:ea typeface="Nunito"/>
                <a:cs typeface="Nunito"/>
                <a:sym typeface="Nunito"/>
              </a:rPr>
              <a:t>We look forward to your collaboration.</a:t>
            </a:r>
            <a:endParaRPr b="0" i="0" sz="3296" u="none" cap="none" strike="noStrike">
              <a:solidFill>
                <a:schemeClr val="dk1"/>
              </a:solidFill>
              <a:latin typeface="Nunito"/>
              <a:ea typeface="Nunito"/>
              <a:cs typeface="Nunito"/>
              <a:sym typeface="Nunito"/>
            </a:endParaRPr>
          </a:p>
        </p:txBody>
      </p:sp>
      <p:sp>
        <p:nvSpPr>
          <p:cNvPr id="172" name="Google Shape;172;p10">
            <a:hlinkClick r:id="rId3"/>
          </p:cNvPr>
          <p:cNvSpPr/>
          <p:nvPr/>
        </p:nvSpPr>
        <p:spPr>
          <a:xfrm>
            <a:off x="8072554" y="8356476"/>
            <a:ext cx="2198310" cy="520700"/>
          </a:xfrm>
          <a:prstGeom prst="rect">
            <a:avLst/>
          </a:prstGeom>
          <a:noFill/>
          <a:ln>
            <a:noFill/>
          </a:ln>
        </p:spPr>
        <p:txBody>
          <a:bodyPr anchorCtr="0" anchor="t" bIns="25400" lIns="25400" spcFirstLastPara="1" rIns="25400" wrap="square" tIns="25400">
            <a:noAutofit/>
          </a:bodyPr>
          <a:lstStyle/>
          <a:p>
            <a:pPr indent="0" lvl="0" marL="0" marR="0" rtl="0" algn="ctr">
              <a:lnSpc>
                <a:spcPct val="135000"/>
              </a:lnSpc>
              <a:spcBef>
                <a:spcPts val="0"/>
              </a:spcBef>
              <a:spcAft>
                <a:spcPts val="0"/>
              </a:spcAft>
              <a:buClr>
                <a:srgbClr val="FFFFFF"/>
              </a:buClr>
              <a:buSzPts val="2425"/>
              <a:buFont typeface="Nunito"/>
              <a:buNone/>
            </a:pPr>
            <a:r>
              <a:rPr b="0" i="0" lang="en-US" sz="2425" u="sng" cap="none" strike="noStrike">
                <a:solidFill>
                  <a:schemeClr val="hlink"/>
                </a:solidFill>
                <a:latin typeface="Nunito"/>
                <a:ea typeface="Nunito"/>
                <a:cs typeface="Nunito"/>
                <a:sym typeface="Nunito"/>
                <a:hlinkClick r:id="rId4"/>
              </a:rPr>
              <a:t>www.d-d-s.ch</a:t>
            </a:r>
            <a:endParaRPr b="0" i="0" sz="2425" u="none" cap="none" strike="noStrike">
              <a:solidFill>
                <a:schemeClr val="dk1"/>
              </a:solidFill>
              <a:latin typeface="Nunito"/>
              <a:ea typeface="Nunito"/>
              <a:cs typeface="Nunito"/>
              <a:sym typeface="Nunito"/>
            </a:endParaRPr>
          </a:p>
        </p:txBody>
      </p:sp>
      <p:pic>
        <p:nvPicPr>
          <p:cNvPr id="173" name="Google Shape;173;p10"/>
          <p:cNvPicPr preferRelativeResize="0"/>
          <p:nvPr/>
        </p:nvPicPr>
        <p:blipFill rotWithShape="1">
          <a:blip r:embed="rId5">
            <a:alphaModFix/>
          </a:blip>
          <a:srcRect b="0" l="0" r="0" t="0"/>
          <a:stretch/>
        </p:blipFill>
        <p:spPr>
          <a:xfrm>
            <a:off x="7314671" y="1893913"/>
            <a:ext cx="3731810" cy="1743356"/>
          </a:xfrm>
          <a:prstGeom prst="rect">
            <a:avLst/>
          </a:prstGeom>
          <a:noFill/>
          <a:ln>
            <a:noFill/>
          </a:ln>
        </p:spPr>
      </p:pic>
      <p:sp>
        <p:nvSpPr>
          <p:cNvPr id="174" name="Google Shape;174;p10"/>
          <p:cNvSpPr txBox="1"/>
          <p:nvPr/>
        </p:nvSpPr>
        <p:spPr>
          <a:xfrm>
            <a:off x="13459968" y="13094208"/>
            <a:ext cx="18473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Nunito"/>
              <a:ea typeface="Nunito"/>
              <a:cs typeface="Nunito"/>
              <a:sym typeface="Nunito"/>
            </a:endParaRPr>
          </a:p>
        </p:txBody>
      </p:sp>
      <p:pic>
        <p:nvPicPr>
          <p:cNvPr id="175" name="Google Shape;175;p10"/>
          <p:cNvPicPr preferRelativeResize="0"/>
          <p:nvPr/>
        </p:nvPicPr>
        <p:blipFill rotWithShape="1">
          <a:blip r:embed="rId6">
            <a:alphaModFix/>
          </a:blip>
          <a:srcRect b="0" l="0" r="0" t="0"/>
          <a:stretch/>
        </p:blipFill>
        <p:spPr>
          <a:xfrm>
            <a:off x="8380310" y="6875224"/>
            <a:ext cx="1527380" cy="151786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1783342726960]">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