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3"/>
  </p:notesMasterIdLst>
  <p:sldIdLst>
    <p:sldId id="4218" r:id="rId5"/>
    <p:sldId id="4300" r:id="rId6"/>
    <p:sldId id="259" r:id="rId7"/>
    <p:sldId id="261" r:id="rId8"/>
    <p:sldId id="4214" r:id="rId9"/>
    <p:sldId id="4301" r:id="rId10"/>
    <p:sldId id="4302" r:id="rId11"/>
    <p:sldId id="4303" r:id="rId12"/>
    <p:sldId id="4304" r:id="rId13"/>
    <p:sldId id="4210" r:id="rId14"/>
    <p:sldId id="4209" r:id="rId15"/>
    <p:sldId id="4222" r:id="rId16"/>
    <p:sldId id="4225" r:id="rId17"/>
    <p:sldId id="4211" r:id="rId18"/>
    <p:sldId id="4213" r:id="rId19"/>
    <p:sldId id="4299" r:id="rId20"/>
    <p:sldId id="256" r:id="rId21"/>
    <p:sldId id="4215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54988" autoAdjust="0"/>
  </p:normalViewPr>
  <p:slideViewPr>
    <p:cSldViewPr snapToGrid="0">
      <p:cViewPr varScale="1">
        <p:scale>
          <a:sx n="40" d="100"/>
          <a:sy n="40" d="100"/>
        </p:scale>
        <p:origin x="168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663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08015E-C3A2-4C2E-A961-1D2299870E4A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0545F5-6CE5-4246-A1FF-AEF4F90F4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98900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Hello everyone, my name is Monserrat Echegoyen, PhD student at KAUST. Today I'll present a scenario-based life cycle and techno-economic assessment of e-diesel for maritime decarbonization in Saudi Arabia.</a:t>
            </a:r>
          </a:p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Shipping emits about 3% of global CO₂, over one billion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tonnes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year. </a:t>
            </a:r>
          </a:p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Ships stay in service 25 to 40 years, so what we build today locks in emissions for decades. </a:t>
            </a:r>
          </a:p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At the same time, the IMO targets deep cuts by 2030 and 2040, and net zero by 2050.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0545F5-6CE5-4246-A1FF-AEF4F90F4DD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8318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E-diesel is a synthetic fuel made from renewable electricity, water and CO₂. </a:t>
            </a: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Its biggest advantage is that it's a drop-in fuel: it works in existing engines and bunkering infrastructure without retrofitting. </a:t>
            </a:r>
          </a:p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 has the high energy density long-distance shipping needs, the CO₂ released when it burns is the same CO₂ captured to make it, and it's sulfur and aromatic free.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9FB71A-D10C-4960-BD0B-106E578A664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1179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5EF38A-BCFD-E84C-8F12-3D7CF3ABD3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12FD85E-6043-EEFC-243A-5E0FBC24362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A107617-3671-4982-5058-72D426B3D40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Saudi Arabia is very well positioned.</a:t>
            </a:r>
          </a:p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kingdom is already investing in this type of technologies.</a:t>
            </a:r>
          </a:p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It has excellent solar and wind for cheap hydrogen, large industrial CO₂ sources in Yanbu and Jubail, and a location on the Red Sea next to the Suez Canal, which carries about 12% of global trade. </a:t>
            </a:r>
          </a:p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And there's policy support: 270 billion dollars under Vision 2030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19CB2D-4390-507E-51B6-181BA9839B6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9FB71A-D10C-4960-BD0B-106E578A664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9420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2DE157-9F20-3A4A-ABF4-476F4723B3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6856EC2-82FD-968E-242F-57B5179D89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591D729-2EBF-7D26-E7E6-B86C7B3747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 our question is: which combination of hydrogen and CO₂ supply gives the lowest cost e-diesel?</a:t>
            </a:r>
          </a:p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We built four scenarios.</a:t>
            </a: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S1, the base case, uses renewable hydrogen and point-source CO₂ at 69 dollars per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tonne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 Yanbu.</a:t>
            </a: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S2 uses hydrogen from grid electricity. </a:t>
            </a: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S3 keeps the S1 hydrogen but with cheaper CO₂ at 30 dollars per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tonne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And S4 uses CO₂ from direct air capture at 400 dollars per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tonne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br>
              <a:rPr lang="en-US" dirty="0"/>
            </a:br>
            <a:endParaRPr lang="en-US" dirty="0"/>
          </a:p>
          <a:p>
            <a:endParaRPr lang="en-US" sz="1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A79853-98FC-3593-BAA3-41609287BD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0D0DE87-4BBE-4570-AB60-B4290A949FE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718425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D62FB8-CCF3-D149-98E1-3BC96F1012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D378870-F975-AF10-29A7-E8D9653064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6CB1488-1502-2FB4-8E4D-B46DEAA08C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 the LCA, our functional unit is 1 kg of e-diesel. Upstream, we include raw materials, energy, water and the CO₂ source.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68595C-57B3-8426-7BE5-2C8C78410CD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85CDA2-DE49-47BB-A9DE-6FF9CC02E12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13392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3E5631-7F2C-0F97-04C2-DC6B0B2B52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DCBBFB-1977-B16C-0A8B-AAB4AB297F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500F224-A658-D5BC-F41E-98A6F192FD1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core process is electrolysis for hydrogen, reverse water gas shift and Fischer-Tropsch synthesis, then separation and upgrading.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F76D4A-08B6-61D8-B04D-17157EB1FB8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85CDA2-DE49-47BB-A9DE-6FF9CC02E12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1994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7E8E4F-A11C-4330-5453-63FA7FE15D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21F00D-2E67-07D5-6CBD-90BE8A8F18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DBC2263-11EB-2E20-5657-66FB228C986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Co-products like naphtha, jet fuel and wax are handled with system expansion.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23B4B3-C23A-ED1F-2951-A3232FA57D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85CDA2-DE49-47BB-A9DE-6FF9CC02E12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7724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3AC406-DC57-5176-4FCB-786D7A691E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8C41D23-FAEC-253F-857E-D3129488E36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1F69944-1E49-D2D4-5FC0-2D544289AF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Transport, bunkering and combustion are outside the boundary, because they're the same in all scenarios and don't change the comparison.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9A26DB-934A-7CA7-5FEE-0915C59624F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85CDA2-DE49-47BB-A9DE-6FF9CC02E12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05055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7048E0-7B10-E566-B092-596F22A06B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A5032C-88F3-F43A-635D-E498614AAA9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6F782F-C638-692F-DF71-23D4570AC14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Regarding the techno economic analysis </a:t>
            </a:r>
          </a:p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 the commercial plant, the capital cost is about 52 million dollars. Fischer-Tropsch is the biggest share, about a third, followed by the RWGS reactor, distillation and civil works.</a:t>
            </a:r>
          </a:p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Operating costs are about 7.2 million dollars a year, mainly utilities, maintenance and labor.</a:t>
            </a:r>
            <a:endParaRPr lang="en-US" sz="1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3FE1BD-30E5-755C-6635-DC4F84EE208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0D0DE87-4BBE-4570-AB60-B4290A949FE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96304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03D733-095D-AD11-DCD0-34EC4EBB5F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FE3D5CC-7FC9-1877-23FF-DE3DE88500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E258223-462C-DA26-22AE-A68DF30E36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Here are the results. </a:t>
            </a:r>
          </a:p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base case, S1, gives 2.53 dollars per liter. S2, with grid hydrogen, goes up to 3.69. S3 is the cheapest at 2.29. </a:t>
            </a:r>
          </a:p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30 dollar CO₂ price is realistic here: many industries vent low-purity CO₂ with almost no value, and placing the plant next to the source avoids transport and storage costs. </a:t>
            </a:r>
          </a:p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S4 with DAC is the most expensive at 4.32. On the right, compared with our pilot-scale model of 100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tonnes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year, scaling up will cut the costs by roughly 40 to 60%</a:t>
            </a:r>
            <a:endParaRPr lang="en-US" sz="1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3EB826-7A2B-7485-DA59-C04FDB9A8A8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0D0DE87-4BBE-4570-AB60-B4290A949FE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27085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99A2F6-0851-31BB-2BC9-67B50E4E05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761EC2E-EA96-9ED7-E57F-7339A670C21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C95FDA3-D888-CDAA-E0AA-554E8A1497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then tested uncertainty with a 10,000-run Monte Carlo, varying hydrogen price, CO₂ price, CAPEX and capacity factor. </a:t>
            </a:r>
          </a:p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mean costs go up a bit, but the ranking stays the same: S3, then S1, S2 and S4.</a:t>
            </a:r>
          </a:p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S3 and S1 have narrow distributions, so their costs are predictable. S4 has a long right tail, which is a real investment risk.</a:t>
            </a:r>
            <a:endParaRPr lang="en-US" sz="1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603872-B5DB-0DAC-F18E-A14D3A888F4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0D0DE87-4BBE-4570-AB60-B4290A949FE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148320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ECFDFD-08C3-E597-2D79-0805DB4385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75F93FC-9F47-CC7E-70A2-E0EF18E835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33AB5FC-6FC6-805D-65E1-859BE743051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break-even selling price, over 20 years at a 10% discount rate, matches those mean costs, from about 2.78 for S3 to 5.87 for S4.</a:t>
            </a:r>
          </a:p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NPV grows fastest with selling price for S3 and S1. So the ranking is robust: S3 is both the cheapest and the most investable option.</a:t>
            </a:r>
            <a:endParaRPr lang="en-US" sz="1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EFAF59-0A30-353A-0C85-0968E3A33F3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0D0DE87-4BBE-4570-AB60-B4290A949FE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996349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8ADF9B-86D6-8234-1659-25C32D2CDD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A13BEB-DA9C-6420-27BA-37197810C8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90C876B-F2F0-F0A4-E85C-12E4151743F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energy terms, even our best case is still about three times more expensive than conventional diesel. But in our pilot-scale model it was about ten times, so scale makes a huge difference.</a:t>
            </a:r>
            <a:endParaRPr lang="en-US" b="1" dirty="0"/>
          </a:p>
          <a:p>
            <a:endParaRPr lang="en-US" dirty="0"/>
          </a:p>
          <a:p>
            <a:endParaRPr lang="en-US" sz="1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968268-5E95-6835-590C-D35F311BB7A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0D0DE87-4BBE-4570-AB60-B4290A949FE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699337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CDA637-9FDC-0C04-D8C2-C2DA018F8E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2D525B9-7EB4-A6AC-5877-7B8B2E1BFF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EB31C45-2DA6-295A-C21D-94C3B156DC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Compared with industry, HIF's Haru Oni demonstration plant reports around 50 per liter today. Our S3, at 2.29, is more than ten times lower. Developers like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Topsoe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Sunfire and Prometheus project between 0.93 and 3.25 per liter, assuming very large scale and very cheap electricity. So our result already sits within that projected range.</a:t>
            </a:r>
            <a:endParaRPr lang="en-US" sz="1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96813D-8CFC-2D6F-CA11-49C75C0AF6E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0D0DE87-4BBE-4570-AB60-B4290A949FE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026724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Environmentally, electrolysis is the biggest contributor to global warming potential in every scenario, followed by CO₂ capture. Co-product credits reduce the total by about 14%. </a:t>
            </a:r>
          </a:p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S2 is higher because of grid electricity. S3 is identical to S1, since only the CO₂ price changes. And S4 has the lowest net value, thanks to the carbon removal credit from DAC.</a:t>
            </a:r>
            <a:endParaRPr lang="en-US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76EC77-F0F2-49B4-B8EE-4E3542ED9AF5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720895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close: 2.29 dollars per liter is achievable at commercial scale in Yanbu. </a:t>
            </a:r>
          </a:p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S3 has the same environmental  footprint as S1, about 4.29 kg CO₂-eq per kg, so a cheaper CO₂ contract has no environmental penalty. </a:t>
            </a:r>
          </a:p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Electrolysis is about 65% of the footprint, so cheaper, cleaner electricity is the main lever. </a:t>
            </a:r>
          </a:p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DAC cuts emissions by 23% but costs 89% more, so it isn't justified yet. </a:t>
            </a:r>
          </a:p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  <a:p>
            <a:r>
              <a:rPr lang="en-US" dirty="0"/>
              <a:t>Saudi Arabia's solar and wind resources, combined with its industrial CO₂ infrastructure, make e-diesel both economically competitive and environmentally credible — without waiting for breakthrough technologies. </a:t>
            </a:r>
          </a:p>
          <a:p>
            <a:endParaRPr lang="en-US" dirty="0"/>
          </a:p>
          <a:p>
            <a:r>
              <a:rPr lang="en-US" dirty="0"/>
              <a:t>Thank you."</a:t>
            </a:r>
          </a:p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b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3C97C7-0974-C288-72A8-EF6C022A28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1AB2EFD-C121-7016-0C42-23275DA05F2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EC3F86C-BE1D-26D5-A8E2-CB2DB465B1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AD258E-B2C4-77A0-ADE9-5835311366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0D0DE87-4BBE-4570-AB60-B4290A949FE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3794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FF9342-ECC6-91B1-422C-903C1DCD0A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1B3256-7BD8-0E89-EDEC-C2499A7985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1EEE2C-4695-507B-F746-629CCAB7E3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43C3B-FF01-43DA-AC07-97F5BC31D1BF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DDF2D9-C25A-E9C2-A8BC-C192720C6D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311227-A446-74E3-2787-7A693F7EEB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9B30A-E762-4AE3-A41E-01F4AC5537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252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8C52BC-B43B-2FBE-D082-EC90958458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A97253-E0D8-C008-0446-9678A3EA4C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496271-ADCC-EC2B-012C-720BC9D71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43C3B-FF01-43DA-AC07-97F5BC31D1BF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D6E741-62EE-F52C-791C-01668EB70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12D26C-FD19-8C37-8168-D3490F22A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9B30A-E762-4AE3-A41E-01F4AC5537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7018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B04C0-B992-8C2C-210C-F13C98E4C3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BF755B-2C90-A6A0-7AAE-C821941BEF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BC4455-40AE-C6AB-C406-2B0B9A5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43C3B-FF01-43DA-AC07-97F5BC31D1BF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407611-8EBF-9548-2E8D-6CA0F33CC2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D6E14B-5DA3-2954-6EE9-40365CA9D0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9B30A-E762-4AE3-A41E-01F4AC5537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6267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4EDC87-332E-B14B-2AA1-359400CA9E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3A6EC3-98D0-A7C8-A1DD-5466D98115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27512C-9F9F-25CA-91CF-AE7A811B50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26F48D-2CE2-5561-BF67-1AA767F9D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43C3B-FF01-43DA-AC07-97F5BC31D1BF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E4724D-1D43-D323-FCFA-C796CB9B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719A23-3E0F-4456-B082-01DD876EA6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9B30A-E762-4AE3-A41E-01F4AC5537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6045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D5C6E-401D-CB4C-4D95-3DAF26C0E0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81BD8C-1EF0-4531-E801-C8EC143EC6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416022-F793-C330-4487-FA4EB7BA38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AF7FC04-31DE-79F9-C2D8-35BA9B6A250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B299B96-2228-35AA-343D-EC8A5D2AA3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ABA6B20-A0A5-1366-7762-2994B6CA2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43C3B-FF01-43DA-AC07-97F5BC31D1BF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1EA9EF2-B6C3-AAFD-6C00-6717304863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B0F9570-6761-90F7-4EB5-55658E60CB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9B30A-E762-4AE3-A41E-01F4AC5537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976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802471-B93D-ED30-6FD3-AD02815616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CAEF09C-39F9-3815-2F98-26ADF2B5E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43C3B-FF01-43DA-AC07-97F5BC31D1BF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F7DAC1-51B1-2B0F-4F74-AF507FD868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F8CE81-F2AB-AF0C-3927-2EF71946F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9B30A-E762-4AE3-A41E-01F4AC5537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80008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EF6B6AF-B814-7A39-8D9C-2F1140CA58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43C3B-FF01-43DA-AC07-97F5BC31D1BF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2F0D9AB-0017-2FB2-059F-1A02F988E8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8D3303-E896-4F78-23F1-F2F51FD683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9B30A-E762-4AE3-A41E-01F4AC5537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5006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12CE0-4EEA-6DE8-7DFD-56A76796AC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10F7F8-ADDB-8E3B-70B5-307400DA85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A33A28-29BB-9972-DC9C-A957762CC4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9577F2-A962-A632-9D71-9FD4007973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43C3B-FF01-43DA-AC07-97F5BC31D1BF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3E0C39-17EB-2E55-1EC8-A5F938512B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715EE8-1194-FE2D-09E6-9B8274ABD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9B30A-E762-4AE3-A41E-01F4AC5537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2362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1FF087-B4BF-40E8-D6BA-6F412C5233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E417D8-4A95-08A3-6119-533D8231D54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B4AC9D8-F780-0023-CB2E-3581E253B1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28F2F1-BC9F-94FD-404F-91501E117D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43C3B-FF01-43DA-AC07-97F5BC31D1BF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AD0B48-17E9-4521-4362-4BF46FBC7C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81E7F-386D-3DAD-6078-5F5C47E4FD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9B30A-E762-4AE3-A41E-01F4AC5537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20327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0E4E51-DBC9-2484-552A-AD9458520E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E6C1E82-D501-E92A-9500-7AAD7D4C3C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F4C9EF-4583-608C-AB64-6C18091009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43C3B-FF01-43DA-AC07-97F5BC31D1BF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08A347-5331-7D3C-E24A-B2F0CDB8DB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161806-9B53-34DD-D587-215B671F6E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9B30A-E762-4AE3-A41E-01F4AC5537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53656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3B1EC00-1168-677C-A9CF-BD216B8439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8A7F6B4-DCB4-3194-344E-6D6D635276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682428-8BA4-F949-9F23-10EF3FF6B9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43C3B-FF01-43DA-AC07-97F5BC31D1BF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244658-924B-57E0-B2DA-F8976EF56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CAB1FF-8CF9-2308-9E5E-800BF9B4B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9B30A-E762-4AE3-A41E-01F4AC5537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1982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1435100" y="2484800"/>
            <a:ext cx="6616800" cy="1888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59747" y="642665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endParaRPr lang="en" dirty="0"/>
          </a:p>
        </p:txBody>
      </p:sp>
    </p:spTree>
    <p:extLst>
      <p:ext uri="{BB962C8B-B14F-4D97-AF65-F5344CB8AC3E}">
        <p14:creationId xmlns:p14="http://schemas.microsoft.com/office/powerpoint/2010/main" val="41350445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54120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22D9FB6-676C-40A0-2881-03D638C9C2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B2F629-5BDC-D573-8D13-BCD4959846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01EBE6-C3B2-3D2C-92CD-ADF840975D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4543C3B-FF01-43DA-AC07-97F5BC31D1BF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A024B8-DBD9-458B-C780-EEFA44F170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174D48-AAF8-80D7-91B6-0F315B2C3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659B30A-E762-4AE3-A41E-01F4AC5537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0278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18.png"/><Relationship Id="rId4" Type="http://schemas.openxmlformats.org/officeDocument/2006/relationships/image" Target="../media/image13.png"/><Relationship Id="rId9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6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3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12" Type="http://schemas.openxmlformats.org/officeDocument/2006/relationships/image" Target="../media/image32.png"/><Relationship Id="rId17" Type="http://schemas.openxmlformats.org/officeDocument/2006/relationships/image" Target="../media/image37.pn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11" Type="http://schemas.openxmlformats.org/officeDocument/2006/relationships/image" Target="../media/image10.png"/><Relationship Id="rId5" Type="http://schemas.openxmlformats.org/officeDocument/2006/relationships/image" Target="../media/image26.png"/><Relationship Id="rId15" Type="http://schemas.openxmlformats.org/officeDocument/2006/relationships/image" Target="../media/image35.pn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Relationship Id="rId14" Type="http://schemas.openxmlformats.org/officeDocument/2006/relationships/image" Target="../media/image3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3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12" Type="http://schemas.openxmlformats.org/officeDocument/2006/relationships/image" Target="../media/image32.png"/><Relationship Id="rId17" Type="http://schemas.openxmlformats.org/officeDocument/2006/relationships/image" Target="../media/image37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11" Type="http://schemas.openxmlformats.org/officeDocument/2006/relationships/image" Target="../media/image10.png"/><Relationship Id="rId5" Type="http://schemas.openxmlformats.org/officeDocument/2006/relationships/image" Target="../media/image26.png"/><Relationship Id="rId15" Type="http://schemas.openxmlformats.org/officeDocument/2006/relationships/image" Target="../media/image35.pn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Relationship Id="rId14" Type="http://schemas.openxmlformats.org/officeDocument/2006/relationships/image" Target="../media/image3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3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12" Type="http://schemas.openxmlformats.org/officeDocument/2006/relationships/image" Target="../media/image32.png"/><Relationship Id="rId17" Type="http://schemas.openxmlformats.org/officeDocument/2006/relationships/image" Target="../media/image37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11" Type="http://schemas.openxmlformats.org/officeDocument/2006/relationships/image" Target="../media/image10.png"/><Relationship Id="rId5" Type="http://schemas.openxmlformats.org/officeDocument/2006/relationships/image" Target="../media/image26.png"/><Relationship Id="rId15" Type="http://schemas.openxmlformats.org/officeDocument/2006/relationships/image" Target="../media/image35.pn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Relationship Id="rId14" Type="http://schemas.openxmlformats.org/officeDocument/2006/relationships/image" Target="../media/image3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3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12" Type="http://schemas.openxmlformats.org/officeDocument/2006/relationships/image" Target="../media/image32.png"/><Relationship Id="rId17" Type="http://schemas.openxmlformats.org/officeDocument/2006/relationships/image" Target="../media/image37.png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11" Type="http://schemas.openxmlformats.org/officeDocument/2006/relationships/image" Target="../media/image10.png"/><Relationship Id="rId5" Type="http://schemas.openxmlformats.org/officeDocument/2006/relationships/image" Target="../media/image26.png"/><Relationship Id="rId15" Type="http://schemas.openxmlformats.org/officeDocument/2006/relationships/image" Target="../media/image35.pn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Relationship Id="rId14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46.png"/><Relationship Id="rId7" Type="http://schemas.openxmlformats.org/officeDocument/2006/relationships/image" Target="../media/image4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png"/><Relationship Id="rId5" Type="http://schemas.openxmlformats.org/officeDocument/2006/relationships/image" Target="../media/image47.jpeg"/><Relationship Id="rId4" Type="http://schemas.openxmlformats.org/officeDocument/2006/relationships/image" Target="../media/image3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12"/>
          <p:cNvSpPr txBox="1">
            <a:spLocks noGrp="1"/>
          </p:cNvSpPr>
          <p:nvPr>
            <p:ph type="ctrTitle"/>
          </p:nvPr>
        </p:nvSpPr>
        <p:spPr>
          <a:xfrm>
            <a:off x="527735" y="838509"/>
            <a:ext cx="11368601" cy="2241531"/>
          </a:xfrm>
          <a:prstGeom prst="rect">
            <a:avLst/>
          </a:prstGeom>
        </p:spPr>
        <p:txBody>
          <a:bodyPr spcFirstLastPara="1" vert="horz" wrap="square" lIns="0" tIns="0" rIns="0" bIns="0" rtlCol="0" anchor="ctr" anchorCtr="0">
            <a:noAutofit/>
          </a:bodyPr>
          <a:lstStyle/>
          <a:p>
            <a:r>
              <a:rPr lang="en-US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Scenario-Based Life Cycle Assessment and Techno Economic Analysis of e-Diesel Production for Maritime Decarbonization: A Saudi Arabian Case Study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48800" y="6491818"/>
            <a:ext cx="2743200" cy="366183"/>
          </a:xfrm>
          <a:prstGeom prst="rect">
            <a:avLst/>
          </a:prstGeom>
        </p:spPr>
        <p:txBody>
          <a:bodyPr/>
          <a:lstStyle/>
          <a:p>
            <a:fld id="{00000000-1234-1234-1234-123412341234}" type="slidenum">
              <a:rPr lang="en" smtClean="0"/>
              <a:pPr/>
              <a:t>1</a:t>
            </a:fld>
            <a:endParaRPr lang="en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0563" y="2275977"/>
            <a:ext cx="6045773" cy="427459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95289" y="3710648"/>
            <a:ext cx="5272597" cy="14052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133" b="1" dirty="0">
                <a:latin typeface="Helvetica" panose="020B0604020202020204" pitchFamily="34" charset="0"/>
                <a:cs typeface="Helvetica" panose="020B0604020202020204" pitchFamily="34" charset="0"/>
              </a:rPr>
              <a:t>Ph.D. Student:</a:t>
            </a:r>
            <a:r>
              <a:rPr lang="en-US" sz="2133" dirty="0">
                <a:latin typeface="Helvetica" panose="020B0604020202020204" pitchFamily="34" charset="0"/>
                <a:cs typeface="Helvetica" panose="020B0604020202020204" pitchFamily="34" charset="0"/>
              </a:rPr>
              <a:t> Monserrat Echegoyen</a:t>
            </a:r>
          </a:p>
          <a:p>
            <a:r>
              <a:rPr lang="en-US" sz="2133" dirty="0">
                <a:solidFill>
                  <a:schemeClr val="bg1">
                    <a:lumMod val="6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Environmental Sciences and Engineering</a:t>
            </a:r>
          </a:p>
          <a:p>
            <a:endParaRPr lang="en-US" sz="2133" dirty="0"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r>
              <a:rPr lang="en-US" sz="2133" b="1" dirty="0">
                <a:latin typeface="Helvetica" panose="020B0604020202020204" pitchFamily="34" charset="0"/>
                <a:cs typeface="Helvetica" panose="020B0604020202020204" pitchFamily="34" charset="0"/>
              </a:rPr>
              <a:t>Academic Advisor: </a:t>
            </a:r>
            <a:r>
              <a:rPr lang="en-US" sz="2133" dirty="0">
                <a:latin typeface="Helvetica" panose="020B0604020202020204" pitchFamily="34" charset="0"/>
                <a:cs typeface="Helvetica" panose="020B0604020202020204" pitchFamily="34" charset="0"/>
              </a:rPr>
              <a:t>Prof. S. Mani </a:t>
            </a:r>
            <a:r>
              <a:rPr lang="en-US" sz="2133" dirty="0" err="1">
                <a:latin typeface="Helvetica" panose="020B0604020202020204" pitchFamily="34" charset="0"/>
                <a:cs typeface="Helvetica" panose="020B0604020202020204" pitchFamily="34" charset="0"/>
              </a:rPr>
              <a:t>Sarathy</a:t>
            </a:r>
            <a:endParaRPr lang="en-US" sz="2133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5" name="Google Shape;167;p1" descr="Text&#10;&#10;Description automatically generated">
            <a:extLst>
              <a:ext uri="{FF2B5EF4-FFF2-40B4-BE49-F238E27FC236}">
                <a16:creationId xmlns:a16="http://schemas.microsoft.com/office/drawing/2014/main" id="{0476AC4D-745E-C775-379F-659A36A38910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r="32986"/>
          <a:stretch/>
        </p:blipFill>
        <p:spPr>
          <a:xfrm>
            <a:off x="9768468" y="165863"/>
            <a:ext cx="2399404" cy="8488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BC8CFA2-5794-DC1C-46CE-3B2C41EBF2BA}"/>
              </a:ext>
            </a:extLst>
          </p:cNvPr>
          <p:cNvSpPr txBox="1"/>
          <p:nvPr/>
        </p:nvSpPr>
        <p:spPr>
          <a:xfrm>
            <a:off x="481152" y="455972"/>
            <a:ext cx="1119333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2400"/>
              </a:spcBef>
              <a:spcAft>
                <a:spcPts val="1200"/>
              </a:spcAft>
              <a:buNone/>
            </a:pPr>
            <a:r>
              <a:rPr lang="en-US" sz="2800" b="1">
                <a:solidFill>
                  <a:schemeClr val="tx2">
                    <a:lumMod val="90000"/>
                    <a:lumOff val="10000"/>
                  </a:schemeClr>
                </a:solidFill>
                <a:effectLst/>
              </a:rPr>
              <a:t>1. E-Diesel: a Decarbonization Strategy in the Maritime Sector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04B685-6F7B-F868-6D10-C5EF81CD53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4" t="15833" b="4083"/>
          <a:stretch>
            <a:fillRect/>
          </a:stretch>
        </p:blipFill>
        <p:spPr>
          <a:xfrm>
            <a:off x="6350648" y="1962827"/>
            <a:ext cx="5323839" cy="464398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4E03332-925C-F2C7-CA6A-7A65FE60EF93}"/>
              </a:ext>
            </a:extLst>
          </p:cNvPr>
          <p:cNvSpPr txBox="1"/>
          <p:nvPr/>
        </p:nvSpPr>
        <p:spPr>
          <a:xfrm>
            <a:off x="3466490" y="4602785"/>
            <a:ext cx="2029065" cy="138499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>
              <a:spcBef>
                <a:spcPts val="450"/>
              </a:spcBef>
              <a:spcAft>
                <a:spcPts val="1200"/>
              </a:spcAft>
            </a:pPr>
            <a:r>
              <a:rPr lang="en-US" sz="1600" dirty="0">
                <a:solidFill>
                  <a:srgbClr val="0F1115"/>
                </a:solidFill>
              </a:rPr>
              <a:t>V</a:t>
            </a:r>
            <a:r>
              <a:rPr lang="en-US" sz="1600" b="0" i="0" dirty="0">
                <a:solidFill>
                  <a:srgbClr val="0F1115"/>
                </a:solidFill>
                <a:effectLst/>
              </a:rPr>
              <a:t>essel lifetimes of</a:t>
            </a:r>
            <a:r>
              <a:rPr lang="en-US" b="0" i="0" dirty="0">
                <a:solidFill>
                  <a:srgbClr val="B1AAF4"/>
                </a:solidFill>
                <a:effectLst/>
              </a:rPr>
              <a:t> </a:t>
            </a:r>
            <a:r>
              <a:rPr lang="en-US" b="1" i="0" dirty="0">
                <a:solidFill>
                  <a:srgbClr val="B1AAF4"/>
                </a:solidFill>
                <a:effectLst/>
              </a:rPr>
              <a:t>25‑40 years</a:t>
            </a:r>
            <a:r>
              <a:rPr lang="en-US" b="0" i="0" dirty="0">
                <a:solidFill>
                  <a:srgbClr val="B1AAF4"/>
                </a:solidFill>
                <a:effectLst/>
              </a:rPr>
              <a:t> </a:t>
            </a:r>
            <a:r>
              <a:rPr lang="en-US" sz="1600" b="0" i="0" dirty="0">
                <a:solidFill>
                  <a:srgbClr val="0F1115"/>
                </a:solidFill>
                <a:effectLst/>
              </a:rPr>
              <a:t>create infrastructure lock‑</a:t>
            </a:r>
            <a:r>
              <a:rPr lang="en-US" sz="1600" dirty="0">
                <a:solidFill>
                  <a:srgbClr val="0F1115"/>
                </a:solidFill>
              </a:rPr>
              <a:t>in</a:t>
            </a:r>
            <a:r>
              <a:rPr lang="en-US" sz="1600" baseline="30000" dirty="0">
                <a:solidFill>
                  <a:srgbClr val="0F1115"/>
                </a:solidFill>
              </a:rPr>
              <a:t>2</a:t>
            </a:r>
            <a:r>
              <a:rPr lang="en-US" sz="1600" dirty="0">
                <a:solidFill>
                  <a:srgbClr val="0F1115"/>
                </a:solidFill>
              </a:rPr>
              <a:t>.</a:t>
            </a:r>
            <a:endParaRPr lang="en-US" sz="1200" i="0" baseline="-25000" dirty="0">
              <a:solidFill>
                <a:srgbClr val="0F1115"/>
              </a:solidFill>
              <a:effectLst/>
              <a:latin typeface="Arial"/>
              <a:cs typeface="Arial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9A82872-5579-161E-2D18-F2557EE6287D}"/>
              </a:ext>
            </a:extLst>
          </p:cNvPr>
          <p:cNvSpPr txBox="1"/>
          <p:nvPr/>
        </p:nvSpPr>
        <p:spPr>
          <a:xfrm>
            <a:off x="6077819" y="1562717"/>
            <a:ext cx="5443193" cy="40011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>
              <a:lnSpc>
                <a:spcPts val="2400"/>
              </a:lnSpc>
              <a:spcBef>
                <a:spcPts val="2400"/>
              </a:spcBef>
              <a:spcAft>
                <a:spcPts val="1200"/>
              </a:spcAft>
              <a:buNone/>
            </a:pPr>
            <a:r>
              <a:rPr lang="en-US" sz="2000" b="1" dirty="0">
                <a:solidFill>
                  <a:srgbClr val="0856AF"/>
                </a:solidFill>
                <a:effectLst/>
              </a:rPr>
              <a:t>International Maritime Organization </a:t>
            </a:r>
            <a:r>
              <a:rPr lang="en-US" sz="2000" b="1" dirty="0">
                <a:solidFill>
                  <a:srgbClr val="0856AF"/>
                </a:solidFill>
              </a:rPr>
              <a:t>Targets</a:t>
            </a:r>
            <a:endParaRPr lang="en-US" sz="1200" dirty="0">
              <a:solidFill>
                <a:srgbClr val="0F1115"/>
              </a:solidFill>
              <a:effectLst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937B067-1286-A249-BD23-6F9C22A44DAE}"/>
              </a:ext>
            </a:extLst>
          </p:cNvPr>
          <p:cNvSpPr txBox="1"/>
          <p:nvPr/>
        </p:nvSpPr>
        <p:spPr>
          <a:xfrm>
            <a:off x="500825" y="4620126"/>
            <a:ext cx="2029064" cy="138499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en-US" sz="1600" b="0" i="0" dirty="0">
                <a:solidFill>
                  <a:srgbClr val="0F1115"/>
                </a:solidFill>
                <a:effectLst/>
              </a:rPr>
              <a:t>Shipping accounts for </a:t>
            </a:r>
            <a:r>
              <a:rPr lang="en-US" sz="1600" b="1" i="0" dirty="0">
                <a:solidFill>
                  <a:srgbClr val="ED5469"/>
                </a:solidFill>
                <a:effectLst/>
              </a:rPr>
              <a:t>~3% </a:t>
            </a:r>
            <a:r>
              <a:rPr lang="en-US" sz="1600" b="0" i="0" dirty="0">
                <a:solidFill>
                  <a:srgbClr val="0F1115"/>
                </a:solidFill>
                <a:effectLst/>
              </a:rPr>
              <a:t>of global CO₂ emissions.</a:t>
            </a:r>
            <a:r>
              <a:rPr lang="en-US" sz="1600" b="1" i="0" dirty="0">
                <a:solidFill>
                  <a:srgbClr val="0F1115"/>
                </a:solidFill>
                <a:effectLst/>
              </a:rPr>
              <a:t> </a:t>
            </a:r>
            <a:r>
              <a:rPr lang="en-US" b="1" i="0" dirty="0">
                <a:solidFill>
                  <a:srgbClr val="ED5469"/>
                </a:solidFill>
                <a:effectLst/>
              </a:rPr>
              <a:t>(1,056 Mt in </a:t>
            </a:r>
            <a:r>
              <a:rPr lang="en-US" b="1" dirty="0">
                <a:solidFill>
                  <a:srgbClr val="ED5469"/>
                </a:solidFill>
              </a:rPr>
              <a:t>2018)</a:t>
            </a:r>
            <a:r>
              <a:rPr lang="en-US" b="1" baseline="30000" dirty="0">
                <a:solidFill>
                  <a:srgbClr val="ED5469"/>
                </a:solidFill>
              </a:rPr>
              <a:t>1</a:t>
            </a:r>
            <a:r>
              <a:rPr lang="en-US" b="1" dirty="0">
                <a:solidFill>
                  <a:srgbClr val="ED5469"/>
                </a:solidFill>
              </a:rPr>
              <a:t>.</a:t>
            </a:r>
            <a:endParaRPr lang="en-US" b="1" i="0" baseline="30000" dirty="0">
              <a:solidFill>
                <a:srgbClr val="FF0000"/>
              </a:solidFill>
              <a:effectLst/>
              <a:latin typeface="Aptos"/>
              <a:cs typeface="Arial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12661A5-5AD9-BC8A-DDF7-22F8AE6225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1961" y="2788160"/>
            <a:ext cx="1707927" cy="170792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0E0F4A8-F951-AB70-0075-65C5962C9E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71994" y="2546352"/>
            <a:ext cx="2218059" cy="2218059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347B8C3E-DBFD-47FF-5150-5D8824F163E6}"/>
              </a:ext>
            </a:extLst>
          </p:cNvPr>
          <p:cNvSpPr/>
          <p:nvPr/>
        </p:nvSpPr>
        <p:spPr>
          <a:xfrm>
            <a:off x="340311" y="2237938"/>
            <a:ext cx="2481251" cy="3898231"/>
          </a:xfrm>
          <a:prstGeom prst="roundRect">
            <a:avLst/>
          </a:prstGeom>
          <a:noFill/>
          <a:ln w="66675">
            <a:solidFill>
              <a:srgbClr val="82BA9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50D8F8DA-ECB9-C08D-339E-FFF76A9807FC}"/>
              </a:ext>
            </a:extLst>
          </p:cNvPr>
          <p:cNvSpPr/>
          <p:nvPr/>
        </p:nvSpPr>
        <p:spPr>
          <a:xfrm>
            <a:off x="3207734" y="2242187"/>
            <a:ext cx="2481251" cy="3898231"/>
          </a:xfrm>
          <a:prstGeom prst="roundRect">
            <a:avLst/>
          </a:prstGeom>
          <a:noFill/>
          <a:ln w="66675">
            <a:solidFill>
              <a:srgbClr val="3B93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CuadroTexto 2">
            <a:extLst>
              <a:ext uri="{FF2B5EF4-FFF2-40B4-BE49-F238E27FC236}">
                <a16:creationId xmlns:a16="http://schemas.microsoft.com/office/drawing/2014/main" id="{4A98D7C2-A1A3-61CC-E224-932C65C25ABE}"/>
              </a:ext>
            </a:extLst>
          </p:cNvPr>
          <p:cNvSpPr txBox="1"/>
          <p:nvPr/>
        </p:nvSpPr>
        <p:spPr>
          <a:xfrm>
            <a:off x="670988" y="1570962"/>
            <a:ext cx="498856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2400"/>
              </a:spcBef>
              <a:spcAft>
                <a:spcPts val="1200"/>
              </a:spcAft>
              <a:buNone/>
            </a:pPr>
            <a:r>
              <a:rPr lang="en-US" sz="2000" b="1" dirty="0">
                <a:effectLst/>
              </a:rPr>
              <a:t>Why Decarbonizing Shipping Matters?</a:t>
            </a:r>
          </a:p>
        </p:txBody>
      </p:sp>
    </p:spTree>
    <p:extLst>
      <p:ext uri="{BB962C8B-B14F-4D97-AF65-F5344CB8AC3E}">
        <p14:creationId xmlns:p14="http://schemas.microsoft.com/office/powerpoint/2010/main" val="26809608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BBA7C3C8-E67C-DF0E-341F-A56EE9689B5B}"/>
              </a:ext>
            </a:extLst>
          </p:cNvPr>
          <p:cNvSpPr txBox="1"/>
          <p:nvPr/>
        </p:nvSpPr>
        <p:spPr>
          <a:xfrm>
            <a:off x="-19668" y="596260"/>
            <a:ext cx="12192000" cy="4510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Bef>
                <a:spcPts val="2400"/>
              </a:spcBef>
              <a:spcAft>
                <a:spcPts val="1200"/>
              </a:spcAft>
            </a:pPr>
            <a:r>
              <a:rPr lang="en-US" sz="3200" b="1" dirty="0"/>
              <a:t>Why e‑Diesel?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3B04A14-3C18-8FB9-24A8-6206D474FD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8985" y="2166765"/>
            <a:ext cx="1081849" cy="108184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476400B-A96C-7895-EC78-FDC6FD3DAA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8359" y="2585290"/>
            <a:ext cx="468630" cy="46863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834E9CC-2282-9C9C-E9A6-BD824F1583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42308" y="1963388"/>
            <a:ext cx="1291590" cy="129159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2835C6D3-2848-D32D-2B3D-70DDB861D43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04583" y="2071618"/>
            <a:ext cx="1176996" cy="1176996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21751904-7180-E80B-B63C-052298CB156E}"/>
              </a:ext>
            </a:extLst>
          </p:cNvPr>
          <p:cNvSpPr txBox="1"/>
          <p:nvPr/>
        </p:nvSpPr>
        <p:spPr>
          <a:xfrm>
            <a:off x="901830" y="3648250"/>
            <a:ext cx="1910239" cy="40011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en-US" sz="2000" b="1" i="0" dirty="0">
                <a:solidFill>
                  <a:srgbClr val="DA4A54"/>
                </a:solidFill>
                <a:effectLst/>
                <a:latin typeface="quote-cjk-patch"/>
              </a:rPr>
              <a:t>Drop‑in </a:t>
            </a:r>
            <a:r>
              <a:rPr lang="en-US" sz="2000" b="1" i="0" dirty="0">
                <a:solidFill>
                  <a:srgbClr val="DA4A54"/>
                </a:solidFill>
                <a:effectLst/>
              </a:rPr>
              <a:t>fuel</a:t>
            </a:r>
            <a:r>
              <a:rPr lang="en-US" sz="2000" b="0" i="0" dirty="0">
                <a:solidFill>
                  <a:srgbClr val="DA4A54"/>
                </a:solidFill>
                <a:effectLst/>
                <a:latin typeface="quote-cjk-patch"/>
              </a:rPr>
              <a:t> </a:t>
            </a:r>
            <a:endParaRPr lang="en-US" sz="2000" dirty="0">
              <a:solidFill>
                <a:srgbClr val="DA4A54"/>
              </a:solidFill>
              <a:latin typeface="quote-cjk-patch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F77401A-1279-EA07-BBDD-5FE8AF64DD7F}"/>
              </a:ext>
            </a:extLst>
          </p:cNvPr>
          <p:cNvSpPr txBox="1"/>
          <p:nvPr/>
        </p:nvSpPr>
        <p:spPr>
          <a:xfrm>
            <a:off x="901829" y="4369912"/>
            <a:ext cx="1910239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en-US" sz="1400" dirty="0">
                <a:solidFill>
                  <a:srgbClr val="0F1115"/>
                </a:solidFill>
              </a:rPr>
              <a:t>C</a:t>
            </a:r>
            <a:r>
              <a:rPr lang="en-US" sz="1400" b="0" i="0" dirty="0">
                <a:solidFill>
                  <a:srgbClr val="0F1115"/>
                </a:solidFill>
                <a:effectLst/>
              </a:rPr>
              <a:t>ompatible with existing diesel engines and bunkering infrastructure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CCC4590-A654-4719-D341-CA7DFC3DE194}"/>
              </a:ext>
            </a:extLst>
          </p:cNvPr>
          <p:cNvSpPr txBox="1"/>
          <p:nvPr/>
        </p:nvSpPr>
        <p:spPr>
          <a:xfrm>
            <a:off x="3649840" y="4496267"/>
            <a:ext cx="1910239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en-US" sz="1400" dirty="0"/>
              <a:t>Critical for long‑distance shipping</a:t>
            </a:r>
            <a:endParaRPr lang="en-US" sz="1100" b="0" i="0" dirty="0">
              <a:solidFill>
                <a:srgbClr val="0F1115"/>
              </a:solidFill>
              <a:effectLst/>
              <a:latin typeface="quote-cjk-patch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9193AC24-A5CC-615E-BFED-D4E653F43677}"/>
              </a:ext>
            </a:extLst>
          </p:cNvPr>
          <p:cNvSpPr txBox="1"/>
          <p:nvPr/>
        </p:nvSpPr>
        <p:spPr>
          <a:xfrm>
            <a:off x="3605070" y="3648250"/>
            <a:ext cx="215857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High energy density</a:t>
            </a:r>
            <a:endParaRPr lang="en-US" sz="2000" dirty="0">
              <a:solidFill>
                <a:schemeClr val="accent2">
                  <a:lumMod val="75000"/>
                </a:schemeClr>
              </a:solidFill>
              <a:latin typeface="quote-cjk-patch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D6355CB-5332-7CCA-7987-524D04A56B57}"/>
              </a:ext>
            </a:extLst>
          </p:cNvPr>
          <p:cNvSpPr txBox="1"/>
          <p:nvPr/>
        </p:nvSpPr>
        <p:spPr>
          <a:xfrm>
            <a:off x="6379101" y="3633244"/>
            <a:ext cx="191023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en-US" b="1" dirty="0">
                <a:solidFill>
                  <a:srgbClr val="5F7080"/>
                </a:solidFill>
              </a:rPr>
              <a:t>Closed carbon cycle</a:t>
            </a:r>
            <a:endParaRPr lang="en-US" sz="2000" dirty="0">
              <a:solidFill>
                <a:srgbClr val="5F7080"/>
              </a:solidFill>
              <a:latin typeface="quote-cjk-patch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BBAB267-B783-42D8-8DA8-C1F57C2A4F23}"/>
              </a:ext>
            </a:extLst>
          </p:cNvPr>
          <p:cNvSpPr txBox="1"/>
          <p:nvPr/>
        </p:nvSpPr>
        <p:spPr>
          <a:xfrm>
            <a:off x="9845962" y="3648250"/>
            <a:ext cx="89598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en-US" b="1" dirty="0">
                <a:solidFill>
                  <a:srgbClr val="8AC623"/>
                </a:solidFill>
              </a:rPr>
              <a:t>Ultra clean</a:t>
            </a:r>
            <a:endParaRPr lang="en-US" sz="2000" dirty="0">
              <a:solidFill>
                <a:srgbClr val="8AC623"/>
              </a:solidFill>
              <a:latin typeface="quote-cjk-patch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521DC8C-C5A8-D8F3-D954-881A62A06BD7}"/>
              </a:ext>
            </a:extLst>
          </p:cNvPr>
          <p:cNvSpPr txBox="1"/>
          <p:nvPr/>
        </p:nvSpPr>
        <p:spPr>
          <a:xfrm>
            <a:off x="6580563" y="4388546"/>
            <a:ext cx="1910239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en-US" sz="1400" dirty="0"/>
              <a:t>The CO₂ used in production is released upon combustion, adding no new fossil carbon</a:t>
            </a:r>
            <a:endParaRPr lang="en-US" sz="1100" b="0" i="0" dirty="0">
              <a:solidFill>
                <a:srgbClr val="0F1115"/>
              </a:solidFill>
              <a:effectLst/>
              <a:latin typeface="quote-cjk-patch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3AC9ABB-52FF-06CC-3596-72BD4F5173EA}"/>
              </a:ext>
            </a:extLst>
          </p:cNvPr>
          <p:cNvSpPr txBox="1"/>
          <p:nvPr/>
        </p:nvSpPr>
        <p:spPr>
          <a:xfrm>
            <a:off x="9364458" y="4388546"/>
            <a:ext cx="181038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en-US" sz="1400" dirty="0"/>
              <a:t>e-Diesel is sulfur‑free, aromatic‑free, high cetane number</a:t>
            </a:r>
            <a:endParaRPr lang="en-US" sz="1100" b="0" i="0" dirty="0">
              <a:solidFill>
                <a:srgbClr val="0F1115"/>
              </a:solidFill>
              <a:effectLst/>
              <a:latin typeface="quote-cjk-patch"/>
            </a:endParaRPr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3F5CC98C-A0D7-B210-0A5E-6E9281EF6CF2}"/>
              </a:ext>
            </a:extLst>
          </p:cNvPr>
          <p:cNvSpPr/>
          <p:nvPr/>
        </p:nvSpPr>
        <p:spPr>
          <a:xfrm>
            <a:off x="648980" y="1722378"/>
            <a:ext cx="2476500" cy="4178300"/>
          </a:xfrm>
          <a:prstGeom prst="roundRect">
            <a:avLst/>
          </a:prstGeom>
          <a:noFill/>
          <a:ln w="47625">
            <a:solidFill>
              <a:srgbClr val="DA4A54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8153BE86-EA8E-B474-93B3-A3868DB38241}"/>
              </a:ext>
            </a:extLst>
          </p:cNvPr>
          <p:cNvSpPr/>
          <p:nvPr/>
        </p:nvSpPr>
        <p:spPr>
          <a:xfrm>
            <a:off x="6243238" y="1722378"/>
            <a:ext cx="2476500" cy="4178300"/>
          </a:xfrm>
          <a:prstGeom prst="roundRect">
            <a:avLst/>
          </a:prstGeom>
          <a:noFill/>
          <a:ln w="47625">
            <a:solidFill>
              <a:srgbClr val="5F708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E312E537-9210-D6FF-0756-26DA8B11F568}"/>
              </a:ext>
            </a:extLst>
          </p:cNvPr>
          <p:cNvSpPr/>
          <p:nvPr/>
        </p:nvSpPr>
        <p:spPr>
          <a:xfrm>
            <a:off x="3446109" y="1701807"/>
            <a:ext cx="2476500" cy="4178300"/>
          </a:xfrm>
          <a:prstGeom prst="roundRect">
            <a:avLst/>
          </a:prstGeom>
          <a:noFill/>
          <a:ln w="47625">
            <a:solidFill>
              <a:srgbClr val="FFBC42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B4FB863B-C058-E8CF-A23A-715822D04AC5}"/>
              </a:ext>
            </a:extLst>
          </p:cNvPr>
          <p:cNvSpPr/>
          <p:nvPr/>
        </p:nvSpPr>
        <p:spPr>
          <a:xfrm>
            <a:off x="9003768" y="1722378"/>
            <a:ext cx="2476500" cy="4178300"/>
          </a:xfrm>
          <a:prstGeom prst="roundRect">
            <a:avLst/>
          </a:prstGeom>
          <a:noFill/>
          <a:ln w="47625">
            <a:solidFill>
              <a:srgbClr val="8AC623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>
              <a:highlight>
                <a:srgbClr val="8AC623"/>
              </a:highlight>
            </a:endParaRP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5C7047D2-A99D-EE53-E734-062791D2D55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93752" y="2259491"/>
            <a:ext cx="617220" cy="61722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3833712A-0A4B-8E33-584A-BB7C0335B0B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76473" y="2196948"/>
            <a:ext cx="856972" cy="856972"/>
          </a:xfrm>
          <a:prstGeom prst="rect">
            <a:avLst/>
          </a:prstGeom>
        </p:spPr>
      </p:pic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F275E511-F9BA-3559-A683-1F96D2E6EB31}"/>
              </a:ext>
            </a:extLst>
          </p:cNvPr>
          <p:cNvSpPr txBox="1">
            <a:spLocks/>
          </p:cNvSpPr>
          <p:nvPr/>
        </p:nvSpPr>
        <p:spPr>
          <a:xfrm>
            <a:off x="9448800" y="6491818"/>
            <a:ext cx="2743200" cy="366183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00000000-1234-1234-1234-123412341234}" type="slidenum">
              <a:rPr lang="en" smtClean="0"/>
              <a:pPr algn="r"/>
              <a:t>3</a:t>
            </a:fld>
            <a:endParaRPr lang="en" dirty="0"/>
          </a:p>
        </p:txBody>
      </p:sp>
    </p:spTree>
    <p:extLst>
      <p:ext uri="{BB962C8B-B14F-4D97-AF65-F5344CB8AC3E}">
        <p14:creationId xmlns:p14="http://schemas.microsoft.com/office/powerpoint/2010/main" val="6251261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71963C-54E0-87EC-63DD-7D0523E0FE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44793F9D-A3E4-CE55-885C-F41C507450E7}"/>
              </a:ext>
            </a:extLst>
          </p:cNvPr>
          <p:cNvSpPr txBox="1"/>
          <p:nvPr/>
        </p:nvSpPr>
        <p:spPr>
          <a:xfrm>
            <a:off x="0" y="458281"/>
            <a:ext cx="12192000" cy="4368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Bef>
                <a:spcPts val="2400"/>
              </a:spcBef>
              <a:spcAft>
                <a:spcPts val="1200"/>
              </a:spcAft>
            </a:pPr>
            <a:r>
              <a:rPr lang="en-US" sz="32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Why Saudi Arabia? A Big Opportunity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FE30B58-B7FB-F2FB-3F16-40B08E0144ED}"/>
              </a:ext>
            </a:extLst>
          </p:cNvPr>
          <p:cNvSpPr txBox="1"/>
          <p:nvPr/>
        </p:nvSpPr>
        <p:spPr>
          <a:xfrm>
            <a:off x="545719" y="2384461"/>
            <a:ext cx="314321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Solar: 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~2200 kWh/m²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Wind: 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&gt;200 GW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4F7C5B5-6171-402E-ED6D-5D95C456E1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7554" y="1854193"/>
            <a:ext cx="530268" cy="53026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6DF1914-532F-95BB-1F2E-00FB614773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6180" y="1742637"/>
            <a:ext cx="552501" cy="55250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8F48D3E-D881-9B32-75FA-92758BED8EA7}"/>
              </a:ext>
            </a:extLst>
          </p:cNvPr>
          <p:cNvSpPr txBox="1"/>
          <p:nvPr/>
        </p:nvSpPr>
        <p:spPr>
          <a:xfrm>
            <a:off x="684465" y="5693343"/>
            <a:ext cx="281082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ts val="2400"/>
              </a:lnSpc>
              <a:spcBef>
                <a:spcPts val="24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b="1" dirty="0"/>
              <a:t> $270B </a:t>
            </a:r>
            <a:r>
              <a:rPr lang="en-US" sz="2000" dirty="0"/>
              <a:t>investment</a:t>
            </a:r>
          </a:p>
        </p:txBody>
      </p:sp>
      <p:pic>
        <p:nvPicPr>
          <p:cNvPr id="2053" name="Picture 5" descr="Saudi Vision 2030 - Wikipedia">
            <a:extLst>
              <a:ext uri="{FF2B5EF4-FFF2-40B4-BE49-F238E27FC236}">
                <a16:creationId xmlns:a16="http://schemas.microsoft.com/office/drawing/2014/main" id="{3D8A45BF-A3B7-0FEB-F64F-134E82F942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677" y="4596533"/>
            <a:ext cx="1416970" cy="948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B9AB9AB3-DA1F-134E-187E-5DB9B6EF22D1}"/>
              </a:ext>
            </a:extLst>
          </p:cNvPr>
          <p:cNvSpPr txBox="1"/>
          <p:nvPr/>
        </p:nvSpPr>
        <p:spPr>
          <a:xfrm>
            <a:off x="724717" y="1283983"/>
            <a:ext cx="2286547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Energy Advantage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969F4F6-D016-7887-3951-874C19FAC8D3}"/>
              </a:ext>
            </a:extLst>
          </p:cNvPr>
          <p:cNvSpPr txBox="1"/>
          <p:nvPr/>
        </p:nvSpPr>
        <p:spPr>
          <a:xfrm>
            <a:off x="693427" y="4042579"/>
            <a:ext cx="2286547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Policy Support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91EE6D9-2BEA-3AEB-4287-05BE27132705}"/>
              </a:ext>
            </a:extLst>
          </p:cNvPr>
          <p:cNvSpPr txBox="1"/>
          <p:nvPr/>
        </p:nvSpPr>
        <p:spPr>
          <a:xfrm>
            <a:off x="675505" y="6045994"/>
            <a:ext cx="230446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ts val="2400"/>
              </a:lnSpc>
              <a:spcBef>
                <a:spcPts val="24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b="1" dirty="0"/>
              <a:t>Net Zero 2060</a:t>
            </a:r>
            <a:endParaRPr lang="en-US" sz="2000" dirty="0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93D6BB4E-715F-BB82-2A5D-071EE413415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75492" y="1478814"/>
            <a:ext cx="4876800" cy="4876800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4EFEB54F-3D1F-A178-3E9A-4E815213433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42641" y="3756058"/>
            <a:ext cx="609351" cy="609351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F7430B46-C380-4D49-1617-17FCDAB4CC3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26442" y="3722776"/>
            <a:ext cx="274646" cy="274646"/>
          </a:xfrm>
          <a:prstGeom prst="rect">
            <a:avLst/>
          </a:prstGeom>
        </p:spPr>
      </p:pic>
      <p:sp>
        <p:nvSpPr>
          <p:cNvPr id="49" name="Oval 48">
            <a:extLst>
              <a:ext uri="{FF2B5EF4-FFF2-40B4-BE49-F238E27FC236}">
                <a16:creationId xmlns:a16="http://schemas.microsoft.com/office/drawing/2014/main" id="{B8B38B83-CC46-626E-9F51-1B8E15F9B82D}"/>
              </a:ext>
            </a:extLst>
          </p:cNvPr>
          <p:cNvSpPr/>
          <p:nvPr/>
        </p:nvSpPr>
        <p:spPr>
          <a:xfrm>
            <a:off x="9205155" y="1920476"/>
            <a:ext cx="1754552" cy="1563128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0" name="Picture 49">
            <a:extLst>
              <a:ext uri="{FF2B5EF4-FFF2-40B4-BE49-F238E27FC236}">
                <a16:creationId xmlns:a16="http://schemas.microsoft.com/office/drawing/2014/main" id="{3F6F9A21-D52E-F6EE-CAD4-22A2A3CED41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74553" y="3113425"/>
            <a:ext cx="609351" cy="609351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2A9DC9FF-E158-684B-7C6C-BF69FA686C0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865261" y="3077282"/>
            <a:ext cx="256713" cy="256713"/>
          </a:xfrm>
          <a:prstGeom prst="rect">
            <a:avLst/>
          </a:prstGeom>
        </p:spPr>
      </p:pic>
      <p:sp>
        <p:nvSpPr>
          <p:cNvPr id="52" name="TextBox 51">
            <a:extLst>
              <a:ext uri="{FF2B5EF4-FFF2-40B4-BE49-F238E27FC236}">
                <a16:creationId xmlns:a16="http://schemas.microsoft.com/office/drawing/2014/main" id="{C1AAE829-DBD0-E4C3-CE68-105A29E4C1C5}"/>
              </a:ext>
            </a:extLst>
          </p:cNvPr>
          <p:cNvSpPr txBox="1"/>
          <p:nvPr/>
        </p:nvSpPr>
        <p:spPr>
          <a:xfrm>
            <a:off x="6231549" y="4382722"/>
            <a:ext cx="1033380" cy="369332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Yanbu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8AC7D073-9256-5742-7D67-A0FE45ECBE0D}"/>
              </a:ext>
            </a:extLst>
          </p:cNvPr>
          <p:cNvSpPr txBox="1"/>
          <p:nvPr/>
        </p:nvSpPr>
        <p:spPr>
          <a:xfrm>
            <a:off x="9865261" y="2621545"/>
            <a:ext cx="1237287" cy="383715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Jubail</a:t>
            </a:r>
          </a:p>
        </p:txBody>
      </p:sp>
      <p:cxnSp>
        <p:nvCxnSpPr>
          <p:cNvPr id="55" name="Straight Arrow Connector 54">
            <a:extLst>
              <a:ext uri="{FF2B5EF4-FFF2-40B4-BE49-F238E27FC236}">
                <a16:creationId xmlns:a16="http://schemas.microsoft.com/office/drawing/2014/main" id="{2743CD0F-3023-F31A-8616-BBAAE6660AF1}"/>
              </a:ext>
            </a:extLst>
          </p:cNvPr>
          <p:cNvCxnSpPr>
            <a:cxnSpLocks/>
          </p:cNvCxnSpPr>
          <p:nvPr/>
        </p:nvCxnSpPr>
        <p:spPr>
          <a:xfrm flipV="1">
            <a:off x="9993616" y="3418100"/>
            <a:ext cx="695823" cy="2437599"/>
          </a:xfrm>
          <a:prstGeom prst="straightConnector1">
            <a:avLst/>
          </a:prstGeom>
          <a:ln w="31750">
            <a:solidFill>
              <a:srgbClr val="DA4A54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>
            <a:extLst>
              <a:ext uri="{FF2B5EF4-FFF2-40B4-BE49-F238E27FC236}">
                <a16:creationId xmlns:a16="http://schemas.microsoft.com/office/drawing/2014/main" id="{DBC4DE99-D278-A809-E0D0-2EA8BE7CE9AA}"/>
              </a:ext>
            </a:extLst>
          </p:cNvPr>
          <p:cNvCxnSpPr>
            <a:cxnSpLocks/>
            <a:stCxn id="2052" idx="1"/>
          </p:cNvCxnSpPr>
          <p:nvPr/>
        </p:nvCxnSpPr>
        <p:spPr>
          <a:xfrm flipH="1" flipV="1">
            <a:off x="6894933" y="5137354"/>
            <a:ext cx="1312995" cy="903967"/>
          </a:xfrm>
          <a:prstGeom prst="straightConnector1">
            <a:avLst/>
          </a:prstGeom>
          <a:ln w="31750">
            <a:solidFill>
              <a:srgbClr val="DA4A54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52" name="TextBox 2051">
            <a:extLst>
              <a:ext uri="{FF2B5EF4-FFF2-40B4-BE49-F238E27FC236}">
                <a16:creationId xmlns:a16="http://schemas.microsoft.com/office/drawing/2014/main" id="{11D4FCF9-E931-D2A6-219D-27AB9BE37AB8}"/>
              </a:ext>
            </a:extLst>
          </p:cNvPr>
          <p:cNvSpPr txBox="1"/>
          <p:nvPr/>
        </p:nvSpPr>
        <p:spPr>
          <a:xfrm>
            <a:off x="8207928" y="5855699"/>
            <a:ext cx="3308568" cy="371244"/>
          </a:xfrm>
          <a:prstGeom prst="rect">
            <a:avLst/>
          </a:prstGeom>
          <a:solidFill>
            <a:srgbClr val="F3F3F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Industrial  CO2 point sources</a:t>
            </a:r>
          </a:p>
        </p:txBody>
      </p:sp>
      <p:sp>
        <p:nvSpPr>
          <p:cNvPr id="2056" name="Arrow: Right 2055">
            <a:extLst>
              <a:ext uri="{FF2B5EF4-FFF2-40B4-BE49-F238E27FC236}">
                <a16:creationId xmlns:a16="http://schemas.microsoft.com/office/drawing/2014/main" id="{3980BBB1-10A5-21E8-4A19-9E917400DE7F}"/>
              </a:ext>
            </a:extLst>
          </p:cNvPr>
          <p:cNvSpPr/>
          <p:nvPr/>
        </p:nvSpPr>
        <p:spPr>
          <a:xfrm>
            <a:off x="5656525" y="2621545"/>
            <a:ext cx="608517" cy="304675"/>
          </a:xfrm>
          <a:prstGeom prst="rightArrow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7" name="TextBox 2056">
            <a:extLst>
              <a:ext uri="{FF2B5EF4-FFF2-40B4-BE49-F238E27FC236}">
                <a16:creationId xmlns:a16="http://schemas.microsoft.com/office/drawing/2014/main" id="{95DA3BFA-06A9-A6AF-6B21-1BEE1BA4FB30}"/>
              </a:ext>
            </a:extLst>
          </p:cNvPr>
          <p:cNvSpPr txBox="1"/>
          <p:nvPr/>
        </p:nvSpPr>
        <p:spPr>
          <a:xfrm>
            <a:off x="4182124" y="2430951"/>
            <a:ext cx="1424980" cy="646331"/>
          </a:xfrm>
          <a:prstGeom prst="rect">
            <a:avLst/>
          </a:prstGeom>
          <a:solidFill>
            <a:srgbClr val="F3F3F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Adjacent to Suez Canal</a:t>
            </a:r>
          </a:p>
        </p:txBody>
      </p:sp>
      <p:sp>
        <p:nvSpPr>
          <p:cNvPr id="2065" name="TextBox 2064">
            <a:extLst>
              <a:ext uri="{FF2B5EF4-FFF2-40B4-BE49-F238E27FC236}">
                <a16:creationId xmlns:a16="http://schemas.microsoft.com/office/drawing/2014/main" id="{5E083449-9308-C6F1-DF97-18A38876E0B9}"/>
              </a:ext>
            </a:extLst>
          </p:cNvPr>
          <p:cNvSpPr txBox="1"/>
          <p:nvPr/>
        </p:nvSpPr>
        <p:spPr>
          <a:xfrm>
            <a:off x="4107896" y="2710214"/>
            <a:ext cx="230446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600" dirty="0">
                <a:latin typeface="Arial" panose="020B0604020202020204" pitchFamily="34" charset="0"/>
              </a:rPr>
              <a:t>(~12% of global trade)</a:t>
            </a:r>
            <a:endParaRPr kumimoji="0" lang="en-US" altLang="en-US" sz="16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066" name="TextBox 2065">
            <a:extLst>
              <a:ext uri="{FF2B5EF4-FFF2-40B4-BE49-F238E27FC236}">
                <a16:creationId xmlns:a16="http://schemas.microsoft.com/office/drawing/2014/main" id="{210A5407-1343-2636-FC32-1DAF2D41EAD1}"/>
              </a:ext>
            </a:extLst>
          </p:cNvPr>
          <p:cNvSpPr txBox="1"/>
          <p:nvPr/>
        </p:nvSpPr>
        <p:spPr>
          <a:xfrm>
            <a:off x="4894614" y="1680232"/>
            <a:ext cx="230446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600" i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Mediterranean Sea</a:t>
            </a:r>
            <a:endParaRPr kumimoji="0" lang="en-US" altLang="en-US" sz="1600" i="1" u="none" strike="noStrike" cap="none" normalizeH="0" baseline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067" name="TextBox 2066">
            <a:extLst>
              <a:ext uri="{FF2B5EF4-FFF2-40B4-BE49-F238E27FC236}">
                <a16:creationId xmlns:a16="http://schemas.microsoft.com/office/drawing/2014/main" id="{7068D8D4-44E9-4400-4B3A-C50525BB38BF}"/>
              </a:ext>
            </a:extLst>
          </p:cNvPr>
          <p:cNvSpPr txBox="1"/>
          <p:nvPr/>
        </p:nvSpPr>
        <p:spPr>
          <a:xfrm>
            <a:off x="4943765" y="4341372"/>
            <a:ext cx="104772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600" i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 Red Sea</a:t>
            </a:r>
            <a:endParaRPr kumimoji="0" lang="en-US" altLang="en-US" sz="1600" i="1" u="none" strike="noStrike" cap="none" normalizeH="0" baseline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079" name="Picture 2078">
            <a:extLst>
              <a:ext uri="{FF2B5EF4-FFF2-40B4-BE49-F238E27FC236}">
                <a16:creationId xmlns:a16="http://schemas.microsoft.com/office/drawing/2014/main" id="{32DCC539-20D9-6F71-CFFB-81F178E9DA2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06913" y="2040586"/>
            <a:ext cx="578535" cy="578535"/>
          </a:xfrm>
          <a:prstGeom prst="rect">
            <a:avLst/>
          </a:prstGeom>
        </p:spPr>
      </p:pic>
      <p:sp>
        <p:nvSpPr>
          <p:cNvPr id="2081" name="Rectangle: Rounded Corners 2080">
            <a:extLst>
              <a:ext uri="{FF2B5EF4-FFF2-40B4-BE49-F238E27FC236}">
                <a16:creationId xmlns:a16="http://schemas.microsoft.com/office/drawing/2014/main" id="{45D4F10A-7086-F257-23DE-DE1898ED9AF7}"/>
              </a:ext>
            </a:extLst>
          </p:cNvPr>
          <p:cNvSpPr/>
          <p:nvPr/>
        </p:nvSpPr>
        <p:spPr>
          <a:xfrm>
            <a:off x="333522" y="1120195"/>
            <a:ext cx="3068939" cy="2434059"/>
          </a:xfrm>
          <a:prstGeom prst="roundRect">
            <a:avLst>
              <a:gd name="adj" fmla="val 7716"/>
            </a:avLst>
          </a:prstGeom>
          <a:noFill/>
          <a:ln w="31750">
            <a:solidFill>
              <a:srgbClr val="00B05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82" name="Rectangle: Rounded Corners 2081">
            <a:extLst>
              <a:ext uri="{FF2B5EF4-FFF2-40B4-BE49-F238E27FC236}">
                <a16:creationId xmlns:a16="http://schemas.microsoft.com/office/drawing/2014/main" id="{6AAB2E89-75EC-254D-A702-22428F382476}"/>
              </a:ext>
            </a:extLst>
          </p:cNvPr>
          <p:cNvSpPr/>
          <p:nvPr/>
        </p:nvSpPr>
        <p:spPr>
          <a:xfrm>
            <a:off x="368216" y="3892323"/>
            <a:ext cx="3068939" cy="2787877"/>
          </a:xfrm>
          <a:prstGeom prst="roundRect">
            <a:avLst>
              <a:gd name="adj" fmla="val 7343"/>
            </a:avLst>
          </a:prstGeom>
          <a:noFill/>
          <a:ln w="31750">
            <a:solidFill>
              <a:srgbClr val="00B05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83" name="Rectangle: Rounded Corners 2082">
            <a:extLst>
              <a:ext uri="{FF2B5EF4-FFF2-40B4-BE49-F238E27FC236}">
                <a16:creationId xmlns:a16="http://schemas.microsoft.com/office/drawing/2014/main" id="{4D617DC5-E872-F3E5-E0CB-039F3E378173}"/>
              </a:ext>
            </a:extLst>
          </p:cNvPr>
          <p:cNvSpPr/>
          <p:nvPr/>
        </p:nvSpPr>
        <p:spPr>
          <a:xfrm>
            <a:off x="3928990" y="1107570"/>
            <a:ext cx="7894794" cy="5572630"/>
          </a:xfrm>
          <a:prstGeom prst="roundRect">
            <a:avLst>
              <a:gd name="adj" fmla="val 3221"/>
            </a:avLst>
          </a:prstGeom>
          <a:noFill/>
          <a:ln w="31750">
            <a:solidFill>
              <a:srgbClr val="00B05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85" name="TextBox 2084">
            <a:extLst>
              <a:ext uri="{FF2B5EF4-FFF2-40B4-BE49-F238E27FC236}">
                <a16:creationId xmlns:a16="http://schemas.microsoft.com/office/drawing/2014/main" id="{4F5A6578-62D2-BB57-A886-45BD0569363A}"/>
              </a:ext>
            </a:extLst>
          </p:cNvPr>
          <p:cNvSpPr txBox="1"/>
          <p:nvPr/>
        </p:nvSpPr>
        <p:spPr>
          <a:xfrm>
            <a:off x="7199083" y="1399888"/>
            <a:ext cx="2286547" cy="369332"/>
          </a:xfrm>
          <a:prstGeom prst="rect">
            <a:avLst/>
          </a:prstGeom>
          <a:solidFill>
            <a:srgbClr val="F3F3F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Strategic Location</a:t>
            </a:r>
          </a:p>
        </p:txBody>
      </p:sp>
      <p:pic>
        <p:nvPicPr>
          <p:cNvPr id="2087" name="Picture 2086">
            <a:extLst>
              <a:ext uri="{FF2B5EF4-FFF2-40B4-BE49-F238E27FC236}">
                <a16:creationId xmlns:a16="http://schemas.microsoft.com/office/drawing/2014/main" id="{786F2A61-DD5F-2CEC-F71E-FD30180091B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73837" y="4382722"/>
            <a:ext cx="255853" cy="255853"/>
          </a:xfrm>
          <a:prstGeom prst="rect">
            <a:avLst/>
          </a:prstGeom>
        </p:spPr>
      </p:pic>
      <p:pic>
        <p:nvPicPr>
          <p:cNvPr id="2088" name="Picture 2087">
            <a:extLst>
              <a:ext uri="{FF2B5EF4-FFF2-40B4-BE49-F238E27FC236}">
                <a16:creationId xmlns:a16="http://schemas.microsoft.com/office/drawing/2014/main" id="{64E83CC9-0DA1-D8B5-AE5A-5DEB66BAB45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695183" y="1713462"/>
            <a:ext cx="255853" cy="255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4132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900A27-6A31-B398-649B-30C83C9778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>
            <a:extLst>
              <a:ext uri="{FF2B5EF4-FFF2-40B4-BE49-F238E27FC236}">
                <a16:creationId xmlns:a16="http://schemas.microsoft.com/office/drawing/2014/main" id="{6FE91848-1411-307D-41BD-89787A245E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7014" y="2686579"/>
            <a:ext cx="2202692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b="1" dirty="0"/>
              <a:t>LCOH</a:t>
            </a:r>
            <a:r>
              <a:rPr lang="en-US" sz="1600" dirty="0"/>
              <a:t> = $2.78/kg H₂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600" b="1" dirty="0">
                <a:latin typeface="Arial" panose="020B0604020202020204" pitchFamily="34" charset="0"/>
              </a:rPr>
              <a:t>CO2 Cost= </a:t>
            </a:r>
            <a:r>
              <a:rPr lang="en-US" altLang="en-US" sz="1600" dirty="0">
                <a:latin typeface="Arial" panose="020B0604020202020204" pitchFamily="34" charset="0"/>
              </a:rPr>
              <a:t>$69/</a:t>
            </a:r>
            <a:r>
              <a:rPr lang="en-US" altLang="en-US" sz="1600" dirty="0" err="1">
                <a:latin typeface="Arial" panose="020B0604020202020204" pitchFamily="34" charset="0"/>
              </a:rPr>
              <a:t>tonne</a:t>
            </a:r>
            <a:endParaRPr lang="en-US" altLang="en-US" sz="1600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9EF517D6-FBB0-FFA6-7459-A30B9FF014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936" y="2463567"/>
            <a:ext cx="2343998" cy="1354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en-US" altLang="en-US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1600" b="1" dirty="0">
              <a:latin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b="1" dirty="0"/>
              <a:t>Grid H2= </a:t>
            </a:r>
            <a:r>
              <a:rPr lang="en-US" sz="1600" dirty="0"/>
              <a:t>$4.54</a:t>
            </a:r>
            <a:endParaRPr lang="en-US" altLang="en-US" sz="1600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CO₂ Cost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= $69/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tonne</a:t>
            </a:r>
            <a:endParaRPr lang="en-US" altLang="en-US" sz="1600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1EC1E4D8-FDFB-1EDE-C08A-AC5759B19F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8451" y="4956033"/>
            <a:ext cx="229670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altLang="en-US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b="1" dirty="0"/>
              <a:t>H2= </a:t>
            </a:r>
            <a:r>
              <a:rPr lang="en-US" sz="1600" dirty="0"/>
              <a:t>same as S1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CO₂ Cost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= $30/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tonne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3D4C3D51-8416-DAC1-5226-01CC49ECE2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6035" y="4897003"/>
            <a:ext cx="424518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600" b="1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H2: same as S1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CO₂ Cost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= $400/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tonne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2202891-296F-2FB9-3DA0-F3E0E36D8507}"/>
              </a:ext>
            </a:extLst>
          </p:cNvPr>
          <p:cNvSpPr txBox="1"/>
          <p:nvPr/>
        </p:nvSpPr>
        <p:spPr>
          <a:xfrm>
            <a:off x="674723" y="951651"/>
            <a:ext cx="1084255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i="1" dirty="0"/>
              <a:t>What combination of hydrogen and CO₂ supply pathways yields the lowest cost of e-diesel for the maritime sector </a:t>
            </a:r>
            <a:r>
              <a:rPr lang="en-US" b="1" dirty="0"/>
              <a:t>in Saudi Arabia?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7A35F42-9B69-002A-BE39-C567A29905C1}"/>
              </a:ext>
            </a:extLst>
          </p:cNvPr>
          <p:cNvSpPr txBox="1"/>
          <p:nvPr/>
        </p:nvSpPr>
        <p:spPr>
          <a:xfrm>
            <a:off x="3591145" y="433394"/>
            <a:ext cx="4853927" cy="4368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Bef>
                <a:spcPts val="2400"/>
              </a:spcBef>
              <a:spcAft>
                <a:spcPts val="1200"/>
              </a:spcAft>
            </a:pPr>
            <a:r>
              <a:rPr lang="en-US" sz="32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Research Question </a:t>
            </a:r>
          </a:p>
        </p:txBody>
      </p:sp>
      <p:sp>
        <p:nvSpPr>
          <p:cNvPr id="12" name="Rectangle 1">
            <a:extLst>
              <a:ext uri="{FF2B5EF4-FFF2-40B4-BE49-F238E27FC236}">
                <a16:creationId xmlns:a16="http://schemas.microsoft.com/office/drawing/2014/main" id="{46655C8F-37A6-1D34-CA80-D1A2CFE693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6657" y="2208362"/>
            <a:ext cx="4721753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 panose="020B0604020202020204" pitchFamily="34" charset="0"/>
              </a:rPr>
              <a:t>S1: </a:t>
            </a:r>
            <a:r>
              <a:rPr lang="en-US" sz="16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e-Diesel Production: Renewable Hydrogen + Point Source CO₂ (Base Case - Yanbu)</a:t>
            </a:r>
            <a:endParaRPr lang="en-US" altLang="en-US" sz="1600" b="1" dirty="0">
              <a:solidFill>
                <a:schemeClr val="accent1">
                  <a:lumMod val="60000"/>
                  <a:lumOff val="40000"/>
                </a:schemeClr>
              </a:solidFill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000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000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Rectangle 1">
            <a:extLst>
              <a:ext uri="{FF2B5EF4-FFF2-40B4-BE49-F238E27FC236}">
                <a16:creationId xmlns:a16="http://schemas.microsoft.com/office/drawing/2014/main" id="{850677AD-5481-18DB-321A-A19116506E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86813" y="2295705"/>
            <a:ext cx="471860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FF9966"/>
                </a:solidFill>
                <a:effectLst/>
                <a:latin typeface="Arial" panose="020B0604020202020204" pitchFamily="34" charset="0"/>
              </a:rPr>
              <a:t>S2: </a:t>
            </a:r>
            <a:r>
              <a:rPr lang="en-US" sz="1600" b="1" dirty="0">
                <a:solidFill>
                  <a:srgbClr val="FF9966"/>
                </a:solidFill>
              </a:rPr>
              <a:t>e-Diesel Production: Grid Electricity Hydrogen + Point-Source CO₂</a:t>
            </a:r>
          </a:p>
        </p:txBody>
      </p:sp>
      <p:sp>
        <p:nvSpPr>
          <p:cNvPr id="15" name="Rectangle 2">
            <a:extLst>
              <a:ext uri="{FF2B5EF4-FFF2-40B4-BE49-F238E27FC236}">
                <a16:creationId xmlns:a16="http://schemas.microsoft.com/office/drawing/2014/main" id="{44458680-FB5F-2CB7-817F-97D75CDED7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4474" y="4481443"/>
            <a:ext cx="4707979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b="1" dirty="0">
                <a:solidFill>
                  <a:srgbClr val="8AC623"/>
                </a:solidFill>
              </a:rPr>
              <a:t>S3: e-Diesel Production (Low-Cost Point-Source CO₂ 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altLang="en-US" sz="1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1">
            <a:extLst>
              <a:ext uri="{FF2B5EF4-FFF2-40B4-BE49-F238E27FC236}">
                <a16:creationId xmlns:a16="http://schemas.microsoft.com/office/drawing/2014/main" id="{8B01AB9E-A984-0000-834B-39ECE99E2D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97783" y="4474447"/>
            <a:ext cx="4977993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FF7C80"/>
                </a:solidFill>
                <a:effectLst/>
                <a:latin typeface="Arial" panose="020B0604020202020204" pitchFamily="34" charset="0"/>
              </a:rPr>
              <a:t>S4: </a:t>
            </a:r>
            <a:r>
              <a:rPr lang="en-US" sz="1600" b="1" dirty="0">
                <a:solidFill>
                  <a:srgbClr val="FF7C80"/>
                </a:solidFill>
              </a:rPr>
              <a:t>e-Diesel Production  Direct Air Capture (DAC) CO₂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000" b="1" dirty="0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39D84F5A-7AE7-67F1-E0FF-094442114ED2}"/>
              </a:ext>
            </a:extLst>
          </p:cNvPr>
          <p:cNvSpPr/>
          <p:nvPr/>
        </p:nvSpPr>
        <p:spPr>
          <a:xfrm>
            <a:off x="827559" y="2035857"/>
            <a:ext cx="4721754" cy="1813607"/>
          </a:xfrm>
          <a:prstGeom prst="roundRect">
            <a:avLst>
              <a:gd name="adj" fmla="val 6548"/>
            </a:avLst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/>
                </a:solidFill>
              </a:rPr>
              <a:t> </a:t>
            </a:r>
          </a:p>
          <a:p>
            <a:pPr algn="ctr"/>
            <a:endParaRPr lang="en-US" sz="1200" dirty="0">
              <a:solidFill>
                <a:schemeClr val="tx1"/>
              </a:solidFill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3F7318FE-A7BC-B2A4-EF89-4CAF723127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6200" y="3021786"/>
            <a:ext cx="492894" cy="49289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3DC6ABE-92BC-EA3C-AE2E-96A8E614C9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2239" y="2924180"/>
            <a:ext cx="492894" cy="49289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CC5FB73E-6C69-8B17-51EB-BD04FCC765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52997" y="2996673"/>
            <a:ext cx="420401" cy="42040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061F3D7-D8CC-CF30-3337-1E4CCB83715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16225" y="5186845"/>
            <a:ext cx="251314" cy="25131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1D1F0E0-0208-8CE4-4C0E-037D644FA94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97293" y="5189602"/>
            <a:ext cx="251314" cy="25131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C4EF828C-731E-9161-761E-7A484EE49B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16225" y="5482382"/>
            <a:ext cx="251314" cy="25131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29085F9D-C574-2724-1D15-E41BBCF086A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97293" y="5482382"/>
            <a:ext cx="251314" cy="251314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80630DF3-C71B-DF92-DD7C-0C3CF16FCAE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21065" y="3131116"/>
            <a:ext cx="431266" cy="431266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F5F637B-81E8-76D4-6896-C2989370CF7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32254" y="3131116"/>
            <a:ext cx="431266" cy="43126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F273BC39-2E72-F144-25D8-0D2CA3894CC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61867" y="5366653"/>
            <a:ext cx="431266" cy="431266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07BD45D8-ABDF-4ED7-8D6F-0FE1926B6A4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73056" y="5366653"/>
            <a:ext cx="431266" cy="431266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F10941F9-1B8C-F68E-C714-A2235314341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87666" y="5256768"/>
            <a:ext cx="431266" cy="431266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00D5C9EB-7D78-B926-9B02-AA64DD37109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98855" y="5256768"/>
            <a:ext cx="431266" cy="431266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3AD8EEA8-FAB7-F608-07F2-7B5DA7A5D6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5168" y="5276256"/>
            <a:ext cx="492894" cy="49289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6482DF79-3E7A-B396-8621-D1EC98420CC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03641" y="5344305"/>
            <a:ext cx="277421" cy="277421"/>
          </a:xfrm>
          <a:prstGeom prst="rect">
            <a:avLst/>
          </a:prstGeom>
        </p:spPr>
      </p:pic>
      <p:sp>
        <p:nvSpPr>
          <p:cNvPr id="36" name="Cross 35">
            <a:extLst>
              <a:ext uri="{FF2B5EF4-FFF2-40B4-BE49-F238E27FC236}">
                <a16:creationId xmlns:a16="http://schemas.microsoft.com/office/drawing/2014/main" id="{CF7860AC-94D3-86B3-FB40-1BD90C7C6848}"/>
              </a:ext>
            </a:extLst>
          </p:cNvPr>
          <p:cNvSpPr/>
          <p:nvPr/>
        </p:nvSpPr>
        <p:spPr>
          <a:xfrm>
            <a:off x="4440829" y="5420631"/>
            <a:ext cx="167386" cy="176192"/>
          </a:xfrm>
          <a:prstGeom prst="plus">
            <a:avLst>
              <a:gd name="adj" fmla="val 37801"/>
            </a:avLst>
          </a:prstGeom>
          <a:solidFill>
            <a:srgbClr val="ED546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Cross 36">
            <a:extLst>
              <a:ext uri="{FF2B5EF4-FFF2-40B4-BE49-F238E27FC236}">
                <a16:creationId xmlns:a16="http://schemas.microsoft.com/office/drawing/2014/main" id="{CE7A5635-FBA7-A7E0-167E-B0E7D406DBFB}"/>
              </a:ext>
            </a:extLst>
          </p:cNvPr>
          <p:cNvSpPr/>
          <p:nvPr/>
        </p:nvSpPr>
        <p:spPr>
          <a:xfrm>
            <a:off x="7352479" y="5371532"/>
            <a:ext cx="167386" cy="176192"/>
          </a:xfrm>
          <a:prstGeom prst="plus">
            <a:avLst>
              <a:gd name="adj" fmla="val 37801"/>
            </a:avLst>
          </a:prstGeom>
          <a:solidFill>
            <a:srgbClr val="ED546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Cross 37">
            <a:extLst>
              <a:ext uri="{FF2B5EF4-FFF2-40B4-BE49-F238E27FC236}">
                <a16:creationId xmlns:a16="http://schemas.microsoft.com/office/drawing/2014/main" id="{456D8D77-D015-2799-2B0A-55EB08DEACAC}"/>
              </a:ext>
            </a:extLst>
          </p:cNvPr>
          <p:cNvSpPr/>
          <p:nvPr/>
        </p:nvSpPr>
        <p:spPr>
          <a:xfrm>
            <a:off x="4405554" y="3281635"/>
            <a:ext cx="167386" cy="176192"/>
          </a:xfrm>
          <a:prstGeom prst="plus">
            <a:avLst>
              <a:gd name="adj" fmla="val 37801"/>
            </a:avLst>
          </a:prstGeom>
          <a:solidFill>
            <a:srgbClr val="ED546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Cross 38">
            <a:extLst>
              <a:ext uri="{FF2B5EF4-FFF2-40B4-BE49-F238E27FC236}">
                <a16:creationId xmlns:a16="http://schemas.microsoft.com/office/drawing/2014/main" id="{363A5D6D-72C9-BA17-CBAD-E39D59B5B7FF}"/>
              </a:ext>
            </a:extLst>
          </p:cNvPr>
          <p:cNvSpPr/>
          <p:nvPr/>
        </p:nvSpPr>
        <p:spPr>
          <a:xfrm>
            <a:off x="7283463" y="3168450"/>
            <a:ext cx="167386" cy="176192"/>
          </a:xfrm>
          <a:prstGeom prst="plus">
            <a:avLst>
              <a:gd name="adj" fmla="val 37801"/>
            </a:avLst>
          </a:prstGeom>
          <a:solidFill>
            <a:srgbClr val="ED546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F3749340-D23F-EF60-FEF2-9A2850D81B61}"/>
              </a:ext>
            </a:extLst>
          </p:cNvPr>
          <p:cNvSpPr/>
          <p:nvPr/>
        </p:nvSpPr>
        <p:spPr>
          <a:xfrm>
            <a:off x="833651" y="4336949"/>
            <a:ext cx="4721754" cy="1813607"/>
          </a:xfrm>
          <a:prstGeom prst="roundRect">
            <a:avLst>
              <a:gd name="adj" fmla="val 6548"/>
            </a:avLst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/>
                </a:solidFill>
              </a:rPr>
              <a:t> </a:t>
            </a:r>
          </a:p>
          <a:p>
            <a:pPr algn="ctr"/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9356C113-A085-A84D-A718-557BA1143AAA}"/>
              </a:ext>
            </a:extLst>
          </p:cNvPr>
          <p:cNvSpPr/>
          <p:nvPr/>
        </p:nvSpPr>
        <p:spPr>
          <a:xfrm>
            <a:off x="6283735" y="4336949"/>
            <a:ext cx="5076945" cy="1813607"/>
          </a:xfrm>
          <a:prstGeom prst="roundRect">
            <a:avLst>
              <a:gd name="adj" fmla="val 6548"/>
            </a:avLst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/>
                </a:solidFill>
              </a:rPr>
              <a:t> </a:t>
            </a:r>
          </a:p>
          <a:p>
            <a:pPr algn="ctr"/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id="{C93C91D6-2F91-76D1-9142-AD8614E2E0B5}"/>
              </a:ext>
            </a:extLst>
          </p:cNvPr>
          <p:cNvSpPr/>
          <p:nvPr/>
        </p:nvSpPr>
        <p:spPr>
          <a:xfrm>
            <a:off x="6292352" y="2035856"/>
            <a:ext cx="5076945" cy="1813607"/>
          </a:xfrm>
          <a:prstGeom prst="roundRect">
            <a:avLst>
              <a:gd name="adj" fmla="val 6548"/>
            </a:avLst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/>
                </a:solidFill>
              </a:rPr>
              <a:t> </a:t>
            </a:r>
          </a:p>
          <a:p>
            <a:pPr algn="ctr"/>
            <a:endParaRPr lang="en-US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69956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01C66D-D8AA-E214-DDDF-B344163790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13BF7A22-EB50-376A-4E2D-DA462EB1C92A}"/>
              </a:ext>
            </a:extLst>
          </p:cNvPr>
          <p:cNvSpPr/>
          <p:nvPr/>
        </p:nvSpPr>
        <p:spPr>
          <a:xfrm>
            <a:off x="9823196" y="1676041"/>
            <a:ext cx="1938866" cy="393706"/>
          </a:xfrm>
          <a:prstGeom prst="roundRect">
            <a:avLst/>
          </a:prstGeom>
          <a:solidFill>
            <a:schemeClr val="bg1"/>
          </a:solidFill>
          <a:ln>
            <a:solidFill>
              <a:srgbClr val="FBB7E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100" b="1" dirty="0">
                <a:solidFill>
                  <a:schemeClr val="tx1"/>
                </a:solidFill>
              </a:rPr>
              <a:t>Fuel Storage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6A7DF1B5-7D62-844C-5002-FC57C19398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0990" y="1740795"/>
            <a:ext cx="328089" cy="328089"/>
          </a:xfrm>
          <a:prstGeom prst="rect">
            <a:avLst/>
          </a:prstGeom>
        </p:spPr>
      </p:pic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38606A7F-BB14-6149-F6DA-734DBB8446F5}"/>
              </a:ext>
            </a:extLst>
          </p:cNvPr>
          <p:cNvSpPr/>
          <p:nvPr/>
        </p:nvSpPr>
        <p:spPr>
          <a:xfrm>
            <a:off x="9823196" y="2283526"/>
            <a:ext cx="1938866" cy="393706"/>
          </a:xfrm>
          <a:prstGeom prst="roundRect">
            <a:avLst/>
          </a:prstGeom>
          <a:solidFill>
            <a:schemeClr val="bg1"/>
          </a:solidFill>
          <a:ln>
            <a:solidFill>
              <a:srgbClr val="FBB7E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100" b="1" dirty="0">
                <a:solidFill>
                  <a:schemeClr val="tx1"/>
                </a:solidFill>
              </a:rPr>
              <a:t>Transport and</a:t>
            </a:r>
          </a:p>
          <a:p>
            <a:pPr algn="r"/>
            <a:r>
              <a:rPr lang="en-US" sz="1100" b="1" dirty="0">
                <a:solidFill>
                  <a:schemeClr val="tx1"/>
                </a:solidFill>
              </a:rPr>
              <a:t> Distribution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0BB5D68B-2048-A341-D696-F86771EC56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85656" y="2281486"/>
            <a:ext cx="390517" cy="390517"/>
          </a:xfrm>
          <a:prstGeom prst="rect">
            <a:avLst/>
          </a:prstGeom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2F9BEAA5-5248-0577-A608-D7D1D2580A51}"/>
              </a:ext>
            </a:extLst>
          </p:cNvPr>
          <p:cNvSpPr/>
          <p:nvPr/>
        </p:nvSpPr>
        <p:spPr>
          <a:xfrm>
            <a:off x="9823196" y="2886777"/>
            <a:ext cx="1938866" cy="393706"/>
          </a:xfrm>
          <a:prstGeom prst="roundRect">
            <a:avLst/>
          </a:prstGeom>
          <a:solidFill>
            <a:schemeClr val="bg1"/>
          </a:solidFill>
          <a:ln>
            <a:solidFill>
              <a:srgbClr val="FBB7E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100" b="1" dirty="0">
                <a:solidFill>
                  <a:schemeClr val="tx1"/>
                </a:solidFill>
              </a:rPr>
              <a:t>Marine Bunkering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12D8C066-A81D-4968-ADA5-12F9E3C551E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54428" y="2891011"/>
            <a:ext cx="366188" cy="366188"/>
          </a:xfrm>
          <a:prstGeom prst="rect">
            <a:avLst/>
          </a:prstGeom>
        </p:spPr>
      </p:pic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8D22504D-062F-8A5F-19D5-A394DE253FC9}"/>
              </a:ext>
            </a:extLst>
          </p:cNvPr>
          <p:cNvSpPr/>
          <p:nvPr/>
        </p:nvSpPr>
        <p:spPr>
          <a:xfrm>
            <a:off x="9823196" y="3473949"/>
            <a:ext cx="1938866" cy="393706"/>
          </a:xfrm>
          <a:prstGeom prst="roundRect">
            <a:avLst/>
          </a:prstGeom>
          <a:solidFill>
            <a:schemeClr val="bg1"/>
          </a:solidFill>
          <a:ln>
            <a:solidFill>
              <a:srgbClr val="FBB7E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100" b="1" dirty="0">
                <a:solidFill>
                  <a:schemeClr val="tx1"/>
                </a:solidFill>
              </a:rPr>
              <a:t>Fuel Combustion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E4656F88-E327-5321-415E-C2D23628440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00990" y="3524751"/>
            <a:ext cx="292101" cy="292101"/>
          </a:xfrm>
          <a:prstGeom prst="rect">
            <a:avLst/>
          </a:prstGeom>
        </p:spPr>
      </p:pic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AD4AF291-603F-52F0-8762-27DB170F8B8D}"/>
              </a:ext>
            </a:extLst>
          </p:cNvPr>
          <p:cNvSpPr/>
          <p:nvPr/>
        </p:nvSpPr>
        <p:spPr>
          <a:xfrm>
            <a:off x="9697989" y="896784"/>
            <a:ext cx="2222500" cy="393707"/>
          </a:xfrm>
          <a:prstGeom prst="roundRect">
            <a:avLst/>
          </a:prstGeom>
          <a:solidFill>
            <a:srgbClr val="FBB7E6"/>
          </a:solidFill>
          <a:ln>
            <a:solidFill>
              <a:srgbClr val="FCC8E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bg1"/>
                </a:solidFill>
              </a:rPr>
              <a:t>Outside of </a:t>
            </a:r>
          </a:p>
          <a:p>
            <a:pPr algn="ctr"/>
            <a:r>
              <a:rPr lang="en-US" sz="1200" b="1" dirty="0">
                <a:solidFill>
                  <a:schemeClr val="bg1"/>
                </a:solidFill>
              </a:rPr>
              <a:t>System Boundary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AA784D0-8517-59AA-6E0F-182CF7FAC132}"/>
              </a:ext>
            </a:extLst>
          </p:cNvPr>
          <p:cNvSpPr/>
          <p:nvPr/>
        </p:nvSpPr>
        <p:spPr>
          <a:xfrm>
            <a:off x="9598702" y="775032"/>
            <a:ext cx="2421075" cy="5416987"/>
          </a:xfrm>
          <a:prstGeom prst="roundRect">
            <a:avLst>
              <a:gd name="adj" fmla="val 1511"/>
            </a:avLst>
          </a:prstGeom>
          <a:noFill/>
          <a:ln w="254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b="1" dirty="0">
              <a:solidFill>
                <a:schemeClr val="bg1"/>
              </a:solidFill>
            </a:endParaRP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7183BFC7-C7C0-FEE7-FC12-8C5AECDB3CDD}"/>
              </a:ext>
            </a:extLst>
          </p:cNvPr>
          <p:cNvCxnSpPr>
            <a:cxnSpLocks/>
          </p:cNvCxnSpPr>
          <p:nvPr/>
        </p:nvCxnSpPr>
        <p:spPr>
          <a:xfrm>
            <a:off x="10834962" y="2069747"/>
            <a:ext cx="0" cy="213779"/>
          </a:xfrm>
          <a:prstGeom prst="straightConnector1">
            <a:avLst/>
          </a:prstGeom>
          <a:ln w="25400">
            <a:solidFill>
              <a:srgbClr val="FBB7E6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A9F6572F-8F0B-CDC4-74A2-81FA9CB7A6D3}"/>
              </a:ext>
            </a:extLst>
          </p:cNvPr>
          <p:cNvCxnSpPr>
            <a:cxnSpLocks/>
          </p:cNvCxnSpPr>
          <p:nvPr/>
        </p:nvCxnSpPr>
        <p:spPr>
          <a:xfrm>
            <a:off x="10834961" y="2672998"/>
            <a:ext cx="0" cy="213779"/>
          </a:xfrm>
          <a:prstGeom prst="straightConnector1">
            <a:avLst/>
          </a:prstGeom>
          <a:ln w="25400">
            <a:solidFill>
              <a:srgbClr val="FBB7E6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49E19A61-22D8-2D79-FFE2-DE6E8F39BAFE}"/>
              </a:ext>
            </a:extLst>
          </p:cNvPr>
          <p:cNvCxnSpPr>
            <a:cxnSpLocks/>
          </p:cNvCxnSpPr>
          <p:nvPr/>
        </p:nvCxnSpPr>
        <p:spPr>
          <a:xfrm>
            <a:off x="10834961" y="3280483"/>
            <a:ext cx="0" cy="213779"/>
          </a:xfrm>
          <a:prstGeom prst="straightConnector1">
            <a:avLst/>
          </a:prstGeom>
          <a:ln w="25400">
            <a:solidFill>
              <a:srgbClr val="FBB7E6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578600B7-5920-025E-05E9-FF7C9745F893}"/>
              </a:ext>
            </a:extLst>
          </p:cNvPr>
          <p:cNvCxnSpPr>
            <a:cxnSpLocks/>
          </p:cNvCxnSpPr>
          <p:nvPr/>
        </p:nvCxnSpPr>
        <p:spPr>
          <a:xfrm>
            <a:off x="10798554" y="3867655"/>
            <a:ext cx="0" cy="326363"/>
          </a:xfrm>
          <a:prstGeom prst="straightConnector1">
            <a:avLst/>
          </a:prstGeom>
          <a:ln w="25400">
            <a:solidFill>
              <a:srgbClr val="FBB7E6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04E4D0C0-97FD-981B-1C10-A3C2BFBB4BB7}"/>
              </a:ext>
            </a:extLst>
          </p:cNvPr>
          <p:cNvSpPr/>
          <p:nvPr/>
        </p:nvSpPr>
        <p:spPr>
          <a:xfrm>
            <a:off x="9817965" y="4190669"/>
            <a:ext cx="1907895" cy="1322807"/>
          </a:xfrm>
          <a:prstGeom prst="roundRect">
            <a:avLst/>
          </a:prstGeom>
          <a:solidFill>
            <a:schemeClr val="bg1"/>
          </a:solidFill>
          <a:ln>
            <a:solidFill>
              <a:srgbClr val="FBB7E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>
                <a:solidFill>
                  <a:schemeClr val="tx1"/>
                </a:solidFill>
              </a:rPr>
              <a:t>Other Exclusions</a:t>
            </a:r>
          </a:p>
          <a:p>
            <a:pPr algn="ctr"/>
            <a:endParaRPr lang="en-US" sz="1100" b="1" dirty="0">
              <a:solidFill>
                <a:schemeClr val="tx1"/>
              </a:solidFill>
            </a:endParaRPr>
          </a:p>
          <a:p>
            <a:r>
              <a:rPr lang="en-US" sz="1100" dirty="0">
                <a:solidFill>
                  <a:schemeClr val="tx1"/>
                </a:solidFill>
              </a:rPr>
              <a:t>• Ship &amp; Engine Manufacturing</a:t>
            </a:r>
            <a:br>
              <a:rPr lang="en-US" sz="1100" dirty="0">
                <a:solidFill>
                  <a:schemeClr val="tx1"/>
                </a:solidFill>
              </a:rPr>
            </a:br>
            <a:r>
              <a:rPr lang="en-US" sz="1100" dirty="0">
                <a:solidFill>
                  <a:schemeClr val="tx1"/>
                </a:solidFill>
              </a:rPr>
              <a:t>• Port Infrastructure</a:t>
            </a:r>
            <a:br>
              <a:rPr lang="en-US" sz="1100" dirty="0">
                <a:solidFill>
                  <a:schemeClr val="tx1"/>
                </a:solidFill>
              </a:rPr>
            </a:br>
            <a:r>
              <a:rPr lang="en-US" sz="1100" dirty="0">
                <a:solidFill>
                  <a:schemeClr val="tx1"/>
                </a:solidFill>
              </a:rPr>
              <a:t>• Catalyst Recycling</a:t>
            </a:r>
            <a:br>
              <a:rPr lang="en-US" sz="1100" dirty="0">
                <a:solidFill>
                  <a:schemeClr val="tx1"/>
                </a:solidFill>
              </a:rPr>
            </a:br>
            <a:r>
              <a:rPr lang="en-US" sz="1100" dirty="0">
                <a:solidFill>
                  <a:schemeClr val="tx1"/>
                </a:solidFill>
              </a:rPr>
              <a:t>• R&amp;D, Administration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0D03A77-A86B-C7A0-EE9F-4D0EE0C1E207}"/>
              </a:ext>
            </a:extLst>
          </p:cNvPr>
          <p:cNvSpPr txBox="1"/>
          <p:nvPr/>
        </p:nvSpPr>
        <p:spPr>
          <a:xfrm>
            <a:off x="9878753" y="1371322"/>
            <a:ext cx="190789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/>
              <a:t>(Downstream – Tank to Wake)</a:t>
            </a:r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75F811DA-30C7-A923-059A-0593977DF8D9}"/>
              </a:ext>
            </a:extLst>
          </p:cNvPr>
          <p:cNvSpPr/>
          <p:nvPr/>
        </p:nvSpPr>
        <p:spPr>
          <a:xfrm>
            <a:off x="1197851" y="1335778"/>
            <a:ext cx="1896533" cy="1071166"/>
          </a:xfrm>
          <a:prstGeom prst="roundRect">
            <a:avLst/>
          </a:prstGeom>
          <a:solidFill>
            <a:schemeClr val="bg1"/>
          </a:solidFill>
          <a:ln>
            <a:solidFill>
              <a:srgbClr val="DCCCE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 err="1">
                <a:solidFill>
                  <a:schemeClr val="tx1"/>
                </a:solidFill>
              </a:rPr>
              <a:t>Electrolyzer</a:t>
            </a:r>
            <a:r>
              <a:rPr lang="en-US" sz="900" dirty="0">
                <a:solidFill>
                  <a:schemeClr val="tx1"/>
                </a:solidFill>
              </a:rPr>
              <a:t> materials (Pt, Ni, Ti, membranes)</a:t>
            </a:r>
          </a:p>
          <a:p>
            <a:endParaRPr lang="en-US" sz="900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>
                <a:solidFill>
                  <a:schemeClr val="tx1"/>
                </a:solidFill>
              </a:rPr>
              <a:t>Catalysts (Co, Fe)</a:t>
            </a:r>
            <a:endParaRPr lang="en-US" sz="900" b="1" dirty="0">
              <a:solidFill>
                <a:schemeClr val="tx1"/>
              </a:solidFill>
            </a:endParaRPr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8B70938D-F4D8-ED89-BCDB-C6E3FDE16061}"/>
              </a:ext>
            </a:extLst>
          </p:cNvPr>
          <p:cNvSpPr/>
          <p:nvPr/>
        </p:nvSpPr>
        <p:spPr>
          <a:xfrm>
            <a:off x="1197851" y="990066"/>
            <a:ext cx="1896533" cy="245870"/>
          </a:xfrm>
          <a:prstGeom prst="roundRect">
            <a:avLst/>
          </a:prstGeom>
          <a:solidFill>
            <a:srgbClr val="B897D9"/>
          </a:solidFill>
          <a:ln>
            <a:solidFill>
              <a:srgbClr val="DCCCE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>
                <a:solidFill>
                  <a:schemeClr val="bg1"/>
                </a:solidFill>
              </a:rPr>
              <a:t>Upstream Inputs</a:t>
            </a:r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DD79872A-3166-6DEE-428A-7B0D2E817009}"/>
              </a:ext>
            </a:extLst>
          </p:cNvPr>
          <p:cNvSpPr/>
          <p:nvPr/>
        </p:nvSpPr>
        <p:spPr>
          <a:xfrm>
            <a:off x="1608698" y="1454127"/>
            <a:ext cx="1196761" cy="220527"/>
          </a:xfrm>
          <a:prstGeom prst="roundRect">
            <a:avLst/>
          </a:prstGeom>
          <a:solidFill>
            <a:srgbClr val="DCCC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>
                <a:solidFill>
                  <a:schemeClr val="tx1"/>
                </a:solidFill>
              </a:rPr>
              <a:t>Raw Materials</a:t>
            </a: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E82A2CD7-C580-D436-9818-DF7AD72C4CF9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67532" t="-754" r="15143"/>
          <a:stretch>
            <a:fillRect/>
          </a:stretch>
        </p:blipFill>
        <p:spPr>
          <a:xfrm rot="5400000">
            <a:off x="1888815" y="6331371"/>
            <a:ext cx="222990" cy="413345"/>
          </a:xfrm>
          <a:prstGeom prst="rect">
            <a:avLst/>
          </a:prstGeom>
        </p:spPr>
      </p:pic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B1A1784C-38A5-93CF-7A5A-0FDB813C827F}"/>
              </a:ext>
            </a:extLst>
          </p:cNvPr>
          <p:cNvSpPr/>
          <p:nvPr/>
        </p:nvSpPr>
        <p:spPr>
          <a:xfrm>
            <a:off x="1161338" y="2527329"/>
            <a:ext cx="1896533" cy="1209895"/>
          </a:xfrm>
          <a:prstGeom prst="roundRect">
            <a:avLst/>
          </a:prstGeom>
          <a:solidFill>
            <a:schemeClr val="bg1"/>
          </a:solidFill>
          <a:ln>
            <a:solidFill>
              <a:srgbClr val="DCCCE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>
                <a:solidFill>
                  <a:schemeClr val="tx1"/>
                </a:solidFill>
              </a:rPr>
              <a:t>Renewable  Electricity  </a:t>
            </a:r>
          </a:p>
          <a:p>
            <a:r>
              <a:rPr lang="en-US" sz="900" dirty="0">
                <a:solidFill>
                  <a:schemeClr val="tx1"/>
                </a:solidFill>
              </a:rPr>
              <a:t>        (Solar, Wind)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>
                <a:solidFill>
                  <a:schemeClr val="tx1"/>
                </a:solidFill>
              </a:rPr>
              <a:t>Grid Electricity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>
                <a:solidFill>
                  <a:schemeClr val="tx1"/>
                </a:solidFill>
              </a:rPr>
              <a:t>Transmission</a:t>
            </a:r>
            <a:r>
              <a:rPr lang="en-US" sz="900" dirty="0"/>
              <a:t>)</a:t>
            </a:r>
            <a:endParaRPr lang="en-US" sz="900" b="1" dirty="0">
              <a:solidFill>
                <a:schemeClr val="tx1"/>
              </a:solidFill>
            </a:endParaRPr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03030053-341A-F566-800C-225AA479FE28}"/>
              </a:ext>
            </a:extLst>
          </p:cNvPr>
          <p:cNvSpPr/>
          <p:nvPr/>
        </p:nvSpPr>
        <p:spPr>
          <a:xfrm>
            <a:off x="1532642" y="2696747"/>
            <a:ext cx="1196761" cy="220527"/>
          </a:xfrm>
          <a:prstGeom prst="roundRect">
            <a:avLst/>
          </a:prstGeom>
          <a:solidFill>
            <a:srgbClr val="DCCC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>
                <a:solidFill>
                  <a:schemeClr val="tx1"/>
                </a:solidFill>
              </a:rPr>
              <a:t>Energy Supply</a:t>
            </a:r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FD1A2C46-4825-DED9-29B8-08C8C57D5C8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86794" y="3201990"/>
            <a:ext cx="405411" cy="405411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7469B1F0-897C-4C7D-F166-FB0A7FA5BE0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03116" y="1973073"/>
            <a:ext cx="325604" cy="325604"/>
          </a:xfrm>
          <a:prstGeom prst="rect">
            <a:avLst/>
          </a:prstGeom>
        </p:spPr>
      </p:pic>
      <p:sp>
        <p:nvSpPr>
          <p:cNvPr id="48" name="Rectangle: Rounded Corners 47">
            <a:extLst>
              <a:ext uri="{FF2B5EF4-FFF2-40B4-BE49-F238E27FC236}">
                <a16:creationId xmlns:a16="http://schemas.microsoft.com/office/drawing/2014/main" id="{5AE3AAB0-99F0-8AB8-15F9-B03CCA7E0209}"/>
              </a:ext>
            </a:extLst>
          </p:cNvPr>
          <p:cNvSpPr/>
          <p:nvPr/>
        </p:nvSpPr>
        <p:spPr>
          <a:xfrm>
            <a:off x="1161338" y="3950186"/>
            <a:ext cx="1873883" cy="814451"/>
          </a:xfrm>
          <a:prstGeom prst="roundRect">
            <a:avLst/>
          </a:prstGeom>
          <a:solidFill>
            <a:schemeClr val="bg1"/>
          </a:solidFill>
          <a:ln>
            <a:solidFill>
              <a:srgbClr val="DCCCE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>
                <a:solidFill>
                  <a:schemeClr val="tx1"/>
                </a:solidFill>
              </a:rPr>
              <a:t>Water Extraction &amp; Purification</a:t>
            </a:r>
            <a:endParaRPr lang="en-US" sz="900" b="1" dirty="0">
              <a:solidFill>
                <a:schemeClr val="tx1"/>
              </a:solidFill>
            </a:endParaRPr>
          </a:p>
        </p:txBody>
      </p:sp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45969550-870B-7367-743B-94B0E33E04B1}"/>
              </a:ext>
            </a:extLst>
          </p:cNvPr>
          <p:cNvSpPr/>
          <p:nvPr/>
        </p:nvSpPr>
        <p:spPr>
          <a:xfrm>
            <a:off x="1560861" y="4071723"/>
            <a:ext cx="1196761" cy="220527"/>
          </a:xfrm>
          <a:prstGeom prst="roundRect">
            <a:avLst/>
          </a:prstGeom>
          <a:solidFill>
            <a:srgbClr val="DCCC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>
                <a:solidFill>
                  <a:schemeClr val="tx1"/>
                </a:solidFill>
              </a:rPr>
              <a:t>Water Supply</a:t>
            </a:r>
          </a:p>
        </p:txBody>
      </p:sp>
      <p:sp>
        <p:nvSpPr>
          <p:cNvPr id="52" name="Rectangle: Rounded Corners 51">
            <a:extLst>
              <a:ext uri="{FF2B5EF4-FFF2-40B4-BE49-F238E27FC236}">
                <a16:creationId xmlns:a16="http://schemas.microsoft.com/office/drawing/2014/main" id="{AEE3735B-1BB2-68C9-B5BA-148468E75C18}"/>
              </a:ext>
            </a:extLst>
          </p:cNvPr>
          <p:cNvSpPr/>
          <p:nvPr/>
        </p:nvSpPr>
        <p:spPr>
          <a:xfrm>
            <a:off x="1155141" y="4962907"/>
            <a:ext cx="1896533" cy="814451"/>
          </a:xfrm>
          <a:prstGeom prst="roundRect">
            <a:avLst/>
          </a:prstGeom>
          <a:solidFill>
            <a:schemeClr val="bg1"/>
          </a:solidFill>
          <a:ln>
            <a:solidFill>
              <a:srgbClr val="DCCCE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r>
              <a:rPr lang="en-US" sz="900" dirty="0">
                <a:solidFill>
                  <a:schemeClr val="tx1"/>
                </a:solidFill>
              </a:rPr>
              <a:t>• Industrial Capture</a:t>
            </a:r>
            <a:br>
              <a:rPr lang="en-US" sz="900" dirty="0">
                <a:solidFill>
                  <a:schemeClr val="tx1"/>
                </a:solidFill>
              </a:rPr>
            </a:br>
            <a:r>
              <a:rPr lang="en-US" sz="900" dirty="0">
                <a:solidFill>
                  <a:schemeClr val="tx1"/>
                </a:solidFill>
              </a:rPr>
              <a:t>• Direct Air Capture (DAC)</a:t>
            </a:r>
            <a:r>
              <a:rPr lang="en-US" sz="900" dirty="0"/>
              <a:t>)</a:t>
            </a:r>
          </a:p>
        </p:txBody>
      </p:sp>
      <p:sp>
        <p:nvSpPr>
          <p:cNvPr id="53" name="Rectangle: Rounded Corners 52">
            <a:extLst>
              <a:ext uri="{FF2B5EF4-FFF2-40B4-BE49-F238E27FC236}">
                <a16:creationId xmlns:a16="http://schemas.microsoft.com/office/drawing/2014/main" id="{4AF9199B-BF94-3BBC-09F8-C70073295B1F}"/>
              </a:ext>
            </a:extLst>
          </p:cNvPr>
          <p:cNvSpPr/>
          <p:nvPr/>
        </p:nvSpPr>
        <p:spPr>
          <a:xfrm>
            <a:off x="1608698" y="5086150"/>
            <a:ext cx="1196761" cy="220527"/>
          </a:xfrm>
          <a:prstGeom prst="roundRect">
            <a:avLst/>
          </a:prstGeom>
          <a:solidFill>
            <a:srgbClr val="DCCC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>
                <a:solidFill>
                  <a:schemeClr val="tx1"/>
                </a:solidFill>
              </a:rPr>
              <a:t>CO₂ Source</a:t>
            </a:r>
          </a:p>
        </p:txBody>
      </p:sp>
      <p:pic>
        <p:nvPicPr>
          <p:cNvPr id="57" name="Picture 56">
            <a:extLst>
              <a:ext uri="{FF2B5EF4-FFF2-40B4-BE49-F238E27FC236}">
                <a16:creationId xmlns:a16="http://schemas.microsoft.com/office/drawing/2014/main" id="{909907CE-EB21-667F-E622-48077A233EC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26231" y="4393497"/>
            <a:ext cx="316347" cy="316347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86B87CCF-F7DE-4B62-C65E-78543C6A712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654931" y="5406519"/>
            <a:ext cx="262463" cy="262463"/>
          </a:xfrm>
          <a:prstGeom prst="rect">
            <a:avLst/>
          </a:prstGeom>
        </p:spPr>
      </p:pic>
      <p:sp>
        <p:nvSpPr>
          <p:cNvPr id="66" name="Rectangle: Rounded Corners 65">
            <a:extLst>
              <a:ext uri="{FF2B5EF4-FFF2-40B4-BE49-F238E27FC236}">
                <a16:creationId xmlns:a16="http://schemas.microsoft.com/office/drawing/2014/main" id="{1521B4BF-12B1-C935-C5E6-80FF6715246B}"/>
              </a:ext>
            </a:extLst>
          </p:cNvPr>
          <p:cNvSpPr/>
          <p:nvPr/>
        </p:nvSpPr>
        <p:spPr>
          <a:xfrm>
            <a:off x="4560250" y="1321330"/>
            <a:ext cx="2797283" cy="550626"/>
          </a:xfrm>
          <a:prstGeom prst="roundRect">
            <a:avLst/>
          </a:prstGeom>
          <a:solidFill>
            <a:schemeClr val="bg1"/>
          </a:solidFill>
          <a:ln>
            <a:solidFill>
              <a:srgbClr val="BED8E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sz="900" dirty="0">
                <a:solidFill>
                  <a:schemeClr val="tx1"/>
                </a:solidFill>
              </a:rPr>
              <a:t>Hydrogen (H₂) Production</a:t>
            </a:r>
          </a:p>
        </p:txBody>
      </p:sp>
      <p:sp>
        <p:nvSpPr>
          <p:cNvPr id="67" name="Rectangle: Rounded Corners 66">
            <a:extLst>
              <a:ext uri="{FF2B5EF4-FFF2-40B4-BE49-F238E27FC236}">
                <a16:creationId xmlns:a16="http://schemas.microsoft.com/office/drawing/2014/main" id="{FB8124B9-7801-5D54-EB55-7732BB09FB5E}"/>
              </a:ext>
            </a:extLst>
          </p:cNvPr>
          <p:cNvSpPr/>
          <p:nvPr/>
        </p:nvSpPr>
        <p:spPr>
          <a:xfrm>
            <a:off x="4719320" y="1392219"/>
            <a:ext cx="2473960" cy="205497"/>
          </a:xfrm>
          <a:prstGeom prst="roundRect">
            <a:avLst/>
          </a:prstGeom>
          <a:solidFill>
            <a:srgbClr val="BED8E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>
                <a:solidFill>
                  <a:schemeClr val="tx1"/>
                </a:solidFill>
              </a:rPr>
              <a:t>Electrolysis</a:t>
            </a:r>
          </a:p>
        </p:txBody>
      </p:sp>
      <p:sp>
        <p:nvSpPr>
          <p:cNvPr id="68" name="Rectangle: Rounded Corners 67">
            <a:extLst>
              <a:ext uri="{FF2B5EF4-FFF2-40B4-BE49-F238E27FC236}">
                <a16:creationId xmlns:a16="http://schemas.microsoft.com/office/drawing/2014/main" id="{74EDEBF5-EA5B-6281-90BD-BD7D4AF46927}"/>
              </a:ext>
            </a:extLst>
          </p:cNvPr>
          <p:cNvSpPr/>
          <p:nvPr/>
        </p:nvSpPr>
        <p:spPr>
          <a:xfrm>
            <a:off x="4560250" y="2047770"/>
            <a:ext cx="2797283" cy="366917"/>
          </a:xfrm>
          <a:prstGeom prst="roundRect">
            <a:avLst/>
          </a:prstGeom>
          <a:solidFill>
            <a:schemeClr val="bg1"/>
          </a:solidFill>
          <a:ln>
            <a:solidFill>
              <a:srgbClr val="BED8E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69" name="Rectangle: Rounded Corners 68">
            <a:extLst>
              <a:ext uri="{FF2B5EF4-FFF2-40B4-BE49-F238E27FC236}">
                <a16:creationId xmlns:a16="http://schemas.microsoft.com/office/drawing/2014/main" id="{C9D764D1-ABB3-5067-7B36-197CAC78B134}"/>
              </a:ext>
            </a:extLst>
          </p:cNvPr>
          <p:cNvSpPr/>
          <p:nvPr/>
        </p:nvSpPr>
        <p:spPr>
          <a:xfrm>
            <a:off x="4719320" y="2120965"/>
            <a:ext cx="2473960" cy="173620"/>
          </a:xfrm>
          <a:prstGeom prst="roundRect">
            <a:avLst/>
          </a:prstGeom>
          <a:solidFill>
            <a:srgbClr val="BED8E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>
                <a:solidFill>
                  <a:schemeClr val="tx1"/>
                </a:solidFill>
              </a:rPr>
              <a:t>H₂ Compression</a:t>
            </a:r>
          </a:p>
        </p:txBody>
      </p:sp>
      <p:sp>
        <p:nvSpPr>
          <p:cNvPr id="74" name="Rectangle: Rounded Corners 73">
            <a:extLst>
              <a:ext uri="{FF2B5EF4-FFF2-40B4-BE49-F238E27FC236}">
                <a16:creationId xmlns:a16="http://schemas.microsoft.com/office/drawing/2014/main" id="{701C440D-1F20-506E-81D8-B29913F409F9}"/>
              </a:ext>
            </a:extLst>
          </p:cNvPr>
          <p:cNvSpPr/>
          <p:nvPr/>
        </p:nvSpPr>
        <p:spPr>
          <a:xfrm>
            <a:off x="4560250" y="2579646"/>
            <a:ext cx="2797283" cy="550626"/>
          </a:xfrm>
          <a:prstGeom prst="roundRect">
            <a:avLst/>
          </a:prstGeom>
          <a:solidFill>
            <a:schemeClr val="bg1"/>
          </a:solidFill>
          <a:ln>
            <a:solidFill>
              <a:srgbClr val="BED8E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sz="900" dirty="0">
                <a:solidFill>
                  <a:schemeClr val="tx1"/>
                </a:solidFill>
              </a:rPr>
              <a:t>CO₂ + H₂ → CO + H₂O</a:t>
            </a:r>
          </a:p>
        </p:txBody>
      </p:sp>
      <p:sp>
        <p:nvSpPr>
          <p:cNvPr id="75" name="Rectangle: Rounded Corners 74">
            <a:extLst>
              <a:ext uri="{FF2B5EF4-FFF2-40B4-BE49-F238E27FC236}">
                <a16:creationId xmlns:a16="http://schemas.microsoft.com/office/drawing/2014/main" id="{0890D8E1-7A8F-DA29-FDF9-321A330F3292}"/>
              </a:ext>
            </a:extLst>
          </p:cNvPr>
          <p:cNvSpPr/>
          <p:nvPr/>
        </p:nvSpPr>
        <p:spPr>
          <a:xfrm>
            <a:off x="4719320" y="2650535"/>
            <a:ext cx="2473960" cy="220527"/>
          </a:xfrm>
          <a:prstGeom prst="roundRect">
            <a:avLst/>
          </a:prstGeom>
          <a:solidFill>
            <a:srgbClr val="BED8E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>
                <a:solidFill>
                  <a:schemeClr val="tx1"/>
                </a:solidFill>
              </a:rPr>
              <a:t>Reverse Water Gas Shift (RWGS)</a:t>
            </a:r>
          </a:p>
        </p:txBody>
      </p:sp>
      <p:sp>
        <p:nvSpPr>
          <p:cNvPr id="76" name="Rectangle: Rounded Corners 75">
            <a:extLst>
              <a:ext uri="{FF2B5EF4-FFF2-40B4-BE49-F238E27FC236}">
                <a16:creationId xmlns:a16="http://schemas.microsoft.com/office/drawing/2014/main" id="{3BB8E8F4-6C80-C79D-1233-DDBC1202A0AE}"/>
              </a:ext>
            </a:extLst>
          </p:cNvPr>
          <p:cNvSpPr/>
          <p:nvPr/>
        </p:nvSpPr>
        <p:spPr>
          <a:xfrm>
            <a:off x="4560250" y="3279521"/>
            <a:ext cx="2797283" cy="550626"/>
          </a:xfrm>
          <a:prstGeom prst="roundRect">
            <a:avLst/>
          </a:prstGeom>
          <a:solidFill>
            <a:schemeClr val="bg1"/>
          </a:solidFill>
          <a:ln>
            <a:solidFill>
              <a:srgbClr val="BED8E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sz="900" dirty="0">
                <a:solidFill>
                  <a:schemeClr val="tx1"/>
                </a:solidFill>
              </a:rPr>
              <a:t>(Gas Cleanup, H₂/CO Adjustment)</a:t>
            </a:r>
          </a:p>
        </p:txBody>
      </p:sp>
      <p:sp>
        <p:nvSpPr>
          <p:cNvPr id="77" name="Rectangle: Rounded Corners 76">
            <a:extLst>
              <a:ext uri="{FF2B5EF4-FFF2-40B4-BE49-F238E27FC236}">
                <a16:creationId xmlns:a16="http://schemas.microsoft.com/office/drawing/2014/main" id="{4FAA514A-6BD7-0896-47A6-17BC8DA01987}"/>
              </a:ext>
            </a:extLst>
          </p:cNvPr>
          <p:cNvSpPr/>
          <p:nvPr/>
        </p:nvSpPr>
        <p:spPr>
          <a:xfrm>
            <a:off x="4719320" y="3350410"/>
            <a:ext cx="2473960" cy="194676"/>
          </a:xfrm>
          <a:prstGeom prst="roundRect">
            <a:avLst/>
          </a:prstGeom>
          <a:solidFill>
            <a:srgbClr val="BED8E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>
                <a:solidFill>
                  <a:schemeClr val="tx1"/>
                </a:solidFill>
              </a:rPr>
              <a:t>Syngas Conditioning</a:t>
            </a:r>
          </a:p>
        </p:txBody>
      </p:sp>
      <p:sp>
        <p:nvSpPr>
          <p:cNvPr id="78" name="Rectangle: Rounded Corners 77">
            <a:extLst>
              <a:ext uri="{FF2B5EF4-FFF2-40B4-BE49-F238E27FC236}">
                <a16:creationId xmlns:a16="http://schemas.microsoft.com/office/drawing/2014/main" id="{19465A39-1370-084D-924E-BD28E00BC702}"/>
              </a:ext>
            </a:extLst>
          </p:cNvPr>
          <p:cNvSpPr/>
          <p:nvPr/>
        </p:nvSpPr>
        <p:spPr>
          <a:xfrm>
            <a:off x="4560250" y="3997773"/>
            <a:ext cx="2797283" cy="550626"/>
          </a:xfrm>
          <a:prstGeom prst="roundRect">
            <a:avLst/>
          </a:prstGeom>
          <a:solidFill>
            <a:schemeClr val="bg1"/>
          </a:solidFill>
          <a:ln>
            <a:solidFill>
              <a:srgbClr val="BED8E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sz="900" dirty="0">
                <a:solidFill>
                  <a:schemeClr val="tx1"/>
                </a:solidFill>
              </a:rPr>
              <a:t>Hydrocarbon Production</a:t>
            </a:r>
          </a:p>
        </p:txBody>
      </p:sp>
      <p:sp>
        <p:nvSpPr>
          <p:cNvPr id="79" name="Rectangle: Rounded Corners 78">
            <a:extLst>
              <a:ext uri="{FF2B5EF4-FFF2-40B4-BE49-F238E27FC236}">
                <a16:creationId xmlns:a16="http://schemas.microsoft.com/office/drawing/2014/main" id="{B9982938-A1DB-F3E3-06A7-02D2FB31CEEF}"/>
              </a:ext>
            </a:extLst>
          </p:cNvPr>
          <p:cNvSpPr/>
          <p:nvPr/>
        </p:nvSpPr>
        <p:spPr>
          <a:xfrm>
            <a:off x="4732754" y="4082358"/>
            <a:ext cx="2460523" cy="204099"/>
          </a:xfrm>
          <a:prstGeom prst="roundRect">
            <a:avLst/>
          </a:prstGeom>
          <a:solidFill>
            <a:srgbClr val="BED8E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>
                <a:solidFill>
                  <a:schemeClr val="tx1"/>
                </a:solidFill>
              </a:rPr>
              <a:t>Fischer–Tropsch Synthesis (FT)</a:t>
            </a:r>
          </a:p>
        </p:txBody>
      </p:sp>
      <p:sp>
        <p:nvSpPr>
          <p:cNvPr id="80" name="Rectangle: Rounded Corners 79">
            <a:extLst>
              <a:ext uri="{FF2B5EF4-FFF2-40B4-BE49-F238E27FC236}">
                <a16:creationId xmlns:a16="http://schemas.microsoft.com/office/drawing/2014/main" id="{B2C23119-38B5-66AA-E843-CE7E4190FB3D}"/>
              </a:ext>
            </a:extLst>
          </p:cNvPr>
          <p:cNvSpPr/>
          <p:nvPr/>
        </p:nvSpPr>
        <p:spPr>
          <a:xfrm>
            <a:off x="4560250" y="4716026"/>
            <a:ext cx="2797283" cy="550626"/>
          </a:xfrm>
          <a:prstGeom prst="roundRect">
            <a:avLst/>
          </a:prstGeom>
          <a:solidFill>
            <a:schemeClr val="bg1"/>
          </a:solidFill>
          <a:ln>
            <a:solidFill>
              <a:srgbClr val="BED8E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sz="900" dirty="0">
                <a:solidFill>
                  <a:schemeClr val="tx1"/>
                </a:solidFill>
              </a:rPr>
              <a:t>(Distillation, Hydrocracking, Hydrotreating)</a:t>
            </a:r>
          </a:p>
        </p:txBody>
      </p:sp>
      <p:sp>
        <p:nvSpPr>
          <p:cNvPr id="81" name="Rectangle: Rounded Corners 80">
            <a:extLst>
              <a:ext uri="{FF2B5EF4-FFF2-40B4-BE49-F238E27FC236}">
                <a16:creationId xmlns:a16="http://schemas.microsoft.com/office/drawing/2014/main" id="{1A85A768-127F-6EDE-00CF-D3731350E835}"/>
              </a:ext>
            </a:extLst>
          </p:cNvPr>
          <p:cNvSpPr/>
          <p:nvPr/>
        </p:nvSpPr>
        <p:spPr>
          <a:xfrm>
            <a:off x="4732755" y="4786915"/>
            <a:ext cx="2460523" cy="207995"/>
          </a:xfrm>
          <a:prstGeom prst="roundRect">
            <a:avLst/>
          </a:prstGeom>
          <a:solidFill>
            <a:srgbClr val="BED8E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>
                <a:solidFill>
                  <a:schemeClr val="tx1"/>
                </a:solidFill>
              </a:rPr>
              <a:t>Product Separation and Upgrading</a:t>
            </a:r>
          </a:p>
        </p:txBody>
      </p:sp>
      <p:sp>
        <p:nvSpPr>
          <p:cNvPr id="84" name="Rectangle: Rounded Corners 83">
            <a:extLst>
              <a:ext uri="{FF2B5EF4-FFF2-40B4-BE49-F238E27FC236}">
                <a16:creationId xmlns:a16="http://schemas.microsoft.com/office/drawing/2014/main" id="{E23C6630-04D9-4525-CBE9-53D15CDA10DB}"/>
              </a:ext>
            </a:extLst>
          </p:cNvPr>
          <p:cNvSpPr/>
          <p:nvPr/>
        </p:nvSpPr>
        <p:spPr>
          <a:xfrm>
            <a:off x="4564373" y="5444122"/>
            <a:ext cx="2797283" cy="366917"/>
          </a:xfrm>
          <a:prstGeom prst="roundRect">
            <a:avLst/>
          </a:prstGeom>
          <a:solidFill>
            <a:schemeClr val="bg1"/>
          </a:solidFill>
          <a:ln>
            <a:solidFill>
              <a:srgbClr val="BED8E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85" name="Rectangle: Rounded Corners 84">
            <a:extLst>
              <a:ext uri="{FF2B5EF4-FFF2-40B4-BE49-F238E27FC236}">
                <a16:creationId xmlns:a16="http://schemas.microsoft.com/office/drawing/2014/main" id="{2545DF32-426A-F9F1-280B-50147DBF47EF}"/>
              </a:ext>
            </a:extLst>
          </p:cNvPr>
          <p:cNvSpPr/>
          <p:nvPr/>
        </p:nvSpPr>
        <p:spPr>
          <a:xfrm>
            <a:off x="4767309" y="5519388"/>
            <a:ext cx="2363741" cy="186585"/>
          </a:xfrm>
          <a:prstGeom prst="roundRect">
            <a:avLst/>
          </a:prstGeom>
          <a:solidFill>
            <a:srgbClr val="BED8E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>
                <a:solidFill>
                  <a:schemeClr val="tx1"/>
                </a:solidFill>
              </a:rPr>
              <a:t>Additional e-Diesel</a:t>
            </a:r>
          </a:p>
        </p:txBody>
      </p:sp>
      <p:sp>
        <p:nvSpPr>
          <p:cNvPr id="90" name="Rectangle: Rounded Corners 89">
            <a:extLst>
              <a:ext uri="{FF2B5EF4-FFF2-40B4-BE49-F238E27FC236}">
                <a16:creationId xmlns:a16="http://schemas.microsoft.com/office/drawing/2014/main" id="{A689C302-C13B-C96B-5FF4-8E234360E164}"/>
              </a:ext>
            </a:extLst>
          </p:cNvPr>
          <p:cNvSpPr/>
          <p:nvPr/>
        </p:nvSpPr>
        <p:spPr>
          <a:xfrm>
            <a:off x="4732755" y="954496"/>
            <a:ext cx="2398295" cy="255876"/>
          </a:xfrm>
          <a:prstGeom prst="roundRect">
            <a:avLst/>
          </a:prstGeom>
          <a:solidFill>
            <a:srgbClr val="74ACDA"/>
          </a:solidFill>
          <a:ln>
            <a:solidFill>
              <a:srgbClr val="BED8E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>
                <a:solidFill>
                  <a:schemeClr val="bg1"/>
                </a:solidFill>
              </a:rPr>
              <a:t>Core </a:t>
            </a:r>
            <a:r>
              <a:rPr lang="en-US" sz="1200" b="1" dirty="0" err="1">
                <a:solidFill>
                  <a:schemeClr val="bg1"/>
                </a:solidFill>
              </a:rPr>
              <a:t>PtL</a:t>
            </a:r>
            <a:r>
              <a:rPr lang="en-US" sz="1200" b="1" dirty="0">
                <a:solidFill>
                  <a:schemeClr val="bg1"/>
                </a:solidFill>
              </a:rPr>
              <a:t> Production Process </a:t>
            </a:r>
          </a:p>
        </p:txBody>
      </p:sp>
      <p:sp>
        <p:nvSpPr>
          <p:cNvPr id="91" name="Rectangle: Rounded Corners 90">
            <a:extLst>
              <a:ext uri="{FF2B5EF4-FFF2-40B4-BE49-F238E27FC236}">
                <a16:creationId xmlns:a16="http://schemas.microsoft.com/office/drawing/2014/main" id="{7BF568C2-74F9-C633-DFAD-0A93DF4256BA}"/>
              </a:ext>
            </a:extLst>
          </p:cNvPr>
          <p:cNvSpPr/>
          <p:nvPr/>
        </p:nvSpPr>
        <p:spPr>
          <a:xfrm>
            <a:off x="7905926" y="1920332"/>
            <a:ext cx="1158432" cy="364869"/>
          </a:xfrm>
          <a:prstGeom prst="roundRect">
            <a:avLst/>
          </a:prstGeom>
          <a:solidFill>
            <a:schemeClr val="bg1"/>
          </a:solidFill>
          <a:ln>
            <a:solidFill>
              <a:srgbClr val="FBDAB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100" b="1" dirty="0">
                <a:solidFill>
                  <a:schemeClr val="tx1"/>
                </a:solidFill>
              </a:rPr>
              <a:t>Naphtha</a:t>
            </a:r>
          </a:p>
        </p:txBody>
      </p:sp>
      <p:sp>
        <p:nvSpPr>
          <p:cNvPr id="92" name="Rectangle: Rounded Corners 91">
            <a:extLst>
              <a:ext uri="{FF2B5EF4-FFF2-40B4-BE49-F238E27FC236}">
                <a16:creationId xmlns:a16="http://schemas.microsoft.com/office/drawing/2014/main" id="{AB70C7FD-0295-A0E0-241C-837B48D22FB9}"/>
              </a:ext>
            </a:extLst>
          </p:cNvPr>
          <p:cNvSpPr/>
          <p:nvPr/>
        </p:nvSpPr>
        <p:spPr>
          <a:xfrm>
            <a:off x="7940480" y="2502778"/>
            <a:ext cx="1123879" cy="364869"/>
          </a:xfrm>
          <a:prstGeom prst="roundRect">
            <a:avLst/>
          </a:prstGeom>
          <a:solidFill>
            <a:schemeClr val="bg1"/>
          </a:solidFill>
          <a:ln>
            <a:solidFill>
              <a:srgbClr val="FBDAB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100" b="1" dirty="0">
                <a:solidFill>
                  <a:schemeClr val="tx1"/>
                </a:solidFill>
              </a:rPr>
              <a:t>Jet Fuel</a:t>
            </a:r>
          </a:p>
        </p:txBody>
      </p:sp>
      <p:sp>
        <p:nvSpPr>
          <p:cNvPr id="93" name="Rectangle: Rounded Corners 92">
            <a:extLst>
              <a:ext uri="{FF2B5EF4-FFF2-40B4-BE49-F238E27FC236}">
                <a16:creationId xmlns:a16="http://schemas.microsoft.com/office/drawing/2014/main" id="{57943231-76A9-A361-F111-610CEA3D1988}"/>
              </a:ext>
            </a:extLst>
          </p:cNvPr>
          <p:cNvSpPr/>
          <p:nvPr/>
        </p:nvSpPr>
        <p:spPr>
          <a:xfrm>
            <a:off x="7940480" y="3056388"/>
            <a:ext cx="1123878" cy="364869"/>
          </a:xfrm>
          <a:prstGeom prst="roundRect">
            <a:avLst/>
          </a:prstGeom>
          <a:solidFill>
            <a:schemeClr val="bg1"/>
          </a:solidFill>
          <a:ln>
            <a:solidFill>
              <a:srgbClr val="FBDAB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100" b="1" dirty="0">
                <a:solidFill>
                  <a:schemeClr val="tx1"/>
                </a:solidFill>
              </a:rPr>
              <a:t>Wax</a:t>
            </a:r>
          </a:p>
        </p:txBody>
      </p:sp>
      <p:sp>
        <p:nvSpPr>
          <p:cNvPr id="94" name="Rectangle: Rounded Corners 93">
            <a:extLst>
              <a:ext uri="{FF2B5EF4-FFF2-40B4-BE49-F238E27FC236}">
                <a16:creationId xmlns:a16="http://schemas.microsoft.com/office/drawing/2014/main" id="{6321C936-3FF5-C8AF-40C5-ECD740436E6C}"/>
              </a:ext>
            </a:extLst>
          </p:cNvPr>
          <p:cNvSpPr/>
          <p:nvPr/>
        </p:nvSpPr>
        <p:spPr>
          <a:xfrm>
            <a:off x="7784258" y="1442172"/>
            <a:ext cx="1359513" cy="472863"/>
          </a:xfrm>
          <a:prstGeom prst="roundRect">
            <a:avLst/>
          </a:prstGeom>
          <a:solidFill>
            <a:srgbClr val="F6AD54"/>
          </a:solidFill>
          <a:ln>
            <a:solidFill>
              <a:srgbClr val="FBDAB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>
                <a:solidFill>
                  <a:schemeClr val="bg1"/>
                </a:solidFill>
              </a:rPr>
              <a:t>Co-Products</a:t>
            </a:r>
            <a:br>
              <a:rPr lang="en-US" sz="1200" dirty="0">
                <a:solidFill>
                  <a:schemeClr val="bg1"/>
                </a:solidFill>
              </a:rPr>
            </a:br>
            <a:r>
              <a:rPr lang="en-US" sz="1050" dirty="0">
                <a:solidFill>
                  <a:schemeClr val="bg1"/>
                </a:solidFill>
              </a:rPr>
              <a:t>(System Expansion)</a:t>
            </a:r>
            <a:endParaRPr lang="en-US" sz="1200" b="1" dirty="0">
              <a:solidFill>
                <a:schemeClr val="bg1"/>
              </a:solidFill>
            </a:endParaRPr>
          </a:p>
        </p:txBody>
      </p:sp>
      <p:pic>
        <p:nvPicPr>
          <p:cNvPr id="95" name="Picture 94">
            <a:extLst>
              <a:ext uri="{FF2B5EF4-FFF2-40B4-BE49-F238E27FC236}">
                <a16:creationId xmlns:a16="http://schemas.microsoft.com/office/drawing/2014/main" id="{2810A3DD-E721-E111-34AC-0A101451EC8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217955" y="3142941"/>
            <a:ext cx="209439" cy="209439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40D93BA8-032A-6BFD-2E14-53BB74B69ED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094455" y="1991537"/>
            <a:ext cx="247000" cy="247000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5387AE76-37E2-86C2-64FC-2EC4159B0A2B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rot="2563123">
            <a:off x="8111367" y="2521634"/>
            <a:ext cx="264520" cy="264520"/>
          </a:xfrm>
          <a:prstGeom prst="rect">
            <a:avLst/>
          </a:prstGeom>
        </p:spPr>
      </p:pic>
      <p:cxnSp>
        <p:nvCxnSpPr>
          <p:cNvPr id="98" name="Straight Arrow Connector 97">
            <a:extLst>
              <a:ext uri="{FF2B5EF4-FFF2-40B4-BE49-F238E27FC236}">
                <a16:creationId xmlns:a16="http://schemas.microsoft.com/office/drawing/2014/main" id="{28E7C961-A0A4-F765-96DC-5ECA24D3966C}"/>
              </a:ext>
            </a:extLst>
          </p:cNvPr>
          <p:cNvCxnSpPr>
            <a:cxnSpLocks/>
            <a:endCxn id="68" idx="0"/>
          </p:cNvCxnSpPr>
          <p:nvPr/>
        </p:nvCxnSpPr>
        <p:spPr>
          <a:xfrm>
            <a:off x="5956300" y="1881124"/>
            <a:ext cx="2592" cy="166646"/>
          </a:xfrm>
          <a:prstGeom prst="straightConnector1">
            <a:avLst/>
          </a:prstGeom>
          <a:ln w="25400">
            <a:solidFill>
              <a:srgbClr val="BED8EE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Arrow Connector 101">
            <a:extLst>
              <a:ext uri="{FF2B5EF4-FFF2-40B4-BE49-F238E27FC236}">
                <a16:creationId xmlns:a16="http://schemas.microsoft.com/office/drawing/2014/main" id="{71B234D5-A3AC-5134-2948-8D561674C205}"/>
              </a:ext>
            </a:extLst>
          </p:cNvPr>
          <p:cNvCxnSpPr>
            <a:cxnSpLocks/>
          </p:cNvCxnSpPr>
          <p:nvPr/>
        </p:nvCxnSpPr>
        <p:spPr>
          <a:xfrm>
            <a:off x="5931902" y="2417963"/>
            <a:ext cx="2592" cy="166646"/>
          </a:xfrm>
          <a:prstGeom prst="straightConnector1">
            <a:avLst/>
          </a:prstGeom>
          <a:ln w="25400">
            <a:solidFill>
              <a:srgbClr val="BED8EE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Arrow Connector 110">
            <a:extLst>
              <a:ext uri="{FF2B5EF4-FFF2-40B4-BE49-F238E27FC236}">
                <a16:creationId xmlns:a16="http://schemas.microsoft.com/office/drawing/2014/main" id="{CF8B50EE-BE9D-7B66-3070-F01B28BAA2DC}"/>
              </a:ext>
            </a:extLst>
          </p:cNvPr>
          <p:cNvCxnSpPr>
            <a:cxnSpLocks/>
          </p:cNvCxnSpPr>
          <p:nvPr/>
        </p:nvCxnSpPr>
        <p:spPr>
          <a:xfrm flipV="1">
            <a:off x="7591425" y="2113733"/>
            <a:ext cx="314501" cy="1304"/>
          </a:xfrm>
          <a:prstGeom prst="straightConnector1">
            <a:avLst/>
          </a:prstGeom>
          <a:ln w="25400">
            <a:solidFill>
              <a:srgbClr val="FBDAB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Arrow Connector 114">
            <a:extLst>
              <a:ext uri="{FF2B5EF4-FFF2-40B4-BE49-F238E27FC236}">
                <a16:creationId xmlns:a16="http://schemas.microsoft.com/office/drawing/2014/main" id="{E8E5D390-1915-0776-200C-D48182EADDA7}"/>
              </a:ext>
            </a:extLst>
          </p:cNvPr>
          <p:cNvCxnSpPr>
            <a:cxnSpLocks/>
          </p:cNvCxnSpPr>
          <p:nvPr/>
        </p:nvCxnSpPr>
        <p:spPr>
          <a:xfrm>
            <a:off x="7602538" y="3235201"/>
            <a:ext cx="328643" cy="0"/>
          </a:xfrm>
          <a:prstGeom prst="straightConnector1">
            <a:avLst/>
          </a:prstGeom>
          <a:ln w="25400">
            <a:solidFill>
              <a:srgbClr val="FBDAB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Arrow Connector 115">
            <a:extLst>
              <a:ext uri="{FF2B5EF4-FFF2-40B4-BE49-F238E27FC236}">
                <a16:creationId xmlns:a16="http://schemas.microsoft.com/office/drawing/2014/main" id="{1198405A-1B33-481B-4EEB-BAA4B0F94F8A}"/>
              </a:ext>
            </a:extLst>
          </p:cNvPr>
          <p:cNvCxnSpPr>
            <a:cxnSpLocks/>
            <a:endCxn id="92" idx="1"/>
          </p:cNvCxnSpPr>
          <p:nvPr/>
        </p:nvCxnSpPr>
        <p:spPr>
          <a:xfrm>
            <a:off x="7602538" y="2685213"/>
            <a:ext cx="337942" cy="0"/>
          </a:xfrm>
          <a:prstGeom prst="straightConnector1">
            <a:avLst/>
          </a:prstGeom>
          <a:ln w="25400">
            <a:solidFill>
              <a:srgbClr val="FBDAB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1" name="Straight Arrow Connector 120">
            <a:extLst>
              <a:ext uri="{FF2B5EF4-FFF2-40B4-BE49-F238E27FC236}">
                <a16:creationId xmlns:a16="http://schemas.microsoft.com/office/drawing/2014/main" id="{9FC866A2-ED72-ABD3-A4D8-D6FA8667663C}"/>
              </a:ext>
            </a:extLst>
          </p:cNvPr>
          <p:cNvCxnSpPr>
            <a:cxnSpLocks/>
          </p:cNvCxnSpPr>
          <p:nvPr/>
        </p:nvCxnSpPr>
        <p:spPr>
          <a:xfrm>
            <a:off x="5929310" y="3129572"/>
            <a:ext cx="2592" cy="166646"/>
          </a:xfrm>
          <a:prstGeom prst="straightConnector1">
            <a:avLst/>
          </a:prstGeom>
          <a:ln w="25400">
            <a:solidFill>
              <a:srgbClr val="BED8EE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2" name="Straight Arrow Connector 121">
            <a:extLst>
              <a:ext uri="{FF2B5EF4-FFF2-40B4-BE49-F238E27FC236}">
                <a16:creationId xmlns:a16="http://schemas.microsoft.com/office/drawing/2014/main" id="{E861CE23-93D1-C5B6-8F65-1F4033D4B28E}"/>
              </a:ext>
            </a:extLst>
          </p:cNvPr>
          <p:cNvCxnSpPr>
            <a:cxnSpLocks/>
          </p:cNvCxnSpPr>
          <p:nvPr/>
        </p:nvCxnSpPr>
        <p:spPr>
          <a:xfrm>
            <a:off x="5929310" y="3821650"/>
            <a:ext cx="2592" cy="166646"/>
          </a:xfrm>
          <a:prstGeom prst="straightConnector1">
            <a:avLst/>
          </a:prstGeom>
          <a:ln w="25400">
            <a:solidFill>
              <a:srgbClr val="BED8EE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Arrow Connector 122">
            <a:extLst>
              <a:ext uri="{FF2B5EF4-FFF2-40B4-BE49-F238E27FC236}">
                <a16:creationId xmlns:a16="http://schemas.microsoft.com/office/drawing/2014/main" id="{6EBBFBA4-CEB4-DF3A-8F8E-D83DD020970A}"/>
              </a:ext>
            </a:extLst>
          </p:cNvPr>
          <p:cNvCxnSpPr>
            <a:cxnSpLocks/>
          </p:cNvCxnSpPr>
          <p:nvPr/>
        </p:nvCxnSpPr>
        <p:spPr>
          <a:xfrm>
            <a:off x="5930895" y="4558199"/>
            <a:ext cx="2592" cy="166646"/>
          </a:xfrm>
          <a:prstGeom prst="straightConnector1">
            <a:avLst/>
          </a:prstGeom>
          <a:ln w="25400">
            <a:solidFill>
              <a:srgbClr val="BED8EE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4" name="Straight Arrow Connector 123">
            <a:extLst>
              <a:ext uri="{FF2B5EF4-FFF2-40B4-BE49-F238E27FC236}">
                <a16:creationId xmlns:a16="http://schemas.microsoft.com/office/drawing/2014/main" id="{75928C19-D004-1DC1-965B-36037C24BB14}"/>
              </a:ext>
            </a:extLst>
          </p:cNvPr>
          <p:cNvCxnSpPr>
            <a:cxnSpLocks/>
          </p:cNvCxnSpPr>
          <p:nvPr/>
        </p:nvCxnSpPr>
        <p:spPr>
          <a:xfrm>
            <a:off x="5953708" y="5270618"/>
            <a:ext cx="2592" cy="166646"/>
          </a:xfrm>
          <a:prstGeom prst="straightConnector1">
            <a:avLst/>
          </a:prstGeom>
          <a:ln w="25400">
            <a:solidFill>
              <a:srgbClr val="BED8EE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Arrow Connector 129">
            <a:extLst>
              <a:ext uri="{FF2B5EF4-FFF2-40B4-BE49-F238E27FC236}">
                <a16:creationId xmlns:a16="http://schemas.microsoft.com/office/drawing/2014/main" id="{5C994DF3-03D1-B4F3-B474-EEA23E16C3A6}"/>
              </a:ext>
            </a:extLst>
          </p:cNvPr>
          <p:cNvCxnSpPr>
            <a:cxnSpLocks/>
            <a:endCxn id="66" idx="1"/>
          </p:cNvCxnSpPr>
          <p:nvPr/>
        </p:nvCxnSpPr>
        <p:spPr>
          <a:xfrm>
            <a:off x="3244850" y="1596643"/>
            <a:ext cx="1315400" cy="0"/>
          </a:xfrm>
          <a:prstGeom prst="straightConnector1">
            <a:avLst/>
          </a:prstGeom>
          <a:ln w="25400">
            <a:solidFill>
              <a:srgbClr val="FEAEAE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7" name="Rectangle: Rounded Corners 146">
            <a:extLst>
              <a:ext uri="{FF2B5EF4-FFF2-40B4-BE49-F238E27FC236}">
                <a16:creationId xmlns:a16="http://schemas.microsoft.com/office/drawing/2014/main" id="{8182AF27-AC45-550D-134B-F0C43EA3FEC9}"/>
              </a:ext>
            </a:extLst>
          </p:cNvPr>
          <p:cNvSpPr/>
          <p:nvPr/>
        </p:nvSpPr>
        <p:spPr>
          <a:xfrm>
            <a:off x="965200" y="777595"/>
            <a:ext cx="8341778" cy="5416988"/>
          </a:xfrm>
          <a:prstGeom prst="roundRect">
            <a:avLst>
              <a:gd name="adj" fmla="val 1728"/>
            </a:avLst>
          </a:prstGeom>
          <a:noFill/>
          <a:ln w="25400" cmpd="sng">
            <a:solidFill>
              <a:schemeClr val="tx1">
                <a:lumMod val="65000"/>
                <a:lumOff val="35000"/>
              </a:schemeClr>
            </a:solidFill>
            <a:prstDash val="lg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9" name="Picture 148">
            <a:extLst>
              <a:ext uri="{FF2B5EF4-FFF2-40B4-BE49-F238E27FC236}">
                <a16:creationId xmlns:a16="http://schemas.microsoft.com/office/drawing/2014/main" id="{B9085A13-66A8-120D-E281-9E4AE6537D45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49717" r="32349" b="-756"/>
          <a:stretch>
            <a:fillRect/>
          </a:stretch>
        </p:blipFill>
        <p:spPr>
          <a:xfrm rot="16200000">
            <a:off x="3572470" y="6339591"/>
            <a:ext cx="230832" cy="413347"/>
          </a:xfrm>
          <a:prstGeom prst="rect">
            <a:avLst/>
          </a:prstGeom>
        </p:spPr>
      </p:pic>
      <p:sp>
        <p:nvSpPr>
          <p:cNvPr id="151" name="TextBox 150">
            <a:extLst>
              <a:ext uri="{FF2B5EF4-FFF2-40B4-BE49-F238E27FC236}">
                <a16:creationId xmlns:a16="http://schemas.microsoft.com/office/drawing/2014/main" id="{8AFCDAA0-C600-4ECE-C37C-4096135B87AD}"/>
              </a:ext>
            </a:extLst>
          </p:cNvPr>
          <p:cNvSpPr txBox="1"/>
          <p:nvPr/>
        </p:nvSpPr>
        <p:spPr>
          <a:xfrm>
            <a:off x="2206982" y="6433540"/>
            <a:ext cx="112228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Upstream Inputs</a:t>
            </a:r>
          </a:p>
        </p:txBody>
      </p:sp>
      <p:sp>
        <p:nvSpPr>
          <p:cNvPr id="152" name="TextBox 151">
            <a:extLst>
              <a:ext uri="{FF2B5EF4-FFF2-40B4-BE49-F238E27FC236}">
                <a16:creationId xmlns:a16="http://schemas.microsoft.com/office/drawing/2014/main" id="{7BCAE120-BA5B-0315-9C24-CA64907D0F4A}"/>
              </a:ext>
            </a:extLst>
          </p:cNvPr>
          <p:cNvSpPr txBox="1"/>
          <p:nvPr/>
        </p:nvSpPr>
        <p:spPr>
          <a:xfrm>
            <a:off x="3916236" y="6430322"/>
            <a:ext cx="112228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Core Processes</a:t>
            </a:r>
          </a:p>
        </p:txBody>
      </p:sp>
      <p:pic>
        <p:nvPicPr>
          <p:cNvPr id="153" name="Picture 152">
            <a:extLst>
              <a:ext uri="{FF2B5EF4-FFF2-40B4-BE49-F238E27FC236}">
                <a16:creationId xmlns:a16="http://schemas.microsoft.com/office/drawing/2014/main" id="{8596CC57-309E-E4B7-A7C1-90EF8F3331E3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84124" r="-69"/>
          <a:stretch>
            <a:fillRect/>
          </a:stretch>
        </p:blipFill>
        <p:spPr>
          <a:xfrm rot="16200000">
            <a:off x="5146876" y="6336597"/>
            <a:ext cx="239581" cy="433467"/>
          </a:xfrm>
          <a:prstGeom prst="rect">
            <a:avLst/>
          </a:prstGeom>
        </p:spPr>
      </p:pic>
      <p:sp>
        <p:nvSpPr>
          <p:cNvPr id="155" name="TextBox 154">
            <a:extLst>
              <a:ext uri="{FF2B5EF4-FFF2-40B4-BE49-F238E27FC236}">
                <a16:creationId xmlns:a16="http://schemas.microsoft.com/office/drawing/2014/main" id="{186184BF-3CBF-5294-6290-9CEA43E8C323}"/>
              </a:ext>
            </a:extLst>
          </p:cNvPr>
          <p:cNvSpPr txBox="1"/>
          <p:nvPr/>
        </p:nvSpPr>
        <p:spPr>
          <a:xfrm>
            <a:off x="5568161" y="6437309"/>
            <a:ext cx="112228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Co-Products</a:t>
            </a:r>
          </a:p>
        </p:txBody>
      </p:sp>
      <p:pic>
        <p:nvPicPr>
          <p:cNvPr id="156" name="Picture 155">
            <a:extLst>
              <a:ext uri="{FF2B5EF4-FFF2-40B4-BE49-F238E27FC236}">
                <a16:creationId xmlns:a16="http://schemas.microsoft.com/office/drawing/2014/main" id="{FF3247F2-CDB9-622F-48FC-73E6345DFC90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-1368" t="-2026" r="85423" b="2026"/>
          <a:stretch>
            <a:fillRect/>
          </a:stretch>
        </p:blipFill>
        <p:spPr>
          <a:xfrm rot="16200000">
            <a:off x="6618545" y="6338834"/>
            <a:ext cx="269450" cy="444877"/>
          </a:xfrm>
          <a:prstGeom prst="rect">
            <a:avLst/>
          </a:prstGeom>
        </p:spPr>
      </p:pic>
      <p:sp>
        <p:nvSpPr>
          <p:cNvPr id="157" name="TextBox 156">
            <a:extLst>
              <a:ext uri="{FF2B5EF4-FFF2-40B4-BE49-F238E27FC236}">
                <a16:creationId xmlns:a16="http://schemas.microsoft.com/office/drawing/2014/main" id="{280B384A-5C7B-56DF-E2B0-A9DB2FE6337D}"/>
              </a:ext>
            </a:extLst>
          </p:cNvPr>
          <p:cNvSpPr txBox="1"/>
          <p:nvPr/>
        </p:nvSpPr>
        <p:spPr>
          <a:xfrm>
            <a:off x="6975706" y="6449276"/>
            <a:ext cx="153245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Excluded Processes</a:t>
            </a:r>
          </a:p>
        </p:txBody>
      </p:sp>
      <p:cxnSp>
        <p:nvCxnSpPr>
          <p:cNvPr id="181" name="Straight Arrow Connector 180">
            <a:extLst>
              <a:ext uri="{FF2B5EF4-FFF2-40B4-BE49-F238E27FC236}">
                <a16:creationId xmlns:a16="http://schemas.microsoft.com/office/drawing/2014/main" id="{7BB5547D-CF37-1764-C77C-692781282420}"/>
              </a:ext>
            </a:extLst>
          </p:cNvPr>
          <p:cNvCxnSpPr>
            <a:cxnSpLocks/>
          </p:cNvCxnSpPr>
          <p:nvPr/>
        </p:nvCxnSpPr>
        <p:spPr>
          <a:xfrm>
            <a:off x="3842865" y="2825636"/>
            <a:ext cx="717385" cy="0"/>
          </a:xfrm>
          <a:prstGeom prst="straightConnector1">
            <a:avLst/>
          </a:prstGeom>
          <a:ln w="25400">
            <a:solidFill>
              <a:srgbClr val="D5AB8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8" name="TextBox 187">
            <a:extLst>
              <a:ext uri="{FF2B5EF4-FFF2-40B4-BE49-F238E27FC236}">
                <a16:creationId xmlns:a16="http://schemas.microsoft.com/office/drawing/2014/main" id="{EE3044F1-7812-4DF0-DEAF-BA1125E6753B}"/>
              </a:ext>
            </a:extLst>
          </p:cNvPr>
          <p:cNvSpPr txBox="1"/>
          <p:nvPr/>
        </p:nvSpPr>
        <p:spPr>
          <a:xfrm>
            <a:off x="8456609" y="6437309"/>
            <a:ext cx="153245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System Boundary</a:t>
            </a:r>
          </a:p>
        </p:txBody>
      </p:sp>
      <p:sp>
        <p:nvSpPr>
          <p:cNvPr id="200" name="Rectangle: Rounded Corners 199">
            <a:extLst>
              <a:ext uri="{FF2B5EF4-FFF2-40B4-BE49-F238E27FC236}">
                <a16:creationId xmlns:a16="http://schemas.microsoft.com/office/drawing/2014/main" id="{21897D5C-F62B-D403-DB34-BB82AFF65647}"/>
              </a:ext>
            </a:extLst>
          </p:cNvPr>
          <p:cNvSpPr/>
          <p:nvPr/>
        </p:nvSpPr>
        <p:spPr>
          <a:xfrm>
            <a:off x="7894670" y="3766050"/>
            <a:ext cx="1123878" cy="858240"/>
          </a:xfrm>
          <a:prstGeom prst="roundRect">
            <a:avLst/>
          </a:prstGeom>
          <a:solidFill>
            <a:schemeClr val="bg1"/>
          </a:solidFill>
          <a:ln>
            <a:solidFill>
              <a:srgbClr val="FEAEA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r"/>
            <a:r>
              <a:rPr lang="en-US" sz="1100" b="1" dirty="0">
                <a:solidFill>
                  <a:schemeClr val="tx1"/>
                </a:solidFill>
              </a:rPr>
              <a:t>e-Diesel</a:t>
            </a:r>
          </a:p>
          <a:p>
            <a:pPr algn="r"/>
            <a:endParaRPr lang="en-US" sz="1100" b="1" dirty="0">
              <a:solidFill>
                <a:schemeClr val="tx1"/>
              </a:solidFill>
            </a:endParaRPr>
          </a:p>
          <a:p>
            <a:pPr algn="ctr"/>
            <a:r>
              <a:rPr lang="de-DE" sz="900" dirty="0">
                <a:solidFill>
                  <a:schemeClr val="tx1"/>
                </a:solidFill>
              </a:rPr>
              <a:t>Functional Unit: 1 kg e-Diesel delivered</a:t>
            </a:r>
            <a:endParaRPr lang="en-US" sz="900" dirty="0">
              <a:solidFill>
                <a:schemeClr val="tx1"/>
              </a:solidFill>
            </a:endParaRPr>
          </a:p>
          <a:p>
            <a:pPr algn="r"/>
            <a:endParaRPr lang="en-US" sz="1100" b="1" dirty="0">
              <a:solidFill>
                <a:schemeClr val="tx1"/>
              </a:solidFill>
            </a:endParaRPr>
          </a:p>
        </p:txBody>
      </p:sp>
      <p:pic>
        <p:nvPicPr>
          <p:cNvPr id="201" name="Picture 200">
            <a:extLst>
              <a:ext uri="{FF2B5EF4-FFF2-40B4-BE49-F238E27FC236}">
                <a16:creationId xmlns:a16="http://schemas.microsoft.com/office/drawing/2014/main" id="{FD6A4097-FDA0-70AF-E740-D671D0863645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017982" y="3816852"/>
            <a:ext cx="278176" cy="278176"/>
          </a:xfrm>
          <a:prstGeom prst="rect">
            <a:avLst/>
          </a:prstGeom>
        </p:spPr>
      </p:pic>
      <p:cxnSp>
        <p:nvCxnSpPr>
          <p:cNvPr id="202" name="Straight Arrow Connector 201">
            <a:extLst>
              <a:ext uri="{FF2B5EF4-FFF2-40B4-BE49-F238E27FC236}">
                <a16:creationId xmlns:a16="http://schemas.microsoft.com/office/drawing/2014/main" id="{C7327F92-6072-E266-830E-4C5EDE8BA649}"/>
              </a:ext>
            </a:extLst>
          </p:cNvPr>
          <p:cNvCxnSpPr>
            <a:cxnSpLocks/>
          </p:cNvCxnSpPr>
          <p:nvPr/>
        </p:nvCxnSpPr>
        <p:spPr>
          <a:xfrm>
            <a:off x="7357728" y="4286457"/>
            <a:ext cx="513838" cy="0"/>
          </a:xfrm>
          <a:prstGeom prst="straightConnector1">
            <a:avLst/>
          </a:prstGeom>
          <a:ln w="25400">
            <a:solidFill>
              <a:srgbClr val="FBDAB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6" name="Rectangle: Rounded Corners 215">
            <a:extLst>
              <a:ext uri="{FF2B5EF4-FFF2-40B4-BE49-F238E27FC236}">
                <a16:creationId xmlns:a16="http://schemas.microsoft.com/office/drawing/2014/main" id="{175014CD-A1F2-C970-B2E8-7CF7C5161C81}"/>
              </a:ext>
            </a:extLst>
          </p:cNvPr>
          <p:cNvSpPr/>
          <p:nvPr/>
        </p:nvSpPr>
        <p:spPr>
          <a:xfrm>
            <a:off x="7580233" y="1365514"/>
            <a:ext cx="1642237" cy="2179057"/>
          </a:xfrm>
          <a:prstGeom prst="roundRect">
            <a:avLst>
              <a:gd name="adj" fmla="val 3854"/>
            </a:avLst>
          </a:prstGeom>
          <a:noFill/>
          <a:ln>
            <a:solidFill>
              <a:srgbClr val="FDECD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r"/>
            <a:endParaRPr lang="en-US" sz="1100" b="1" dirty="0">
              <a:solidFill>
                <a:schemeClr val="tx1"/>
              </a:solidFill>
            </a:endParaRPr>
          </a:p>
        </p:txBody>
      </p:sp>
      <p:cxnSp>
        <p:nvCxnSpPr>
          <p:cNvPr id="217" name="Straight Connector 216">
            <a:extLst>
              <a:ext uri="{FF2B5EF4-FFF2-40B4-BE49-F238E27FC236}">
                <a16:creationId xmlns:a16="http://schemas.microsoft.com/office/drawing/2014/main" id="{7B9ABAEF-8C86-A51A-7E40-6DE62169BF0C}"/>
              </a:ext>
            </a:extLst>
          </p:cNvPr>
          <p:cNvCxnSpPr>
            <a:cxnSpLocks/>
          </p:cNvCxnSpPr>
          <p:nvPr/>
        </p:nvCxnSpPr>
        <p:spPr>
          <a:xfrm>
            <a:off x="9446854" y="1881124"/>
            <a:ext cx="0" cy="2324625"/>
          </a:xfrm>
          <a:prstGeom prst="line">
            <a:avLst/>
          </a:prstGeom>
          <a:ln w="25400">
            <a:solidFill>
              <a:srgbClr val="FCC8E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8" name="Straight Arrow Connector 217">
            <a:extLst>
              <a:ext uri="{FF2B5EF4-FFF2-40B4-BE49-F238E27FC236}">
                <a16:creationId xmlns:a16="http://schemas.microsoft.com/office/drawing/2014/main" id="{8B26461F-4DE2-012E-0F3F-5EF4EEDC2D4F}"/>
              </a:ext>
            </a:extLst>
          </p:cNvPr>
          <p:cNvCxnSpPr>
            <a:cxnSpLocks/>
            <a:endCxn id="15" idx="1"/>
          </p:cNvCxnSpPr>
          <p:nvPr/>
        </p:nvCxnSpPr>
        <p:spPr>
          <a:xfrm>
            <a:off x="9435495" y="1871956"/>
            <a:ext cx="387701" cy="938"/>
          </a:xfrm>
          <a:prstGeom prst="straightConnector1">
            <a:avLst/>
          </a:prstGeom>
          <a:ln w="25400">
            <a:solidFill>
              <a:srgbClr val="FCC8EC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9" name="Straight Arrow Connector 218">
            <a:extLst>
              <a:ext uri="{FF2B5EF4-FFF2-40B4-BE49-F238E27FC236}">
                <a16:creationId xmlns:a16="http://schemas.microsoft.com/office/drawing/2014/main" id="{5B31C40A-2E21-F9E7-BB47-0D5E9712395C}"/>
              </a:ext>
            </a:extLst>
          </p:cNvPr>
          <p:cNvCxnSpPr>
            <a:cxnSpLocks/>
            <a:endCxn id="19" idx="1"/>
          </p:cNvCxnSpPr>
          <p:nvPr/>
        </p:nvCxnSpPr>
        <p:spPr>
          <a:xfrm>
            <a:off x="9453563" y="3083630"/>
            <a:ext cx="369633" cy="0"/>
          </a:xfrm>
          <a:prstGeom prst="straightConnector1">
            <a:avLst/>
          </a:prstGeom>
          <a:ln w="25400">
            <a:solidFill>
              <a:srgbClr val="FCC8EC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0" name="Straight Arrow Connector 219">
            <a:extLst>
              <a:ext uri="{FF2B5EF4-FFF2-40B4-BE49-F238E27FC236}">
                <a16:creationId xmlns:a16="http://schemas.microsoft.com/office/drawing/2014/main" id="{4525BCC3-8D41-2080-8DCB-D0217836F63E}"/>
              </a:ext>
            </a:extLst>
          </p:cNvPr>
          <p:cNvCxnSpPr>
            <a:cxnSpLocks/>
            <a:endCxn id="17" idx="1"/>
          </p:cNvCxnSpPr>
          <p:nvPr/>
        </p:nvCxnSpPr>
        <p:spPr>
          <a:xfrm>
            <a:off x="9445625" y="2480379"/>
            <a:ext cx="377571" cy="0"/>
          </a:xfrm>
          <a:prstGeom prst="straightConnector1">
            <a:avLst/>
          </a:prstGeom>
          <a:ln w="25400">
            <a:solidFill>
              <a:srgbClr val="FCC8EC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6" name="Straight Connector 225">
            <a:extLst>
              <a:ext uri="{FF2B5EF4-FFF2-40B4-BE49-F238E27FC236}">
                <a16:creationId xmlns:a16="http://schemas.microsoft.com/office/drawing/2014/main" id="{4DD8A051-7D11-BE9A-0128-D5AF85910B97}"/>
              </a:ext>
            </a:extLst>
          </p:cNvPr>
          <p:cNvCxnSpPr>
            <a:cxnSpLocks/>
            <a:endCxn id="200" idx="3"/>
          </p:cNvCxnSpPr>
          <p:nvPr/>
        </p:nvCxnSpPr>
        <p:spPr>
          <a:xfrm flipH="1" flipV="1">
            <a:off x="9018548" y="4195170"/>
            <a:ext cx="425490" cy="1411"/>
          </a:xfrm>
          <a:prstGeom prst="line">
            <a:avLst/>
          </a:prstGeom>
          <a:ln w="25400">
            <a:solidFill>
              <a:srgbClr val="FCC8E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34" name="Picture 233">
            <a:extLst>
              <a:ext uri="{FF2B5EF4-FFF2-40B4-BE49-F238E27FC236}">
                <a16:creationId xmlns:a16="http://schemas.microsoft.com/office/drawing/2014/main" id="{D3981640-2888-7048-154A-CF40E602224A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225249" y="6456264"/>
            <a:ext cx="264945" cy="192215"/>
          </a:xfrm>
          <a:prstGeom prst="rect">
            <a:avLst/>
          </a:prstGeom>
        </p:spPr>
      </p:pic>
      <p:sp>
        <p:nvSpPr>
          <p:cNvPr id="235" name="Rectangle: Rounded Corners 234">
            <a:extLst>
              <a:ext uri="{FF2B5EF4-FFF2-40B4-BE49-F238E27FC236}">
                <a16:creationId xmlns:a16="http://schemas.microsoft.com/office/drawing/2014/main" id="{AA9E6E20-A6AB-9499-982C-F3CB8BC36B3B}"/>
              </a:ext>
            </a:extLst>
          </p:cNvPr>
          <p:cNvSpPr/>
          <p:nvPr/>
        </p:nvSpPr>
        <p:spPr>
          <a:xfrm>
            <a:off x="7694030" y="954496"/>
            <a:ext cx="1449742" cy="255711"/>
          </a:xfrm>
          <a:prstGeom prst="roundRect">
            <a:avLst/>
          </a:prstGeom>
          <a:solidFill>
            <a:srgbClr val="F6AD54"/>
          </a:solidFill>
          <a:ln>
            <a:solidFill>
              <a:srgbClr val="FDECD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>
                <a:solidFill>
                  <a:schemeClr val="bg1"/>
                </a:solidFill>
              </a:rPr>
              <a:t>Outputs</a:t>
            </a:r>
          </a:p>
        </p:txBody>
      </p:sp>
      <p:cxnSp>
        <p:nvCxnSpPr>
          <p:cNvPr id="236" name="Straight Arrow Connector 235">
            <a:extLst>
              <a:ext uri="{FF2B5EF4-FFF2-40B4-BE49-F238E27FC236}">
                <a16:creationId xmlns:a16="http://schemas.microsoft.com/office/drawing/2014/main" id="{313DEE9D-86AA-E7D4-8FF9-45645C74EAE0}"/>
              </a:ext>
            </a:extLst>
          </p:cNvPr>
          <p:cNvCxnSpPr>
            <a:cxnSpLocks/>
          </p:cNvCxnSpPr>
          <p:nvPr/>
        </p:nvCxnSpPr>
        <p:spPr>
          <a:xfrm>
            <a:off x="7581900" y="5555858"/>
            <a:ext cx="358580" cy="0"/>
          </a:xfrm>
          <a:prstGeom prst="straightConnector1">
            <a:avLst/>
          </a:prstGeom>
          <a:ln w="25400">
            <a:solidFill>
              <a:srgbClr val="FBDAB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7" name="Straight Arrow Connector 236">
            <a:extLst>
              <a:ext uri="{FF2B5EF4-FFF2-40B4-BE49-F238E27FC236}">
                <a16:creationId xmlns:a16="http://schemas.microsoft.com/office/drawing/2014/main" id="{B229F771-0582-3618-9DDF-8363B7684AD4}"/>
              </a:ext>
            </a:extLst>
          </p:cNvPr>
          <p:cNvCxnSpPr>
            <a:cxnSpLocks/>
          </p:cNvCxnSpPr>
          <p:nvPr/>
        </p:nvCxnSpPr>
        <p:spPr>
          <a:xfrm>
            <a:off x="5953708" y="5909670"/>
            <a:ext cx="1986772" cy="0"/>
          </a:xfrm>
          <a:prstGeom prst="straightConnector1">
            <a:avLst/>
          </a:prstGeom>
          <a:ln w="25400">
            <a:solidFill>
              <a:srgbClr val="BED8EE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8" name="Rectangle: Rounded Corners 237">
            <a:extLst>
              <a:ext uri="{FF2B5EF4-FFF2-40B4-BE49-F238E27FC236}">
                <a16:creationId xmlns:a16="http://schemas.microsoft.com/office/drawing/2014/main" id="{A13F2F2A-36A1-1686-D647-204549BBD452}"/>
              </a:ext>
            </a:extLst>
          </p:cNvPr>
          <p:cNvSpPr/>
          <p:nvPr/>
        </p:nvSpPr>
        <p:spPr>
          <a:xfrm>
            <a:off x="7946219" y="5306677"/>
            <a:ext cx="1123878" cy="687723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r"/>
            <a:r>
              <a:rPr lang="en-US" sz="900" dirty="0">
                <a:solidFill>
                  <a:schemeClr val="tx1"/>
                </a:solidFill>
              </a:rPr>
              <a:t>GHG </a:t>
            </a:r>
          </a:p>
          <a:p>
            <a:pPr algn="r"/>
            <a:r>
              <a:rPr lang="en-US" sz="900" dirty="0">
                <a:solidFill>
                  <a:schemeClr val="tx1"/>
                </a:solidFill>
              </a:rPr>
              <a:t>emissions</a:t>
            </a:r>
          </a:p>
          <a:p>
            <a:pPr algn="r"/>
            <a:endParaRPr lang="en-US" sz="1100" b="1" dirty="0">
              <a:solidFill>
                <a:schemeClr val="tx1"/>
              </a:solidFill>
            </a:endParaRPr>
          </a:p>
        </p:txBody>
      </p:sp>
      <p:pic>
        <p:nvPicPr>
          <p:cNvPr id="240" name="Picture 239">
            <a:extLst>
              <a:ext uri="{FF2B5EF4-FFF2-40B4-BE49-F238E27FC236}">
                <a16:creationId xmlns:a16="http://schemas.microsoft.com/office/drawing/2014/main" id="{9A680443-E5B1-C381-FB01-C8F991490E4A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034278" y="5483337"/>
            <a:ext cx="350867" cy="350867"/>
          </a:xfrm>
          <a:prstGeom prst="rect">
            <a:avLst/>
          </a:prstGeom>
        </p:spPr>
      </p:pic>
      <p:cxnSp>
        <p:nvCxnSpPr>
          <p:cNvPr id="242" name="Straight Connector 241">
            <a:extLst>
              <a:ext uri="{FF2B5EF4-FFF2-40B4-BE49-F238E27FC236}">
                <a16:creationId xmlns:a16="http://schemas.microsoft.com/office/drawing/2014/main" id="{0F633D17-8AA9-39E5-052A-CA5FA0E47163}"/>
              </a:ext>
            </a:extLst>
          </p:cNvPr>
          <p:cNvCxnSpPr>
            <a:cxnSpLocks/>
          </p:cNvCxnSpPr>
          <p:nvPr/>
        </p:nvCxnSpPr>
        <p:spPr>
          <a:xfrm>
            <a:off x="7593985" y="2102766"/>
            <a:ext cx="0" cy="3457294"/>
          </a:xfrm>
          <a:prstGeom prst="line">
            <a:avLst/>
          </a:prstGeom>
          <a:ln w="25400">
            <a:solidFill>
              <a:srgbClr val="FBDAB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9" name="Straight Connector 248">
            <a:extLst>
              <a:ext uri="{FF2B5EF4-FFF2-40B4-BE49-F238E27FC236}">
                <a16:creationId xmlns:a16="http://schemas.microsoft.com/office/drawing/2014/main" id="{80A0DB9A-78CE-7914-9159-095B0B4A3C54}"/>
              </a:ext>
            </a:extLst>
          </p:cNvPr>
          <p:cNvCxnSpPr>
            <a:cxnSpLocks/>
          </p:cNvCxnSpPr>
          <p:nvPr/>
        </p:nvCxnSpPr>
        <p:spPr>
          <a:xfrm>
            <a:off x="5963014" y="5817897"/>
            <a:ext cx="0" cy="97763"/>
          </a:xfrm>
          <a:prstGeom prst="line">
            <a:avLst/>
          </a:prstGeom>
          <a:ln w="25400">
            <a:solidFill>
              <a:srgbClr val="BED8E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5" name="Straight Connector 254">
            <a:extLst>
              <a:ext uri="{FF2B5EF4-FFF2-40B4-BE49-F238E27FC236}">
                <a16:creationId xmlns:a16="http://schemas.microsoft.com/office/drawing/2014/main" id="{94208771-46F2-E3CE-EAE7-4F9807939B81}"/>
              </a:ext>
            </a:extLst>
          </p:cNvPr>
          <p:cNvCxnSpPr>
            <a:cxnSpLocks/>
          </p:cNvCxnSpPr>
          <p:nvPr/>
        </p:nvCxnSpPr>
        <p:spPr>
          <a:xfrm flipH="1">
            <a:off x="3842282" y="2817941"/>
            <a:ext cx="4636" cy="2536000"/>
          </a:xfrm>
          <a:prstGeom prst="line">
            <a:avLst/>
          </a:prstGeom>
          <a:ln w="25400">
            <a:solidFill>
              <a:srgbClr val="D5AB8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7" name="Straight Connector 256">
            <a:extLst>
              <a:ext uri="{FF2B5EF4-FFF2-40B4-BE49-F238E27FC236}">
                <a16:creationId xmlns:a16="http://schemas.microsoft.com/office/drawing/2014/main" id="{9BAA067B-4B7A-2801-BBF8-ACC96338A1AC}"/>
              </a:ext>
            </a:extLst>
          </p:cNvPr>
          <p:cNvCxnSpPr>
            <a:cxnSpLocks/>
          </p:cNvCxnSpPr>
          <p:nvPr/>
        </p:nvCxnSpPr>
        <p:spPr>
          <a:xfrm>
            <a:off x="3256586" y="1596643"/>
            <a:ext cx="0" cy="2741980"/>
          </a:xfrm>
          <a:prstGeom prst="line">
            <a:avLst/>
          </a:prstGeom>
          <a:ln w="25400">
            <a:solidFill>
              <a:srgbClr val="FEAEA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1" name="Straight Connector 260">
            <a:extLst>
              <a:ext uri="{FF2B5EF4-FFF2-40B4-BE49-F238E27FC236}">
                <a16:creationId xmlns:a16="http://schemas.microsoft.com/office/drawing/2014/main" id="{3F64D0B2-0EE4-4FCD-8491-F900CF97017F}"/>
              </a:ext>
            </a:extLst>
          </p:cNvPr>
          <p:cNvCxnSpPr>
            <a:cxnSpLocks/>
          </p:cNvCxnSpPr>
          <p:nvPr/>
        </p:nvCxnSpPr>
        <p:spPr>
          <a:xfrm>
            <a:off x="3035221" y="4332012"/>
            <a:ext cx="220629" cy="0"/>
          </a:xfrm>
          <a:prstGeom prst="line">
            <a:avLst/>
          </a:prstGeom>
          <a:ln w="25400">
            <a:solidFill>
              <a:srgbClr val="FEAEA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4" name="Straight Connector 273">
            <a:extLst>
              <a:ext uri="{FF2B5EF4-FFF2-40B4-BE49-F238E27FC236}">
                <a16:creationId xmlns:a16="http://schemas.microsoft.com/office/drawing/2014/main" id="{C75EA7A4-C9C7-7847-8EDF-8B96B2D293DA}"/>
              </a:ext>
            </a:extLst>
          </p:cNvPr>
          <p:cNvCxnSpPr>
            <a:cxnSpLocks/>
            <a:stCxn id="52" idx="3"/>
          </p:cNvCxnSpPr>
          <p:nvPr/>
        </p:nvCxnSpPr>
        <p:spPr>
          <a:xfrm flipV="1">
            <a:off x="3051674" y="5353941"/>
            <a:ext cx="799017" cy="16192"/>
          </a:xfrm>
          <a:prstGeom prst="line">
            <a:avLst/>
          </a:prstGeom>
          <a:ln w="25400">
            <a:solidFill>
              <a:srgbClr val="D5AB8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9" name="Straight Arrow Connector 278">
            <a:extLst>
              <a:ext uri="{FF2B5EF4-FFF2-40B4-BE49-F238E27FC236}">
                <a16:creationId xmlns:a16="http://schemas.microsoft.com/office/drawing/2014/main" id="{61EA58E0-B110-29E3-CA43-F63EE9A1502B}"/>
              </a:ext>
            </a:extLst>
          </p:cNvPr>
          <p:cNvCxnSpPr>
            <a:cxnSpLocks/>
          </p:cNvCxnSpPr>
          <p:nvPr/>
        </p:nvCxnSpPr>
        <p:spPr>
          <a:xfrm>
            <a:off x="3668713" y="2157511"/>
            <a:ext cx="891535" cy="0"/>
          </a:xfrm>
          <a:prstGeom prst="straightConnector1">
            <a:avLst/>
          </a:prstGeom>
          <a:ln w="25400"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2" name="Straight Arrow Connector 281">
            <a:extLst>
              <a:ext uri="{FF2B5EF4-FFF2-40B4-BE49-F238E27FC236}">
                <a16:creationId xmlns:a16="http://schemas.microsoft.com/office/drawing/2014/main" id="{368769ED-8DC1-D87C-7F88-706846B1E221}"/>
              </a:ext>
            </a:extLst>
          </p:cNvPr>
          <p:cNvCxnSpPr>
            <a:cxnSpLocks/>
          </p:cNvCxnSpPr>
          <p:nvPr/>
        </p:nvCxnSpPr>
        <p:spPr>
          <a:xfrm>
            <a:off x="3670300" y="2938773"/>
            <a:ext cx="889948" cy="0"/>
          </a:xfrm>
          <a:prstGeom prst="straightConnector1">
            <a:avLst/>
          </a:prstGeom>
          <a:ln w="25400"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3" name="Straight Arrow Connector 282">
            <a:extLst>
              <a:ext uri="{FF2B5EF4-FFF2-40B4-BE49-F238E27FC236}">
                <a16:creationId xmlns:a16="http://schemas.microsoft.com/office/drawing/2014/main" id="{0C8A2866-756F-53E9-EA74-E114DDD6E644}"/>
              </a:ext>
            </a:extLst>
          </p:cNvPr>
          <p:cNvCxnSpPr>
            <a:cxnSpLocks/>
          </p:cNvCxnSpPr>
          <p:nvPr/>
        </p:nvCxnSpPr>
        <p:spPr>
          <a:xfrm>
            <a:off x="3659888" y="1731949"/>
            <a:ext cx="900358" cy="0"/>
          </a:xfrm>
          <a:prstGeom prst="straightConnector1">
            <a:avLst/>
          </a:prstGeom>
          <a:ln w="25400"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4" name="Straight Arrow Connector 283">
            <a:extLst>
              <a:ext uri="{FF2B5EF4-FFF2-40B4-BE49-F238E27FC236}">
                <a16:creationId xmlns:a16="http://schemas.microsoft.com/office/drawing/2014/main" id="{A4F14B89-45C2-7B5C-236A-1C1AD714AA5F}"/>
              </a:ext>
            </a:extLst>
          </p:cNvPr>
          <p:cNvCxnSpPr>
            <a:cxnSpLocks/>
          </p:cNvCxnSpPr>
          <p:nvPr/>
        </p:nvCxnSpPr>
        <p:spPr>
          <a:xfrm>
            <a:off x="3665538" y="3545087"/>
            <a:ext cx="894710" cy="0"/>
          </a:xfrm>
          <a:prstGeom prst="straightConnector1">
            <a:avLst/>
          </a:prstGeom>
          <a:ln w="25400"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5" name="Straight Arrow Connector 284">
            <a:extLst>
              <a:ext uri="{FF2B5EF4-FFF2-40B4-BE49-F238E27FC236}">
                <a16:creationId xmlns:a16="http://schemas.microsoft.com/office/drawing/2014/main" id="{2923FA87-4B57-9027-0B3C-732C6AAA2EE3}"/>
              </a:ext>
            </a:extLst>
          </p:cNvPr>
          <p:cNvCxnSpPr>
            <a:cxnSpLocks/>
          </p:cNvCxnSpPr>
          <p:nvPr/>
        </p:nvCxnSpPr>
        <p:spPr>
          <a:xfrm>
            <a:off x="3667125" y="4270557"/>
            <a:ext cx="886443" cy="0"/>
          </a:xfrm>
          <a:prstGeom prst="straightConnector1">
            <a:avLst/>
          </a:prstGeom>
          <a:ln w="25400"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7" name="Straight Connector 296">
            <a:extLst>
              <a:ext uri="{FF2B5EF4-FFF2-40B4-BE49-F238E27FC236}">
                <a16:creationId xmlns:a16="http://schemas.microsoft.com/office/drawing/2014/main" id="{0A443B1F-48CA-0448-1865-73EA34D41167}"/>
              </a:ext>
            </a:extLst>
          </p:cNvPr>
          <p:cNvCxnSpPr>
            <a:cxnSpLocks/>
          </p:cNvCxnSpPr>
          <p:nvPr/>
        </p:nvCxnSpPr>
        <p:spPr>
          <a:xfrm>
            <a:off x="3464018" y="1442172"/>
            <a:ext cx="0" cy="3520735"/>
          </a:xfrm>
          <a:prstGeom prst="line">
            <a:avLst/>
          </a:prstGeom>
          <a:ln w="25400">
            <a:solidFill>
              <a:srgbClr val="BAE18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9" name="Straight Arrow Connector 298">
            <a:extLst>
              <a:ext uri="{FF2B5EF4-FFF2-40B4-BE49-F238E27FC236}">
                <a16:creationId xmlns:a16="http://schemas.microsoft.com/office/drawing/2014/main" id="{3862BECD-E5A8-B699-E0A1-70E5532F6970}"/>
              </a:ext>
            </a:extLst>
          </p:cNvPr>
          <p:cNvCxnSpPr>
            <a:cxnSpLocks/>
          </p:cNvCxnSpPr>
          <p:nvPr/>
        </p:nvCxnSpPr>
        <p:spPr>
          <a:xfrm>
            <a:off x="3451225" y="4962907"/>
            <a:ext cx="1110457" cy="0"/>
          </a:xfrm>
          <a:prstGeom prst="straightConnector1">
            <a:avLst/>
          </a:prstGeom>
          <a:ln w="25400">
            <a:solidFill>
              <a:srgbClr val="BAE18F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1" name="Straight Arrow Connector 300">
            <a:extLst>
              <a:ext uri="{FF2B5EF4-FFF2-40B4-BE49-F238E27FC236}">
                <a16:creationId xmlns:a16="http://schemas.microsoft.com/office/drawing/2014/main" id="{B57454CF-1E63-9B13-F1DA-BCD7FC5DE6CD}"/>
              </a:ext>
            </a:extLst>
          </p:cNvPr>
          <p:cNvCxnSpPr>
            <a:cxnSpLocks/>
          </p:cNvCxnSpPr>
          <p:nvPr/>
        </p:nvCxnSpPr>
        <p:spPr>
          <a:xfrm>
            <a:off x="3449793" y="1433215"/>
            <a:ext cx="1110457" cy="0"/>
          </a:xfrm>
          <a:prstGeom prst="straightConnector1">
            <a:avLst/>
          </a:prstGeom>
          <a:ln w="25400">
            <a:solidFill>
              <a:srgbClr val="BAE18F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2" name="Straight Arrow Connector 301">
            <a:extLst>
              <a:ext uri="{FF2B5EF4-FFF2-40B4-BE49-F238E27FC236}">
                <a16:creationId xmlns:a16="http://schemas.microsoft.com/office/drawing/2014/main" id="{24D9BE9C-23AD-153A-38EE-AC3442F337D2}"/>
              </a:ext>
            </a:extLst>
          </p:cNvPr>
          <p:cNvCxnSpPr>
            <a:cxnSpLocks/>
          </p:cNvCxnSpPr>
          <p:nvPr/>
        </p:nvCxnSpPr>
        <p:spPr>
          <a:xfrm>
            <a:off x="3462338" y="2327904"/>
            <a:ext cx="1097912" cy="0"/>
          </a:xfrm>
          <a:prstGeom prst="straightConnector1">
            <a:avLst/>
          </a:prstGeom>
          <a:ln w="25400">
            <a:solidFill>
              <a:srgbClr val="BAE18F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6" name="Straight Arrow Connector 305">
            <a:extLst>
              <a:ext uri="{FF2B5EF4-FFF2-40B4-BE49-F238E27FC236}">
                <a16:creationId xmlns:a16="http://schemas.microsoft.com/office/drawing/2014/main" id="{7538A004-876A-36E6-FEFA-B82F94E90726}"/>
              </a:ext>
            </a:extLst>
          </p:cNvPr>
          <p:cNvCxnSpPr>
            <a:cxnSpLocks/>
          </p:cNvCxnSpPr>
          <p:nvPr/>
        </p:nvCxnSpPr>
        <p:spPr>
          <a:xfrm>
            <a:off x="3464931" y="2713252"/>
            <a:ext cx="1095319" cy="0"/>
          </a:xfrm>
          <a:prstGeom prst="straightConnector1">
            <a:avLst/>
          </a:prstGeom>
          <a:ln w="25400">
            <a:solidFill>
              <a:srgbClr val="BAE18F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8" name="Straight Arrow Connector 307">
            <a:extLst>
              <a:ext uri="{FF2B5EF4-FFF2-40B4-BE49-F238E27FC236}">
                <a16:creationId xmlns:a16="http://schemas.microsoft.com/office/drawing/2014/main" id="{8F402C52-983C-706C-0DFA-F1793B5189FD}"/>
              </a:ext>
            </a:extLst>
          </p:cNvPr>
          <p:cNvCxnSpPr>
            <a:cxnSpLocks/>
          </p:cNvCxnSpPr>
          <p:nvPr/>
        </p:nvCxnSpPr>
        <p:spPr>
          <a:xfrm>
            <a:off x="3464931" y="3404695"/>
            <a:ext cx="1095319" cy="0"/>
          </a:xfrm>
          <a:prstGeom prst="straightConnector1">
            <a:avLst/>
          </a:prstGeom>
          <a:ln w="25400">
            <a:solidFill>
              <a:srgbClr val="BAE18F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1" name="Straight Arrow Connector 310">
            <a:extLst>
              <a:ext uri="{FF2B5EF4-FFF2-40B4-BE49-F238E27FC236}">
                <a16:creationId xmlns:a16="http://schemas.microsoft.com/office/drawing/2014/main" id="{7001B446-6F36-5232-9597-440840D80495}"/>
              </a:ext>
            </a:extLst>
          </p:cNvPr>
          <p:cNvCxnSpPr>
            <a:cxnSpLocks/>
          </p:cNvCxnSpPr>
          <p:nvPr/>
        </p:nvCxnSpPr>
        <p:spPr>
          <a:xfrm>
            <a:off x="3464931" y="4139886"/>
            <a:ext cx="1095319" cy="0"/>
          </a:xfrm>
          <a:prstGeom prst="straightConnector1">
            <a:avLst/>
          </a:prstGeom>
          <a:ln w="25400">
            <a:solidFill>
              <a:srgbClr val="BAE18F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2" name="Straight Connector 311">
            <a:extLst>
              <a:ext uri="{FF2B5EF4-FFF2-40B4-BE49-F238E27FC236}">
                <a16:creationId xmlns:a16="http://schemas.microsoft.com/office/drawing/2014/main" id="{678D4750-C36A-0F29-DE18-4C97C1BAA35F}"/>
              </a:ext>
            </a:extLst>
          </p:cNvPr>
          <p:cNvCxnSpPr>
            <a:cxnSpLocks/>
          </p:cNvCxnSpPr>
          <p:nvPr/>
        </p:nvCxnSpPr>
        <p:spPr>
          <a:xfrm>
            <a:off x="3051674" y="3115692"/>
            <a:ext cx="412364" cy="0"/>
          </a:xfrm>
          <a:prstGeom prst="line">
            <a:avLst/>
          </a:prstGeom>
          <a:ln w="25400">
            <a:solidFill>
              <a:srgbClr val="BAE18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6" name="Straight Connector 315">
            <a:extLst>
              <a:ext uri="{FF2B5EF4-FFF2-40B4-BE49-F238E27FC236}">
                <a16:creationId xmlns:a16="http://schemas.microsoft.com/office/drawing/2014/main" id="{BF7E07A5-8B81-923C-219D-96B8A82C53D5}"/>
              </a:ext>
            </a:extLst>
          </p:cNvPr>
          <p:cNvCxnSpPr>
            <a:cxnSpLocks/>
          </p:cNvCxnSpPr>
          <p:nvPr/>
        </p:nvCxnSpPr>
        <p:spPr>
          <a:xfrm>
            <a:off x="3662986" y="1719263"/>
            <a:ext cx="14213" cy="2553823"/>
          </a:xfrm>
          <a:prstGeom prst="line">
            <a:avLst/>
          </a:prstGeom>
          <a:ln w="254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5" name="Straight Connector 324">
            <a:extLst>
              <a:ext uri="{FF2B5EF4-FFF2-40B4-BE49-F238E27FC236}">
                <a16:creationId xmlns:a16="http://schemas.microsoft.com/office/drawing/2014/main" id="{DF07BFB8-8EC7-EE5F-B626-75300C9F96E7}"/>
              </a:ext>
            </a:extLst>
          </p:cNvPr>
          <p:cNvCxnSpPr>
            <a:cxnSpLocks/>
          </p:cNvCxnSpPr>
          <p:nvPr/>
        </p:nvCxnSpPr>
        <p:spPr>
          <a:xfrm>
            <a:off x="3090524" y="1907402"/>
            <a:ext cx="575014" cy="0"/>
          </a:xfrm>
          <a:prstGeom prst="line">
            <a:avLst/>
          </a:prstGeom>
          <a:ln w="254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C8FAB25-BB08-C349-2497-DC9874D83FD3}"/>
              </a:ext>
            </a:extLst>
          </p:cNvPr>
          <p:cNvSpPr/>
          <p:nvPr/>
        </p:nvSpPr>
        <p:spPr>
          <a:xfrm>
            <a:off x="3254009" y="765628"/>
            <a:ext cx="8856942" cy="5437152"/>
          </a:xfrm>
          <a:prstGeom prst="roundRect">
            <a:avLst>
              <a:gd name="adj" fmla="val 0"/>
            </a:avLst>
          </a:prstGeom>
          <a:solidFill>
            <a:schemeClr val="bg1">
              <a:alpha val="77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b="1">
              <a:solidFill>
                <a:schemeClr val="tx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070EE8D-E676-958E-FA49-B70F5DA2A8E1}"/>
              </a:ext>
            </a:extLst>
          </p:cNvPr>
          <p:cNvSpPr txBox="1"/>
          <p:nvPr/>
        </p:nvSpPr>
        <p:spPr>
          <a:xfrm>
            <a:off x="4312019" y="151001"/>
            <a:ext cx="47157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solidFill>
                  <a:srgbClr val="F995DA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Life Cycle Assessment System Boundary</a:t>
            </a:r>
          </a:p>
        </p:txBody>
      </p:sp>
    </p:spTree>
    <p:extLst>
      <p:ext uri="{BB962C8B-B14F-4D97-AF65-F5344CB8AC3E}">
        <p14:creationId xmlns:p14="http://schemas.microsoft.com/office/powerpoint/2010/main" val="6141978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0060D9-451C-BD87-DC24-BE8114C3F4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FB688744-BFDD-4645-529D-F295814BF689}"/>
              </a:ext>
            </a:extLst>
          </p:cNvPr>
          <p:cNvSpPr/>
          <p:nvPr/>
        </p:nvSpPr>
        <p:spPr>
          <a:xfrm>
            <a:off x="9823196" y="1676041"/>
            <a:ext cx="1938866" cy="393706"/>
          </a:xfrm>
          <a:prstGeom prst="roundRect">
            <a:avLst/>
          </a:prstGeom>
          <a:solidFill>
            <a:schemeClr val="bg1"/>
          </a:solidFill>
          <a:ln>
            <a:solidFill>
              <a:srgbClr val="FBB7E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100" b="1">
                <a:solidFill>
                  <a:schemeClr val="tx1"/>
                </a:solidFill>
              </a:rPr>
              <a:t>Fuel Storage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954BAE27-2405-AFC5-3B1E-F2C2EE8614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0990" y="1740795"/>
            <a:ext cx="328089" cy="328089"/>
          </a:xfrm>
          <a:prstGeom prst="rect">
            <a:avLst/>
          </a:prstGeom>
        </p:spPr>
      </p:pic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D8D3C37D-3F35-87EA-328A-EC1CB5642A58}"/>
              </a:ext>
            </a:extLst>
          </p:cNvPr>
          <p:cNvSpPr/>
          <p:nvPr/>
        </p:nvSpPr>
        <p:spPr>
          <a:xfrm>
            <a:off x="9823196" y="2283526"/>
            <a:ext cx="1938866" cy="393706"/>
          </a:xfrm>
          <a:prstGeom prst="roundRect">
            <a:avLst/>
          </a:prstGeom>
          <a:solidFill>
            <a:schemeClr val="bg1"/>
          </a:solidFill>
          <a:ln>
            <a:solidFill>
              <a:srgbClr val="FBB7E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100" b="1">
                <a:solidFill>
                  <a:schemeClr val="tx1"/>
                </a:solidFill>
              </a:rPr>
              <a:t>Transport and</a:t>
            </a:r>
          </a:p>
          <a:p>
            <a:pPr algn="r"/>
            <a:r>
              <a:rPr lang="en-US" sz="1100" b="1">
                <a:solidFill>
                  <a:schemeClr val="tx1"/>
                </a:solidFill>
              </a:rPr>
              <a:t> Distribution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8DF25287-B8A9-9CF7-536A-D2C09E4C1C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85656" y="2281486"/>
            <a:ext cx="390517" cy="390517"/>
          </a:xfrm>
          <a:prstGeom prst="rect">
            <a:avLst/>
          </a:prstGeom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5ADB33C2-312E-0AE3-C62F-12743DDB128F}"/>
              </a:ext>
            </a:extLst>
          </p:cNvPr>
          <p:cNvSpPr/>
          <p:nvPr/>
        </p:nvSpPr>
        <p:spPr>
          <a:xfrm>
            <a:off x="9823196" y="2886777"/>
            <a:ext cx="1938866" cy="393706"/>
          </a:xfrm>
          <a:prstGeom prst="roundRect">
            <a:avLst/>
          </a:prstGeom>
          <a:solidFill>
            <a:schemeClr val="bg1"/>
          </a:solidFill>
          <a:ln>
            <a:solidFill>
              <a:srgbClr val="FBB7E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100" b="1">
                <a:solidFill>
                  <a:schemeClr val="tx1"/>
                </a:solidFill>
              </a:rPr>
              <a:t>Marine Bunkering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FB6090D-4794-7DF5-E210-5B37DAE087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54428" y="2891011"/>
            <a:ext cx="366188" cy="366188"/>
          </a:xfrm>
          <a:prstGeom prst="rect">
            <a:avLst/>
          </a:prstGeom>
        </p:spPr>
      </p:pic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F8E063C1-17CC-3C64-B1D4-EFBEEFFC208E}"/>
              </a:ext>
            </a:extLst>
          </p:cNvPr>
          <p:cNvSpPr/>
          <p:nvPr/>
        </p:nvSpPr>
        <p:spPr>
          <a:xfrm>
            <a:off x="9823196" y="3473949"/>
            <a:ext cx="1938866" cy="393706"/>
          </a:xfrm>
          <a:prstGeom prst="roundRect">
            <a:avLst/>
          </a:prstGeom>
          <a:solidFill>
            <a:schemeClr val="bg1"/>
          </a:solidFill>
          <a:ln>
            <a:solidFill>
              <a:srgbClr val="FBB7E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100" b="1">
                <a:solidFill>
                  <a:schemeClr val="tx1"/>
                </a:solidFill>
              </a:rPr>
              <a:t>Fuel Combustion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5C3A6C84-6017-B72A-0996-6DB74856F7A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00990" y="3524751"/>
            <a:ext cx="292101" cy="292101"/>
          </a:xfrm>
          <a:prstGeom prst="rect">
            <a:avLst/>
          </a:prstGeom>
        </p:spPr>
      </p:pic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A1F9449C-8C50-97FA-23AC-A6909AE6C77B}"/>
              </a:ext>
            </a:extLst>
          </p:cNvPr>
          <p:cNvSpPr/>
          <p:nvPr/>
        </p:nvSpPr>
        <p:spPr>
          <a:xfrm>
            <a:off x="9697989" y="896784"/>
            <a:ext cx="2222500" cy="393707"/>
          </a:xfrm>
          <a:prstGeom prst="roundRect">
            <a:avLst/>
          </a:prstGeom>
          <a:solidFill>
            <a:srgbClr val="FBB7E6"/>
          </a:solidFill>
          <a:ln>
            <a:solidFill>
              <a:srgbClr val="FCC8E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Outside of </a:t>
            </a:r>
          </a:p>
          <a:p>
            <a:pPr algn="ctr"/>
            <a:r>
              <a:rPr lang="en-US" sz="1200" b="1">
                <a:solidFill>
                  <a:schemeClr val="bg1"/>
                </a:solidFill>
              </a:rPr>
              <a:t>System Boundary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8C55DB9-C409-29F0-4637-F263D13DCD0D}"/>
              </a:ext>
            </a:extLst>
          </p:cNvPr>
          <p:cNvSpPr/>
          <p:nvPr/>
        </p:nvSpPr>
        <p:spPr>
          <a:xfrm>
            <a:off x="9598702" y="775032"/>
            <a:ext cx="2421075" cy="5416987"/>
          </a:xfrm>
          <a:prstGeom prst="roundRect">
            <a:avLst>
              <a:gd name="adj" fmla="val 1511"/>
            </a:avLst>
          </a:prstGeom>
          <a:noFill/>
          <a:ln w="254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b="1">
              <a:solidFill>
                <a:schemeClr val="bg1"/>
              </a:solidFill>
            </a:endParaRP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C928F2FD-5943-DA01-CA1D-2E5EA248B47A}"/>
              </a:ext>
            </a:extLst>
          </p:cNvPr>
          <p:cNvCxnSpPr>
            <a:cxnSpLocks/>
          </p:cNvCxnSpPr>
          <p:nvPr/>
        </p:nvCxnSpPr>
        <p:spPr>
          <a:xfrm>
            <a:off x="10834962" y="2069747"/>
            <a:ext cx="0" cy="213779"/>
          </a:xfrm>
          <a:prstGeom prst="straightConnector1">
            <a:avLst/>
          </a:prstGeom>
          <a:ln w="25400">
            <a:solidFill>
              <a:srgbClr val="FBB7E6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4DB54798-BA86-AFA7-F1EE-ABAEC7AF1FCD}"/>
              </a:ext>
            </a:extLst>
          </p:cNvPr>
          <p:cNvCxnSpPr>
            <a:cxnSpLocks/>
          </p:cNvCxnSpPr>
          <p:nvPr/>
        </p:nvCxnSpPr>
        <p:spPr>
          <a:xfrm>
            <a:off x="10834961" y="2672998"/>
            <a:ext cx="0" cy="213779"/>
          </a:xfrm>
          <a:prstGeom prst="straightConnector1">
            <a:avLst/>
          </a:prstGeom>
          <a:ln w="25400">
            <a:solidFill>
              <a:srgbClr val="FBB7E6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91E15FAE-9921-0EE3-70E8-2528234749BA}"/>
              </a:ext>
            </a:extLst>
          </p:cNvPr>
          <p:cNvCxnSpPr>
            <a:cxnSpLocks/>
          </p:cNvCxnSpPr>
          <p:nvPr/>
        </p:nvCxnSpPr>
        <p:spPr>
          <a:xfrm>
            <a:off x="10834961" y="3280483"/>
            <a:ext cx="0" cy="213779"/>
          </a:xfrm>
          <a:prstGeom prst="straightConnector1">
            <a:avLst/>
          </a:prstGeom>
          <a:ln w="25400">
            <a:solidFill>
              <a:srgbClr val="FBB7E6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D7C19AA6-DF2F-5C5F-1A8E-91C86217274F}"/>
              </a:ext>
            </a:extLst>
          </p:cNvPr>
          <p:cNvCxnSpPr>
            <a:cxnSpLocks/>
          </p:cNvCxnSpPr>
          <p:nvPr/>
        </p:nvCxnSpPr>
        <p:spPr>
          <a:xfrm>
            <a:off x="10798554" y="3867655"/>
            <a:ext cx="0" cy="326363"/>
          </a:xfrm>
          <a:prstGeom prst="straightConnector1">
            <a:avLst/>
          </a:prstGeom>
          <a:ln w="25400">
            <a:solidFill>
              <a:srgbClr val="FBB7E6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B2A11474-67F3-0402-4848-06E2EB92D763}"/>
              </a:ext>
            </a:extLst>
          </p:cNvPr>
          <p:cNvSpPr/>
          <p:nvPr/>
        </p:nvSpPr>
        <p:spPr>
          <a:xfrm>
            <a:off x="9817965" y="4190669"/>
            <a:ext cx="1907895" cy="1322807"/>
          </a:xfrm>
          <a:prstGeom prst="roundRect">
            <a:avLst/>
          </a:prstGeom>
          <a:solidFill>
            <a:schemeClr val="bg1"/>
          </a:solidFill>
          <a:ln>
            <a:solidFill>
              <a:srgbClr val="FBB7E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>
                <a:solidFill>
                  <a:schemeClr val="tx1"/>
                </a:solidFill>
              </a:rPr>
              <a:t>Other Exclusions</a:t>
            </a:r>
          </a:p>
          <a:p>
            <a:pPr algn="ctr"/>
            <a:endParaRPr lang="en-US" sz="1100" b="1">
              <a:solidFill>
                <a:schemeClr val="tx1"/>
              </a:solidFill>
            </a:endParaRPr>
          </a:p>
          <a:p>
            <a:r>
              <a:rPr lang="en-US" sz="1100">
                <a:solidFill>
                  <a:schemeClr val="tx1"/>
                </a:solidFill>
              </a:rPr>
              <a:t>• Ship &amp; Engine Manufacturing</a:t>
            </a:r>
            <a:br>
              <a:rPr lang="en-US" sz="1100">
                <a:solidFill>
                  <a:schemeClr val="tx1"/>
                </a:solidFill>
              </a:rPr>
            </a:br>
            <a:r>
              <a:rPr lang="en-US" sz="1100">
                <a:solidFill>
                  <a:schemeClr val="tx1"/>
                </a:solidFill>
              </a:rPr>
              <a:t>• Port Infrastructure</a:t>
            </a:r>
            <a:br>
              <a:rPr lang="en-US" sz="1100">
                <a:solidFill>
                  <a:schemeClr val="tx1"/>
                </a:solidFill>
              </a:rPr>
            </a:br>
            <a:r>
              <a:rPr lang="en-US" sz="1100">
                <a:solidFill>
                  <a:schemeClr val="tx1"/>
                </a:solidFill>
              </a:rPr>
              <a:t>• Catalyst Recycling</a:t>
            </a:r>
            <a:br>
              <a:rPr lang="en-US" sz="1100">
                <a:solidFill>
                  <a:schemeClr val="tx1"/>
                </a:solidFill>
              </a:rPr>
            </a:br>
            <a:r>
              <a:rPr lang="en-US" sz="1100">
                <a:solidFill>
                  <a:schemeClr val="tx1"/>
                </a:solidFill>
              </a:rPr>
              <a:t>• R&amp;D, Administration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11D2A19-A09E-1404-1D48-E6F44BF265BF}"/>
              </a:ext>
            </a:extLst>
          </p:cNvPr>
          <p:cNvSpPr txBox="1"/>
          <p:nvPr/>
        </p:nvSpPr>
        <p:spPr>
          <a:xfrm>
            <a:off x="9878753" y="1371322"/>
            <a:ext cx="190789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/>
              <a:t>(Downstream – Tank to Wake)</a:t>
            </a:r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A9A2FEAC-4DC4-E70D-C3C1-92E3F271E656}"/>
              </a:ext>
            </a:extLst>
          </p:cNvPr>
          <p:cNvSpPr/>
          <p:nvPr/>
        </p:nvSpPr>
        <p:spPr>
          <a:xfrm>
            <a:off x="1197851" y="1335778"/>
            <a:ext cx="1896533" cy="1071166"/>
          </a:xfrm>
          <a:prstGeom prst="roundRect">
            <a:avLst/>
          </a:prstGeom>
          <a:solidFill>
            <a:schemeClr val="bg1"/>
          </a:solidFill>
          <a:ln>
            <a:solidFill>
              <a:srgbClr val="DCCCE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err="1">
                <a:solidFill>
                  <a:schemeClr val="tx1"/>
                </a:solidFill>
              </a:rPr>
              <a:t>Electrolyzer</a:t>
            </a:r>
            <a:r>
              <a:rPr lang="en-US" sz="900">
                <a:solidFill>
                  <a:schemeClr val="tx1"/>
                </a:solidFill>
              </a:rPr>
              <a:t> materials (Pt, Ni, Ti, membranes)</a:t>
            </a:r>
          </a:p>
          <a:p>
            <a:endParaRPr lang="en-US" sz="90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>
                <a:solidFill>
                  <a:schemeClr val="tx1"/>
                </a:solidFill>
              </a:rPr>
              <a:t>Catalysts (Co, Fe)</a:t>
            </a:r>
            <a:endParaRPr lang="en-US" sz="900" b="1">
              <a:solidFill>
                <a:schemeClr val="tx1"/>
              </a:solidFill>
            </a:endParaRPr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99EA0B56-639A-EDA6-5494-E6EA530966AA}"/>
              </a:ext>
            </a:extLst>
          </p:cNvPr>
          <p:cNvSpPr/>
          <p:nvPr/>
        </p:nvSpPr>
        <p:spPr>
          <a:xfrm>
            <a:off x="1197851" y="990066"/>
            <a:ext cx="1896533" cy="245870"/>
          </a:xfrm>
          <a:prstGeom prst="roundRect">
            <a:avLst/>
          </a:prstGeom>
          <a:solidFill>
            <a:srgbClr val="B897D9"/>
          </a:solidFill>
          <a:ln>
            <a:solidFill>
              <a:srgbClr val="DCCCE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>
                <a:solidFill>
                  <a:schemeClr val="bg1"/>
                </a:solidFill>
              </a:rPr>
              <a:t>Upstream Inputs</a:t>
            </a:r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07F41EA8-F1BB-7014-24B6-943109607FCC}"/>
              </a:ext>
            </a:extLst>
          </p:cNvPr>
          <p:cNvSpPr/>
          <p:nvPr/>
        </p:nvSpPr>
        <p:spPr>
          <a:xfrm>
            <a:off x="1608698" y="1454127"/>
            <a:ext cx="1196761" cy="220527"/>
          </a:xfrm>
          <a:prstGeom prst="roundRect">
            <a:avLst/>
          </a:prstGeom>
          <a:solidFill>
            <a:srgbClr val="DCCC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>
                <a:solidFill>
                  <a:schemeClr val="tx1"/>
                </a:solidFill>
              </a:rPr>
              <a:t>Raw Materials</a:t>
            </a: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756C02E1-D31B-FE5A-802C-FA2E004811C9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67532" t="-754" r="15143"/>
          <a:stretch>
            <a:fillRect/>
          </a:stretch>
        </p:blipFill>
        <p:spPr>
          <a:xfrm rot="5400000">
            <a:off x="1888815" y="6331371"/>
            <a:ext cx="222990" cy="413345"/>
          </a:xfrm>
          <a:prstGeom prst="rect">
            <a:avLst/>
          </a:prstGeom>
        </p:spPr>
      </p:pic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A58023F6-4EE5-8363-968A-E139D4ADE72B}"/>
              </a:ext>
            </a:extLst>
          </p:cNvPr>
          <p:cNvSpPr/>
          <p:nvPr/>
        </p:nvSpPr>
        <p:spPr>
          <a:xfrm>
            <a:off x="1161338" y="2527329"/>
            <a:ext cx="1896533" cy="1209895"/>
          </a:xfrm>
          <a:prstGeom prst="roundRect">
            <a:avLst/>
          </a:prstGeom>
          <a:solidFill>
            <a:schemeClr val="bg1"/>
          </a:solidFill>
          <a:ln>
            <a:solidFill>
              <a:srgbClr val="DCCCE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>
                <a:solidFill>
                  <a:schemeClr val="tx1"/>
                </a:solidFill>
              </a:rPr>
              <a:t>Renewable  Electricity  </a:t>
            </a:r>
          </a:p>
          <a:p>
            <a:r>
              <a:rPr lang="en-US" sz="900">
                <a:solidFill>
                  <a:schemeClr val="tx1"/>
                </a:solidFill>
              </a:rPr>
              <a:t>        (Solar, Wind)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>
                <a:solidFill>
                  <a:schemeClr val="tx1"/>
                </a:solidFill>
              </a:rPr>
              <a:t>Grid Electricity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>
                <a:solidFill>
                  <a:schemeClr val="tx1"/>
                </a:solidFill>
              </a:rPr>
              <a:t>Transmission</a:t>
            </a:r>
            <a:r>
              <a:rPr lang="en-US" sz="900"/>
              <a:t>)</a:t>
            </a:r>
            <a:endParaRPr lang="en-US" sz="900" b="1">
              <a:solidFill>
                <a:schemeClr val="tx1"/>
              </a:solidFill>
            </a:endParaRPr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4710ED61-5578-FB1B-DFEB-27701F05812C}"/>
              </a:ext>
            </a:extLst>
          </p:cNvPr>
          <p:cNvSpPr/>
          <p:nvPr/>
        </p:nvSpPr>
        <p:spPr>
          <a:xfrm>
            <a:off x="1532642" y="2696747"/>
            <a:ext cx="1196761" cy="220527"/>
          </a:xfrm>
          <a:prstGeom prst="roundRect">
            <a:avLst/>
          </a:prstGeom>
          <a:solidFill>
            <a:srgbClr val="DCCC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>
                <a:solidFill>
                  <a:schemeClr val="tx1"/>
                </a:solidFill>
              </a:rPr>
              <a:t>Energy Supply</a:t>
            </a:r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4D0E05A1-38ED-F5EC-5329-C891B9148E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86794" y="3201990"/>
            <a:ext cx="405411" cy="405411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477F2A42-AB97-CCD0-20A8-DE6266111A1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03116" y="1973073"/>
            <a:ext cx="325604" cy="325604"/>
          </a:xfrm>
          <a:prstGeom prst="rect">
            <a:avLst/>
          </a:prstGeom>
        </p:spPr>
      </p:pic>
      <p:sp>
        <p:nvSpPr>
          <p:cNvPr id="48" name="Rectangle: Rounded Corners 47">
            <a:extLst>
              <a:ext uri="{FF2B5EF4-FFF2-40B4-BE49-F238E27FC236}">
                <a16:creationId xmlns:a16="http://schemas.microsoft.com/office/drawing/2014/main" id="{11F42B50-C951-55F4-5345-75D145F7C5C7}"/>
              </a:ext>
            </a:extLst>
          </p:cNvPr>
          <p:cNvSpPr/>
          <p:nvPr/>
        </p:nvSpPr>
        <p:spPr>
          <a:xfrm>
            <a:off x="1161338" y="3950186"/>
            <a:ext cx="1873883" cy="814451"/>
          </a:xfrm>
          <a:prstGeom prst="roundRect">
            <a:avLst/>
          </a:prstGeom>
          <a:solidFill>
            <a:schemeClr val="bg1"/>
          </a:solidFill>
          <a:ln>
            <a:solidFill>
              <a:srgbClr val="DCCCE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>
                <a:solidFill>
                  <a:schemeClr val="tx1"/>
                </a:solidFill>
              </a:rPr>
              <a:t>Water Extraction &amp; Purification</a:t>
            </a:r>
            <a:endParaRPr lang="en-US" sz="900" b="1">
              <a:solidFill>
                <a:schemeClr val="tx1"/>
              </a:solidFill>
            </a:endParaRPr>
          </a:p>
        </p:txBody>
      </p:sp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9AB91F82-E198-A26F-506C-33974495BEA9}"/>
              </a:ext>
            </a:extLst>
          </p:cNvPr>
          <p:cNvSpPr/>
          <p:nvPr/>
        </p:nvSpPr>
        <p:spPr>
          <a:xfrm>
            <a:off x="1560861" y="4071723"/>
            <a:ext cx="1196761" cy="220527"/>
          </a:xfrm>
          <a:prstGeom prst="roundRect">
            <a:avLst/>
          </a:prstGeom>
          <a:solidFill>
            <a:srgbClr val="DCCC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>
                <a:solidFill>
                  <a:schemeClr val="tx1"/>
                </a:solidFill>
              </a:rPr>
              <a:t>Water Supply</a:t>
            </a:r>
          </a:p>
        </p:txBody>
      </p:sp>
      <p:sp>
        <p:nvSpPr>
          <p:cNvPr id="52" name="Rectangle: Rounded Corners 51">
            <a:extLst>
              <a:ext uri="{FF2B5EF4-FFF2-40B4-BE49-F238E27FC236}">
                <a16:creationId xmlns:a16="http://schemas.microsoft.com/office/drawing/2014/main" id="{4E5DD3DB-3144-262D-C815-E1F618E1656A}"/>
              </a:ext>
            </a:extLst>
          </p:cNvPr>
          <p:cNvSpPr/>
          <p:nvPr/>
        </p:nvSpPr>
        <p:spPr>
          <a:xfrm>
            <a:off x="1155141" y="4962907"/>
            <a:ext cx="1896533" cy="814451"/>
          </a:xfrm>
          <a:prstGeom prst="roundRect">
            <a:avLst/>
          </a:prstGeom>
          <a:solidFill>
            <a:schemeClr val="bg1"/>
          </a:solidFill>
          <a:ln>
            <a:solidFill>
              <a:srgbClr val="DCCCE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r>
              <a:rPr lang="en-US" sz="900">
                <a:solidFill>
                  <a:schemeClr val="tx1"/>
                </a:solidFill>
              </a:rPr>
              <a:t>• Industrial Capture</a:t>
            </a:r>
            <a:br>
              <a:rPr lang="en-US" sz="900">
                <a:solidFill>
                  <a:schemeClr val="tx1"/>
                </a:solidFill>
              </a:rPr>
            </a:br>
            <a:r>
              <a:rPr lang="en-US" sz="900">
                <a:solidFill>
                  <a:schemeClr val="tx1"/>
                </a:solidFill>
              </a:rPr>
              <a:t>• Direct Air Capture (DAC)</a:t>
            </a:r>
            <a:r>
              <a:rPr lang="en-US" sz="900"/>
              <a:t>)</a:t>
            </a:r>
          </a:p>
        </p:txBody>
      </p:sp>
      <p:sp>
        <p:nvSpPr>
          <p:cNvPr id="53" name="Rectangle: Rounded Corners 52">
            <a:extLst>
              <a:ext uri="{FF2B5EF4-FFF2-40B4-BE49-F238E27FC236}">
                <a16:creationId xmlns:a16="http://schemas.microsoft.com/office/drawing/2014/main" id="{8BCF396D-AC45-A9E5-3E0D-173FB73DC15F}"/>
              </a:ext>
            </a:extLst>
          </p:cNvPr>
          <p:cNvSpPr/>
          <p:nvPr/>
        </p:nvSpPr>
        <p:spPr>
          <a:xfrm>
            <a:off x="1608698" y="5086150"/>
            <a:ext cx="1196761" cy="220527"/>
          </a:xfrm>
          <a:prstGeom prst="roundRect">
            <a:avLst/>
          </a:prstGeom>
          <a:solidFill>
            <a:srgbClr val="DCCC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>
                <a:solidFill>
                  <a:schemeClr val="tx1"/>
                </a:solidFill>
              </a:rPr>
              <a:t>CO₂ Source</a:t>
            </a:r>
          </a:p>
        </p:txBody>
      </p:sp>
      <p:pic>
        <p:nvPicPr>
          <p:cNvPr id="57" name="Picture 56">
            <a:extLst>
              <a:ext uri="{FF2B5EF4-FFF2-40B4-BE49-F238E27FC236}">
                <a16:creationId xmlns:a16="http://schemas.microsoft.com/office/drawing/2014/main" id="{5985AB52-C9EE-B589-136F-808D6BB2B17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26231" y="4393497"/>
            <a:ext cx="316347" cy="316347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A83C3D5B-4532-D9A9-A90D-AF0D7EDD5EB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654931" y="5406519"/>
            <a:ext cx="262463" cy="262463"/>
          </a:xfrm>
          <a:prstGeom prst="rect">
            <a:avLst/>
          </a:prstGeom>
        </p:spPr>
      </p:pic>
      <p:sp>
        <p:nvSpPr>
          <p:cNvPr id="66" name="Rectangle: Rounded Corners 65">
            <a:extLst>
              <a:ext uri="{FF2B5EF4-FFF2-40B4-BE49-F238E27FC236}">
                <a16:creationId xmlns:a16="http://schemas.microsoft.com/office/drawing/2014/main" id="{6401E442-F2EA-E846-EEC0-09EA48945090}"/>
              </a:ext>
            </a:extLst>
          </p:cNvPr>
          <p:cNvSpPr/>
          <p:nvPr/>
        </p:nvSpPr>
        <p:spPr>
          <a:xfrm>
            <a:off x="4560250" y="1321330"/>
            <a:ext cx="2797283" cy="550626"/>
          </a:xfrm>
          <a:prstGeom prst="roundRect">
            <a:avLst/>
          </a:prstGeom>
          <a:solidFill>
            <a:schemeClr val="bg1"/>
          </a:solidFill>
          <a:ln>
            <a:solidFill>
              <a:srgbClr val="BED8E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sz="900">
                <a:solidFill>
                  <a:schemeClr val="tx1"/>
                </a:solidFill>
              </a:rPr>
              <a:t>Hydrogen (H₂) Production</a:t>
            </a:r>
          </a:p>
        </p:txBody>
      </p:sp>
      <p:sp>
        <p:nvSpPr>
          <p:cNvPr id="67" name="Rectangle: Rounded Corners 66">
            <a:extLst>
              <a:ext uri="{FF2B5EF4-FFF2-40B4-BE49-F238E27FC236}">
                <a16:creationId xmlns:a16="http://schemas.microsoft.com/office/drawing/2014/main" id="{0F9BA8EC-94C9-A491-D3F7-CE5BA76433FB}"/>
              </a:ext>
            </a:extLst>
          </p:cNvPr>
          <p:cNvSpPr/>
          <p:nvPr/>
        </p:nvSpPr>
        <p:spPr>
          <a:xfrm>
            <a:off x="4719320" y="1392219"/>
            <a:ext cx="2473960" cy="205497"/>
          </a:xfrm>
          <a:prstGeom prst="roundRect">
            <a:avLst/>
          </a:prstGeom>
          <a:solidFill>
            <a:srgbClr val="BED8E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>
                <a:solidFill>
                  <a:schemeClr val="tx1"/>
                </a:solidFill>
              </a:rPr>
              <a:t>Electrolysis</a:t>
            </a:r>
          </a:p>
        </p:txBody>
      </p:sp>
      <p:sp>
        <p:nvSpPr>
          <p:cNvPr id="68" name="Rectangle: Rounded Corners 67">
            <a:extLst>
              <a:ext uri="{FF2B5EF4-FFF2-40B4-BE49-F238E27FC236}">
                <a16:creationId xmlns:a16="http://schemas.microsoft.com/office/drawing/2014/main" id="{35624C63-EEE6-824D-1FD7-74E7944DC21F}"/>
              </a:ext>
            </a:extLst>
          </p:cNvPr>
          <p:cNvSpPr/>
          <p:nvPr/>
        </p:nvSpPr>
        <p:spPr>
          <a:xfrm>
            <a:off x="4560250" y="2047770"/>
            <a:ext cx="2797283" cy="366917"/>
          </a:xfrm>
          <a:prstGeom prst="roundRect">
            <a:avLst/>
          </a:prstGeom>
          <a:solidFill>
            <a:schemeClr val="bg1"/>
          </a:solidFill>
          <a:ln>
            <a:solidFill>
              <a:srgbClr val="BED8E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endParaRPr lang="en-US" sz="900">
              <a:solidFill>
                <a:schemeClr val="tx1"/>
              </a:solidFill>
            </a:endParaRPr>
          </a:p>
        </p:txBody>
      </p:sp>
      <p:sp>
        <p:nvSpPr>
          <p:cNvPr id="69" name="Rectangle: Rounded Corners 68">
            <a:extLst>
              <a:ext uri="{FF2B5EF4-FFF2-40B4-BE49-F238E27FC236}">
                <a16:creationId xmlns:a16="http://schemas.microsoft.com/office/drawing/2014/main" id="{A0FA7075-0306-30CC-97B0-17CC5F6C759A}"/>
              </a:ext>
            </a:extLst>
          </p:cNvPr>
          <p:cNvSpPr/>
          <p:nvPr/>
        </p:nvSpPr>
        <p:spPr>
          <a:xfrm>
            <a:off x="4719320" y="2120965"/>
            <a:ext cx="2473960" cy="173620"/>
          </a:xfrm>
          <a:prstGeom prst="roundRect">
            <a:avLst/>
          </a:prstGeom>
          <a:solidFill>
            <a:srgbClr val="BED8E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>
                <a:solidFill>
                  <a:schemeClr val="tx1"/>
                </a:solidFill>
              </a:rPr>
              <a:t>H₂ Compression</a:t>
            </a:r>
          </a:p>
        </p:txBody>
      </p:sp>
      <p:sp>
        <p:nvSpPr>
          <p:cNvPr id="74" name="Rectangle: Rounded Corners 73">
            <a:extLst>
              <a:ext uri="{FF2B5EF4-FFF2-40B4-BE49-F238E27FC236}">
                <a16:creationId xmlns:a16="http://schemas.microsoft.com/office/drawing/2014/main" id="{0E2FDBB0-9999-0805-038F-4C50910DD24A}"/>
              </a:ext>
            </a:extLst>
          </p:cNvPr>
          <p:cNvSpPr/>
          <p:nvPr/>
        </p:nvSpPr>
        <p:spPr>
          <a:xfrm>
            <a:off x="4560250" y="2579646"/>
            <a:ext cx="2797283" cy="550626"/>
          </a:xfrm>
          <a:prstGeom prst="roundRect">
            <a:avLst/>
          </a:prstGeom>
          <a:solidFill>
            <a:schemeClr val="bg1"/>
          </a:solidFill>
          <a:ln>
            <a:solidFill>
              <a:srgbClr val="BED8E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sz="900">
                <a:solidFill>
                  <a:schemeClr val="tx1"/>
                </a:solidFill>
              </a:rPr>
              <a:t>CO₂ + H₂ → CO + H₂O</a:t>
            </a:r>
          </a:p>
        </p:txBody>
      </p:sp>
      <p:sp>
        <p:nvSpPr>
          <p:cNvPr id="75" name="Rectangle: Rounded Corners 74">
            <a:extLst>
              <a:ext uri="{FF2B5EF4-FFF2-40B4-BE49-F238E27FC236}">
                <a16:creationId xmlns:a16="http://schemas.microsoft.com/office/drawing/2014/main" id="{E3800526-34B2-BF56-E03A-739C29BE0208}"/>
              </a:ext>
            </a:extLst>
          </p:cNvPr>
          <p:cNvSpPr/>
          <p:nvPr/>
        </p:nvSpPr>
        <p:spPr>
          <a:xfrm>
            <a:off x="4719320" y="2650535"/>
            <a:ext cx="2473960" cy="220527"/>
          </a:xfrm>
          <a:prstGeom prst="roundRect">
            <a:avLst/>
          </a:prstGeom>
          <a:solidFill>
            <a:srgbClr val="BED8E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>
                <a:solidFill>
                  <a:schemeClr val="tx1"/>
                </a:solidFill>
              </a:rPr>
              <a:t>Reverse Water Gas Shift (RWGS)</a:t>
            </a:r>
          </a:p>
        </p:txBody>
      </p:sp>
      <p:sp>
        <p:nvSpPr>
          <p:cNvPr id="76" name="Rectangle: Rounded Corners 75">
            <a:extLst>
              <a:ext uri="{FF2B5EF4-FFF2-40B4-BE49-F238E27FC236}">
                <a16:creationId xmlns:a16="http://schemas.microsoft.com/office/drawing/2014/main" id="{09EA5AE1-A28B-4027-56A3-4914DB0AABAE}"/>
              </a:ext>
            </a:extLst>
          </p:cNvPr>
          <p:cNvSpPr/>
          <p:nvPr/>
        </p:nvSpPr>
        <p:spPr>
          <a:xfrm>
            <a:off x="4560250" y="3279521"/>
            <a:ext cx="2797283" cy="550626"/>
          </a:xfrm>
          <a:prstGeom prst="roundRect">
            <a:avLst/>
          </a:prstGeom>
          <a:solidFill>
            <a:schemeClr val="bg1"/>
          </a:solidFill>
          <a:ln>
            <a:solidFill>
              <a:srgbClr val="BED8E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sz="900">
                <a:solidFill>
                  <a:schemeClr val="tx1"/>
                </a:solidFill>
              </a:rPr>
              <a:t>(Gas Cleanup, H₂/CO Adjustment)</a:t>
            </a:r>
          </a:p>
        </p:txBody>
      </p:sp>
      <p:sp>
        <p:nvSpPr>
          <p:cNvPr id="77" name="Rectangle: Rounded Corners 76">
            <a:extLst>
              <a:ext uri="{FF2B5EF4-FFF2-40B4-BE49-F238E27FC236}">
                <a16:creationId xmlns:a16="http://schemas.microsoft.com/office/drawing/2014/main" id="{C8CFD9DC-7E68-9D1D-544F-1C7AF903C7B6}"/>
              </a:ext>
            </a:extLst>
          </p:cNvPr>
          <p:cNvSpPr/>
          <p:nvPr/>
        </p:nvSpPr>
        <p:spPr>
          <a:xfrm>
            <a:off x="4719320" y="3350410"/>
            <a:ext cx="2473960" cy="194676"/>
          </a:xfrm>
          <a:prstGeom prst="roundRect">
            <a:avLst/>
          </a:prstGeom>
          <a:solidFill>
            <a:srgbClr val="BED8E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>
                <a:solidFill>
                  <a:schemeClr val="tx1"/>
                </a:solidFill>
              </a:rPr>
              <a:t>Syngas Conditioning</a:t>
            </a:r>
          </a:p>
        </p:txBody>
      </p:sp>
      <p:sp>
        <p:nvSpPr>
          <p:cNvPr id="78" name="Rectangle: Rounded Corners 77">
            <a:extLst>
              <a:ext uri="{FF2B5EF4-FFF2-40B4-BE49-F238E27FC236}">
                <a16:creationId xmlns:a16="http://schemas.microsoft.com/office/drawing/2014/main" id="{05E5A012-D377-72CE-D54B-81F26D22DEA7}"/>
              </a:ext>
            </a:extLst>
          </p:cNvPr>
          <p:cNvSpPr/>
          <p:nvPr/>
        </p:nvSpPr>
        <p:spPr>
          <a:xfrm>
            <a:off x="4560250" y="3997773"/>
            <a:ext cx="2797283" cy="550626"/>
          </a:xfrm>
          <a:prstGeom prst="roundRect">
            <a:avLst/>
          </a:prstGeom>
          <a:solidFill>
            <a:schemeClr val="bg1"/>
          </a:solidFill>
          <a:ln>
            <a:solidFill>
              <a:srgbClr val="BED8E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sz="900">
                <a:solidFill>
                  <a:schemeClr val="tx1"/>
                </a:solidFill>
              </a:rPr>
              <a:t>Hydrocarbon Production</a:t>
            </a:r>
          </a:p>
        </p:txBody>
      </p:sp>
      <p:sp>
        <p:nvSpPr>
          <p:cNvPr id="79" name="Rectangle: Rounded Corners 78">
            <a:extLst>
              <a:ext uri="{FF2B5EF4-FFF2-40B4-BE49-F238E27FC236}">
                <a16:creationId xmlns:a16="http://schemas.microsoft.com/office/drawing/2014/main" id="{50F3554D-DC34-2181-FC02-60186C56AD53}"/>
              </a:ext>
            </a:extLst>
          </p:cNvPr>
          <p:cNvSpPr/>
          <p:nvPr/>
        </p:nvSpPr>
        <p:spPr>
          <a:xfrm>
            <a:off x="4732754" y="4082358"/>
            <a:ext cx="2460523" cy="204099"/>
          </a:xfrm>
          <a:prstGeom prst="roundRect">
            <a:avLst/>
          </a:prstGeom>
          <a:solidFill>
            <a:srgbClr val="BED8E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>
                <a:solidFill>
                  <a:schemeClr val="tx1"/>
                </a:solidFill>
              </a:rPr>
              <a:t>Fischer–Tropsch Synthesis (FT)</a:t>
            </a:r>
          </a:p>
        </p:txBody>
      </p:sp>
      <p:sp>
        <p:nvSpPr>
          <p:cNvPr id="80" name="Rectangle: Rounded Corners 79">
            <a:extLst>
              <a:ext uri="{FF2B5EF4-FFF2-40B4-BE49-F238E27FC236}">
                <a16:creationId xmlns:a16="http://schemas.microsoft.com/office/drawing/2014/main" id="{DE2F4361-FF7E-9C10-5E34-849DBD96F1E4}"/>
              </a:ext>
            </a:extLst>
          </p:cNvPr>
          <p:cNvSpPr/>
          <p:nvPr/>
        </p:nvSpPr>
        <p:spPr>
          <a:xfrm>
            <a:off x="4560250" y="4716026"/>
            <a:ext cx="2797283" cy="550626"/>
          </a:xfrm>
          <a:prstGeom prst="roundRect">
            <a:avLst/>
          </a:prstGeom>
          <a:solidFill>
            <a:schemeClr val="bg1"/>
          </a:solidFill>
          <a:ln>
            <a:solidFill>
              <a:srgbClr val="BED8E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sz="900">
                <a:solidFill>
                  <a:schemeClr val="tx1"/>
                </a:solidFill>
              </a:rPr>
              <a:t>(Distillation, Hydrocracking, Hydrotreating)</a:t>
            </a:r>
          </a:p>
        </p:txBody>
      </p:sp>
      <p:sp>
        <p:nvSpPr>
          <p:cNvPr id="81" name="Rectangle: Rounded Corners 80">
            <a:extLst>
              <a:ext uri="{FF2B5EF4-FFF2-40B4-BE49-F238E27FC236}">
                <a16:creationId xmlns:a16="http://schemas.microsoft.com/office/drawing/2014/main" id="{EE792614-35EB-444B-B72B-0122DC69125A}"/>
              </a:ext>
            </a:extLst>
          </p:cNvPr>
          <p:cNvSpPr/>
          <p:nvPr/>
        </p:nvSpPr>
        <p:spPr>
          <a:xfrm>
            <a:off x="4732755" y="4786915"/>
            <a:ext cx="2460523" cy="207995"/>
          </a:xfrm>
          <a:prstGeom prst="roundRect">
            <a:avLst/>
          </a:prstGeom>
          <a:solidFill>
            <a:srgbClr val="BED8E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>
                <a:solidFill>
                  <a:schemeClr val="tx1"/>
                </a:solidFill>
              </a:rPr>
              <a:t>Product Separation and Upgrading</a:t>
            </a:r>
          </a:p>
        </p:txBody>
      </p:sp>
      <p:sp>
        <p:nvSpPr>
          <p:cNvPr id="84" name="Rectangle: Rounded Corners 83">
            <a:extLst>
              <a:ext uri="{FF2B5EF4-FFF2-40B4-BE49-F238E27FC236}">
                <a16:creationId xmlns:a16="http://schemas.microsoft.com/office/drawing/2014/main" id="{AEBEB41D-90C6-13D3-D111-20E1C62737D8}"/>
              </a:ext>
            </a:extLst>
          </p:cNvPr>
          <p:cNvSpPr/>
          <p:nvPr/>
        </p:nvSpPr>
        <p:spPr>
          <a:xfrm>
            <a:off x="4564373" y="5444122"/>
            <a:ext cx="2797283" cy="366917"/>
          </a:xfrm>
          <a:prstGeom prst="roundRect">
            <a:avLst/>
          </a:prstGeom>
          <a:solidFill>
            <a:schemeClr val="bg1"/>
          </a:solidFill>
          <a:ln>
            <a:solidFill>
              <a:srgbClr val="BED8E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endParaRPr lang="en-US" sz="900">
              <a:solidFill>
                <a:schemeClr val="tx1"/>
              </a:solidFill>
            </a:endParaRPr>
          </a:p>
        </p:txBody>
      </p:sp>
      <p:sp>
        <p:nvSpPr>
          <p:cNvPr id="85" name="Rectangle: Rounded Corners 84">
            <a:extLst>
              <a:ext uri="{FF2B5EF4-FFF2-40B4-BE49-F238E27FC236}">
                <a16:creationId xmlns:a16="http://schemas.microsoft.com/office/drawing/2014/main" id="{74E709E6-8A38-3EA9-7D0A-5EA2B6270206}"/>
              </a:ext>
            </a:extLst>
          </p:cNvPr>
          <p:cNvSpPr/>
          <p:nvPr/>
        </p:nvSpPr>
        <p:spPr>
          <a:xfrm>
            <a:off x="4767309" y="5519388"/>
            <a:ext cx="2363741" cy="186585"/>
          </a:xfrm>
          <a:prstGeom prst="roundRect">
            <a:avLst/>
          </a:prstGeom>
          <a:solidFill>
            <a:srgbClr val="BED8E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>
                <a:solidFill>
                  <a:schemeClr val="tx1"/>
                </a:solidFill>
              </a:rPr>
              <a:t>Additional e-Diesel</a:t>
            </a:r>
          </a:p>
        </p:txBody>
      </p:sp>
      <p:sp>
        <p:nvSpPr>
          <p:cNvPr id="90" name="Rectangle: Rounded Corners 89">
            <a:extLst>
              <a:ext uri="{FF2B5EF4-FFF2-40B4-BE49-F238E27FC236}">
                <a16:creationId xmlns:a16="http://schemas.microsoft.com/office/drawing/2014/main" id="{4C5CD67D-B54F-ABAD-A1F6-E1064A37BCF0}"/>
              </a:ext>
            </a:extLst>
          </p:cNvPr>
          <p:cNvSpPr/>
          <p:nvPr/>
        </p:nvSpPr>
        <p:spPr>
          <a:xfrm>
            <a:off x="4732755" y="954496"/>
            <a:ext cx="2398295" cy="255876"/>
          </a:xfrm>
          <a:prstGeom prst="roundRect">
            <a:avLst/>
          </a:prstGeom>
          <a:solidFill>
            <a:srgbClr val="74ACDA"/>
          </a:solidFill>
          <a:ln>
            <a:solidFill>
              <a:srgbClr val="BED8E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>
                <a:solidFill>
                  <a:schemeClr val="bg1"/>
                </a:solidFill>
              </a:rPr>
              <a:t>Core </a:t>
            </a:r>
            <a:r>
              <a:rPr lang="en-US" sz="1200" b="1" err="1">
                <a:solidFill>
                  <a:schemeClr val="bg1"/>
                </a:solidFill>
              </a:rPr>
              <a:t>PtL</a:t>
            </a:r>
            <a:r>
              <a:rPr lang="en-US" sz="1200" b="1">
                <a:solidFill>
                  <a:schemeClr val="bg1"/>
                </a:solidFill>
              </a:rPr>
              <a:t> Production Process </a:t>
            </a:r>
          </a:p>
        </p:txBody>
      </p:sp>
      <p:sp>
        <p:nvSpPr>
          <p:cNvPr id="91" name="Rectangle: Rounded Corners 90">
            <a:extLst>
              <a:ext uri="{FF2B5EF4-FFF2-40B4-BE49-F238E27FC236}">
                <a16:creationId xmlns:a16="http://schemas.microsoft.com/office/drawing/2014/main" id="{2053F087-82DB-7E90-A8B2-8503436063BC}"/>
              </a:ext>
            </a:extLst>
          </p:cNvPr>
          <p:cNvSpPr/>
          <p:nvPr/>
        </p:nvSpPr>
        <p:spPr>
          <a:xfrm>
            <a:off x="7905926" y="1920332"/>
            <a:ext cx="1158432" cy="364869"/>
          </a:xfrm>
          <a:prstGeom prst="roundRect">
            <a:avLst/>
          </a:prstGeom>
          <a:solidFill>
            <a:schemeClr val="bg1"/>
          </a:solidFill>
          <a:ln>
            <a:solidFill>
              <a:srgbClr val="FBDAB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100" b="1">
                <a:solidFill>
                  <a:schemeClr val="tx1"/>
                </a:solidFill>
              </a:rPr>
              <a:t>Naphtha</a:t>
            </a:r>
          </a:p>
        </p:txBody>
      </p:sp>
      <p:sp>
        <p:nvSpPr>
          <p:cNvPr id="92" name="Rectangle: Rounded Corners 91">
            <a:extLst>
              <a:ext uri="{FF2B5EF4-FFF2-40B4-BE49-F238E27FC236}">
                <a16:creationId xmlns:a16="http://schemas.microsoft.com/office/drawing/2014/main" id="{09AEA853-3E17-671D-D5D2-5C08CB54C252}"/>
              </a:ext>
            </a:extLst>
          </p:cNvPr>
          <p:cNvSpPr/>
          <p:nvPr/>
        </p:nvSpPr>
        <p:spPr>
          <a:xfrm>
            <a:off x="7940480" y="2502778"/>
            <a:ext cx="1123879" cy="364869"/>
          </a:xfrm>
          <a:prstGeom prst="roundRect">
            <a:avLst/>
          </a:prstGeom>
          <a:solidFill>
            <a:schemeClr val="bg1"/>
          </a:solidFill>
          <a:ln>
            <a:solidFill>
              <a:srgbClr val="FBDAB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100" b="1">
                <a:solidFill>
                  <a:schemeClr val="tx1"/>
                </a:solidFill>
              </a:rPr>
              <a:t>Jet Fuel</a:t>
            </a:r>
          </a:p>
        </p:txBody>
      </p:sp>
      <p:sp>
        <p:nvSpPr>
          <p:cNvPr id="93" name="Rectangle: Rounded Corners 92">
            <a:extLst>
              <a:ext uri="{FF2B5EF4-FFF2-40B4-BE49-F238E27FC236}">
                <a16:creationId xmlns:a16="http://schemas.microsoft.com/office/drawing/2014/main" id="{A9627359-C431-9150-6267-54FBD550CF1F}"/>
              </a:ext>
            </a:extLst>
          </p:cNvPr>
          <p:cNvSpPr/>
          <p:nvPr/>
        </p:nvSpPr>
        <p:spPr>
          <a:xfrm>
            <a:off x="7940480" y="3056388"/>
            <a:ext cx="1123878" cy="364869"/>
          </a:xfrm>
          <a:prstGeom prst="roundRect">
            <a:avLst/>
          </a:prstGeom>
          <a:solidFill>
            <a:schemeClr val="bg1"/>
          </a:solidFill>
          <a:ln>
            <a:solidFill>
              <a:srgbClr val="FBDAB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100" b="1">
                <a:solidFill>
                  <a:schemeClr val="tx1"/>
                </a:solidFill>
              </a:rPr>
              <a:t>Wax</a:t>
            </a:r>
          </a:p>
        </p:txBody>
      </p:sp>
      <p:sp>
        <p:nvSpPr>
          <p:cNvPr id="94" name="Rectangle: Rounded Corners 93">
            <a:extLst>
              <a:ext uri="{FF2B5EF4-FFF2-40B4-BE49-F238E27FC236}">
                <a16:creationId xmlns:a16="http://schemas.microsoft.com/office/drawing/2014/main" id="{28EAAED4-8519-CE78-EF12-F90A56B8CD4D}"/>
              </a:ext>
            </a:extLst>
          </p:cNvPr>
          <p:cNvSpPr/>
          <p:nvPr/>
        </p:nvSpPr>
        <p:spPr>
          <a:xfrm>
            <a:off x="7784258" y="1442172"/>
            <a:ext cx="1359513" cy="472863"/>
          </a:xfrm>
          <a:prstGeom prst="roundRect">
            <a:avLst/>
          </a:prstGeom>
          <a:solidFill>
            <a:srgbClr val="F6AD54"/>
          </a:solidFill>
          <a:ln>
            <a:solidFill>
              <a:srgbClr val="FBDAB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>
                <a:solidFill>
                  <a:schemeClr val="bg1"/>
                </a:solidFill>
              </a:rPr>
              <a:t>Co-Products</a:t>
            </a:r>
            <a:br>
              <a:rPr lang="en-US" sz="1200">
                <a:solidFill>
                  <a:schemeClr val="bg1"/>
                </a:solidFill>
              </a:rPr>
            </a:br>
            <a:r>
              <a:rPr lang="en-US" sz="1050">
                <a:solidFill>
                  <a:schemeClr val="bg1"/>
                </a:solidFill>
              </a:rPr>
              <a:t>(System Expansion)</a:t>
            </a:r>
            <a:endParaRPr lang="en-US" sz="1200" b="1">
              <a:solidFill>
                <a:schemeClr val="bg1"/>
              </a:solidFill>
            </a:endParaRPr>
          </a:p>
        </p:txBody>
      </p:sp>
      <p:pic>
        <p:nvPicPr>
          <p:cNvPr id="95" name="Picture 94">
            <a:extLst>
              <a:ext uri="{FF2B5EF4-FFF2-40B4-BE49-F238E27FC236}">
                <a16:creationId xmlns:a16="http://schemas.microsoft.com/office/drawing/2014/main" id="{CCC0531E-27B3-3557-52EA-43AA119CE27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217955" y="3142941"/>
            <a:ext cx="209439" cy="209439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FB54B74F-D25B-31FE-D16F-5A89F2C4C16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094455" y="1991537"/>
            <a:ext cx="247000" cy="247000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BCC6383E-E0CD-2EE6-BD4C-4E0CA139B74B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rot="2563123">
            <a:off x="8111367" y="2521634"/>
            <a:ext cx="264520" cy="264520"/>
          </a:xfrm>
          <a:prstGeom prst="rect">
            <a:avLst/>
          </a:prstGeom>
        </p:spPr>
      </p:pic>
      <p:cxnSp>
        <p:nvCxnSpPr>
          <p:cNvPr id="98" name="Straight Arrow Connector 97">
            <a:extLst>
              <a:ext uri="{FF2B5EF4-FFF2-40B4-BE49-F238E27FC236}">
                <a16:creationId xmlns:a16="http://schemas.microsoft.com/office/drawing/2014/main" id="{6407C621-4FE1-17F4-1AB8-9463F76956D8}"/>
              </a:ext>
            </a:extLst>
          </p:cNvPr>
          <p:cNvCxnSpPr>
            <a:cxnSpLocks/>
            <a:endCxn id="68" idx="0"/>
          </p:cNvCxnSpPr>
          <p:nvPr/>
        </p:nvCxnSpPr>
        <p:spPr>
          <a:xfrm>
            <a:off x="5956300" y="1881124"/>
            <a:ext cx="2592" cy="166646"/>
          </a:xfrm>
          <a:prstGeom prst="straightConnector1">
            <a:avLst/>
          </a:prstGeom>
          <a:ln w="25400">
            <a:solidFill>
              <a:srgbClr val="BED8EE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Arrow Connector 101">
            <a:extLst>
              <a:ext uri="{FF2B5EF4-FFF2-40B4-BE49-F238E27FC236}">
                <a16:creationId xmlns:a16="http://schemas.microsoft.com/office/drawing/2014/main" id="{3B273A20-147C-3D64-405A-6695CE4E6EFA}"/>
              </a:ext>
            </a:extLst>
          </p:cNvPr>
          <p:cNvCxnSpPr>
            <a:cxnSpLocks/>
          </p:cNvCxnSpPr>
          <p:nvPr/>
        </p:nvCxnSpPr>
        <p:spPr>
          <a:xfrm>
            <a:off x="5931902" y="2417963"/>
            <a:ext cx="2592" cy="166646"/>
          </a:xfrm>
          <a:prstGeom prst="straightConnector1">
            <a:avLst/>
          </a:prstGeom>
          <a:ln w="25400">
            <a:solidFill>
              <a:srgbClr val="BED8EE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Arrow Connector 110">
            <a:extLst>
              <a:ext uri="{FF2B5EF4-FFF2-40B4-BE49-F238E27FC236}">
                <a16:creationId xmlns:a16="http://schemas.microsoft.com/office/drawing/2014/main" id="{32A333C5-CBCC-2A30-D287-B63BF61DC2EE}"/>
              </a:ext>
            </a:extLst>
          </p:cNvPr>
          <p:cNvCxnSpPr>
            <a:cxnSpLocks/>
          </p:cNvCxnSpPr>
          <p:nvPr/>
        </p:nvCxnSpPr>
        <p:spPr>
          <a:xfrm flipV="1">
            <a:off x="7591425" y="2113733"/>
            <a:ext cx="314501" cy="1304"/>
          </a:xfrm>
          <a:prstGeom prst="straightConnector1">
            <a:avLst/>
          </a:prstGeom>
          <a:ln w="25400">
            <a:solidFill>
              <a:srgbClr val="FBDAB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Arrow Connector 114">
            <a:extLst>
              <a:ext uri="{FF2B5EF4-FFF2-40B4-BE49-F238E27FC236}">
                <a16:creationId xmlns:a16="http://schemas.microsoft.com/office/drawing/2014/main" id="{A40A2418-20E9-EC46-96E0-94E972AE4F31}"/>
              </a:ext>
            </a:extLst>
          </p:cNvPr>
          <p:cNvCxnSpPr>
            <a:cxnSpLocks/>
          </p:cNvCxnSpPr>
          <p:nvPr/>
        </p:nvCxnSpPr>
        <p:spPr>
          <a:xfrm>
            <a:off x="7602538" y="3235201"/>
            <a:ext cx="328643" cy="0"/>
          </a:xfrm>
          <a:prstGeom prst="straightConnector1">
            <a:avLst/>
          </a:prstGeom>
          <a:ln w="25400">
            <a:solidFill>
              <a:srgbClr val="FBDAB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Arrow Connector 115">
            <a:extLst>
              <a:ext uri="{FF2B5EF4-FFF2-40B4-BE49-F238E27FC236}">
                <a16:creationId xmlns:a16="http://schemas.microsoft.com/office/drawing/2014/main" id="{45C45DD9-E1BE-935D-D276-54C5584AE1CC}"/>
              </a:ext>
            </a:extLst>
          </p:cNvPr>
          <p:cNvCxnSpPr>
            <a:cxnSpLocks/>
            <a:endCxn id="92" idx="1"/>
          </p:cNvCxnSpPr>
          <p:nvPr/>
        </p:nvCxnSpPr>
        <p:spPr>
          <a:xfrm>
            <a:off x="7602538" y="2685213"/>
            <a:ext cx="337942" cy="0"/>
          </a:xfrm>
          <a:prstGeom prst="straightConnector1">
            <a:avLst/>
          </a:prstGeom>
          <a:ln w="25400">
            <a:solidFill>
              <a:srgbClr val="FBDAB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1" name="Straight Arrow Connector 120">
            <a:extLst>
              <a:ext uri="{FF2B5EF4-FFF2-40B4-BE49-F238E27FC236}">
                <a16:creationId xmlns:a16="http://schemas.microsoft.com/office/drawing/2014/main" id="{CFC539FF-AFAA-5C3D-1AFD-5283F39F4C19}"/>
              </a:ext>
            </a:extLst>
          </p:cNvPr>
          <p:cNvCxnSpPr>
            <a:cxnSpLocks/>
          </p:cNvCxnSpPr>
          <p:nvPr/>
        </p:nvCxnSpPr>
        <p:spPr>
          <a:xfrm>
            <a:off x="5929310" y="3129572"/>
            <a:ext cx="2592" cy="166646"/>
          </a:xfrm>
          <a:prstGeom prst="straightConnector1">
            <a:avLst/>
          </a:prstGeom>
          <a:ln w="25400">
            <a:solidFill>
              <a:srgbClr val="BED8EE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2" name="Straight Arrow Connector 121">
            <a:extLst>
              <a:ext uri="{FF2B5EF4-FFF2-40B4-BE49-F238E27FC236}">
                <a16:creationId xmlns:a16="http://schemas.microsoft.com/office/drawing/2014/main" id="{90D8BDB0-6D78-3D0E-7A24-529C55E43A22}"/>
              </a:ext>
            </a:extLst>
          </p:cNvPr>
          <p:cNvCxnSpPr>
            <a:cxnSpLocks/>
          </p:cNvCxnSpPr>
          <p:nvPr/>
        </p:nvCxnSpPr>
        <p:spPr>
          <a:xfrm>
            <a:off x="5929310" y="3821650"/>
            <a:ext cx="2592" cy="166646"/>
          </a:xfrm>
          <a:prstGeom prst="straightConnector1">
            <a:avLst/>
          </a:prstGeom>
          <a:ln w="25400">
            <a:solidFill>
              <a:srgbClr val="BED8EE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Arrow Connector 122">
            <a:extLst>
              <a:ext uri="{FF2B5EF4-FFF2-40B4-BE49-F238E27FC236}">
                <a16:creationId xmlns:a16="http://schemas.microsoft.com/office/drawing/2014/main" id="{B9767D92-BDCF-2246-BE6D-5A7035E2262C}"/>
              </a:ext>
            </a:extLst>
          </p:cNvPr>
          <p:cNvCxnSpPr>
            <a:cxnSpLocks/>
          </p:cNvCxnSpPr>
          <p:nvPr/>
        </p:nvCxnSpPr>
        <p:spPr>
          <a:xfrm>
            <a:off x="5930895" y="4558199"/>
            <a:ext cx="2592" cy="166646"/>
          </a:xfrm>
          <a:prstGeom prst="straightConnector1">
            <a:avLst/>
          </a:prstGeom>
          <a:ln w="25400">
            <a:solidFill>
              <a:srgbClr val="BED8EE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4" name="Straight Arrow Connector 123">
            <a:extLst>
              <a:ext uri="{FF2B5EF4-FFF2-40B4-BE49-F238E27FC236}">
                <a16:creationId xmlns:a16="http://schemas.microsoft.com/office/drawing/2014/main" id="{B88FE668-CA37-F966-D808-DFB82EEFDD24}"/>
              </a:ext>
            </a:extLst>
          </p:cNvPr>
          <p:cNvCxnSpPr>
            <a:cxnSpLocks/>
          </p:cNvCxnSpPr>
          <p:nvPr/>
        </p:nvCxnSpPr>
        <p:spPr>
          <a:xfrm>
            <a:off x="5953708" y="5270618"/>
            <a:ext cx="2592" cy="166646"/>
          </a:xfrm>
          <a:prstGeom prst="straightConnector1">
            <a:avLst/>
          </a:prstGeom>
          <a:ln w="25400">
            <a:solidFill>
              <a:srgbClr val="BED8EE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Arrow Connector 129">
            <a:extLst>
              <a:ext uri="{FF2B5EF4-FFF2-40B4-BE49-F238E27FC236}">
                <a16:creationId xmlns:a16="http://schemas.microsoft.com/office/drawing/2014/main" id="{4ECD0989-7582-E384-8B96-9B1C9D7E41B7}"/>
              </a:ext>
            </a:extLst>
          </p:cNvPr>
          <p:cNvCxnSpPr>
            <a:cxnSpLocks/>
            <a:endCxn id="66" idx="1"/>
          </p:cNvCxnSpPr>
          <p:nvPr/>
        </p:nvCxnSpPr>
        <p:spPr>
          <a:xfrm>
            <a:off x="3244850" y="1596643"/>
            <a:ext cx="1315400" cy="0"/>
          </a:xfrm>
          <a:prstGeom prst="straightConnector1">
            <a:avLst/>
          </a:prstGeom>
          <a:ln w="25400">
            <a:solidFill>
              <a:srgbClr val="FEAEAE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7" name="Rectangle: Rounded Corners 146">
            <a:extLst>
              <a:ext uri="{FF2B5EF4-FFF2-40B4-BE49-F238E27FC236}">
                <a16:creationId xmlns:a16="http://schemas.microsoft.com/office/drawing/2014/main" id="{8E3C6040-2428-B664-14AA-69DD00B84AA2}"/>
              </a:ext>
            </a:extLst>
          </p:cNvPr>
          <p:cNvSpPr/>
          <p:nvPr/>
        </p:nvSpPr>
        <p:spPr>
          <a:xfrm>
            <a:off x="965200" y="777595"/>
            <a:ext cx="8341778" cy="5416988"/>
          </a:xfrm>
          <a:prstGeom prst="roundRect">
            <a:avLst>
              <a:gd name="adj" fmla="val 1728"/>
            </a:avLst>
          </a:prstGeom>
          <a:noFill/>
          <a:ln w="25400" cmpd="sng">
            <a:solidFill>
              <a:schemeClr val="tx1">
                <a:lumMod val="65000"/>
                <a:lumOff val="35000"/>
              </a:schemeClr>
            </a:solidFill>
            <a:prstDash val="lg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8" name="TextBox 147">
            <a:extLst>
              <a:ext uri="{FF2B5EF4-FFF2-40B4-BE49-F238E27FC236}">
                <a16:creationId xmlns:a16="http://schemas.microsoft.com/office/drawing/2014/main" id="{2BD25FCE-29C2-E6DF-FCB9-486CB3A1A91E}"/>
              </a:ext>
            </a:extLst>
          </p:cNvPr>
          <p:cNvSpPr txBox="1"/>
          <p:nvPr/>
        </p:nvSpPr>
        <p:spPr>
          <a:xfrm>
            <a:off x="4312019" y="151001"/>
            <a:ext cx="47157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solidFill>
                  <a:srgbClr val="F995DA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Life Cycle Assessment System Boundary</a:t>
            </a:r>
          </a:p>
        </p:txBody>
      </p:sp>
      <p:pic>
        <p:nvPicPr>
          <p:cNvPr id="149" name="Picture 148">
            <a:extLst>
              <a:ext uri="{FF2B5EF4-FFF2-40B4-BE49-F238E27FC236}">
                <a16:creationId xmlns:a16="http://schemas.microsoft.com/office/drawing/2014/main" id="{3906E71B-06F1-E48E-9591-FBC82DCA6117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49717" r="32349" b="-756"/>
          <a:stretch>
            <a:fillRect/>
          </a:stretch>
        </p:blipFill>
        <p:spPr>
          <a:xfrm rot="16200000">
            <a:off x="3572470" y="6339591"/>
            <a:ext cx="230832" cy="413347"/>
          </a:xfrm>
          <a:prstGeom prst="rect">
            <a:avLst/>
          </a:prstGeom>
        </p:spPr>
      </p:pic>
      <p:sp>
        <p:nvSpPr>
          <p:cNvPr id="151" name="TextBox 150">
            <a:extLst>
              <a:ext uri="{FF2B5EF4-FFF2-40B4-BE49-F238E27FC236}">
                <a16:creationId xmlns:a16="http://schemas.microsoft.com/office/drawing/2014/main" id="{8DA616CF-8F4A-1B6E-F160-0349D880BE64}"/>
              </a:ext>
            </a:extLst>
          </p:cNvPr>
          <p:cNvSpPr txBox="1"/>
          <p:nvPr/>
        </p:nvSpPr>
        <p:spPr>
          <a:xfrm>
            <a:off x="2206982" y="6433540"/>
            <a:ext cx="112228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/>
              <a:t>Upstream Inputs</a:t>
            </a:r>
          </a:p>
        </p:txBody>
      </p:sp>
      <p:sp>
        <p:nvSpPr>
          <p:cNvPr id="152" name="TextBox 151">
            <a:extLst>
              <a:ext uri="{FF2B5EF4-FFF2-40B4-BE49-F238E27FC236}">
                <a16:creationId xmlns:a16="http://schemas.microsoft.com/office/drawing/2014/main" id="{899A73A0-1D4F-D422-7753-8D3F4F4F66CC}"/>
              </a:ext>
            </a:extLst>
          </p:cNvPr>
          <p:cNvSpPr txBox="1"/>
          <p:nvPr/>
        </p:nvSpPr>
        <p:spPr>
          <a:xfrm>
            <a:off x="3916236" y="6430322"/>
            <a:ext cx="112228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/>
              <a:t>Core Processes</a:t>
            </a:r>
          </a:p>
        </p:txBody>
      </p:sp>
      <p:pic>
        <p:nvPicPr>
          <p:cNvPr id="153" name="Picture 152">
            <a:extLst>
              <a:ext uri="{FF2B5EF4-FFF2-40B4-BE49-F238E27FC236}">
                <a16:creationId xmlns:a16="http://schemas.microsoft.com/office/drawing/2014/main" id="{9681886E-43B4-6CE4-DD4E-B03E719E8516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84124" r="-69"/>
          <a:stretch>
            <a:fillRect/>
          </a:stretch>
        </p:blipFill>
        <p:spPr>
          <a:xfrm rot="16200000">
            <a:off x="5146876" y="6336597"/>
            <a:ext cx="239581" cy="433467"/>
          </a:xfrm>
          <a:prstGeom prst="rect">
            <a:avLst/>
          </a:prstGeom>
        </p:spPr>
      </p:pic>
      <p:sp>
        <p:nvSpPr>
          <p:cNvPr id="155" name="TextBox 154">
            <a:extLst>
              <a:ext uri="{FF2B5EF4-FFF2-40B4-BE49-F238E27FC236}">
                <a16:creationId xmlns:a16="http://schemas.microsoft.com/office/drawing/2014/main" id="{F4AAEA1B-CC32-9E95-33EE-0021AC98F9D7}"/>
              </a:ext>
            </a:extLst>
          </p:cNvPr>
          <p:cNvSpPr txBox="1"/>
          <p:nvPr/>
        </p:nvSpPr>
        <p:spPr>
          <a:xfrm>
            <a:off x="5568161" y="6437309"/>
            <a:ext cx="112228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/>
              <a:t>Co-Products</a:t>
            </a:r>
          </a:p>
        </p:txBody>
      </p:sp>
      <p:pic>
        <p:nvPicPr>
          <p:cNvPr id="156" name="Picture 155">
            <a:extLst>
              <a:ext uri="{FF2B5EF4-FFF2-40B4-BE49-F238E27FC236}">
                <a16:creationId xmlns:a16="http://schemas.microsoft.com/office/drawing/2014/main" id="{80AFCC3D-87DF-C4CE-0687-EC6022B54057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-1368" t="-2026" r="85423" b="2026"/>
          <a:stretch>
            <a:fillRect/>
          </a:stretch>
        </p:blipFill>
        <p:spPr>
          <a:xfrm rot="16200000">
            <a:off x="6618545" y="6338834"/>
            <a:ext cx="269450" cy="444877"/>
          </a:xfrm>
          <a:prstGeom prst="rect">
            <a:avLst/>
          </a:prstGeom>
        </p:spPr>
      </p:pic>
      <p:sp>
        <p:nvSpPr>
          <p:cNvPr id="157" name="TextBox 156">
            <a:extLst>
              <a:ext uri="{FF2B5EF4-FFF2-40B4-BE49-F238E27FC236}">
                <a16:creationId xmlns:a16="http://schemas.microsoft.com/office/drawing/2014/main" id="{CAAC9A04-D58E-1370-2126-7F7CCDA7A2F6}"/>
              </a:ext>
            </a:extLst>
          </p:cNvPr>
          <p:cNvSpPr txBox="1"/>
          <p:nvPr/>
        </p:nvSpPr>
        <p:spPr>
          <a:xfrm>
            <a:off x="6975706" y="6449276"/>
            <a:ext cx="153245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/>
              <a:t>Excluded Processes</a:t>
            </a:r>
          </a:p>
        </p:txBody>
      </p:sp>
      <p:cxnSp>
        <p:nvCxnSpPr>
          <p:cNvPr id="181" name="Straight Arrow Connector 180">
            <a:extLst>
              <a:ext uri="{FF2B5EF4-FFF2-40B4-BE49-F238E27FC236}">
                <a16:creationId xmlns:a16="http://schemas.microsoft.com/office/drawing/2014/main" id="{06B84248-3953-F84F-8616-FD9D1C44427B}"/>
              </a:ext>
            </a:extLst>
          </p:cNvPr>
          <p:cNvCxnSpPr>
            <a:cxnSpLocks/>
          </p:cNvCxnSpPr>
          <p:nvPr/>
        </p:nvCxnSpPr>
        <p:spPr>
          <a:xfrm>
            <a:off x="3842865" y="2825636"/>
            <a:ext cx="717385" cy="0"/>
          </a:xfrm>
          <a:prstGeom prst="straightConnector1">
            <a:avLst/>
          </a:prstGeom>
          <a:ln w="25400">
            <a:solidFill>
              <a:srgbClr val="D5AB8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8" name="TextBox 187">
            <a:extLst>
              <a:ext uri="{FF2B5EF4-FFF2-40B4-BE49-F238E27FC236}">
                <a16:creationId xmlns:a16="http://schemas.microsoft.com/office/drawing/2014/main" id="{DC4E3036-2607-4B74-611A-926990F0BC1F}"/>
              </a:ext>
            </a:extLst>
          </p:cNvPr>
          <p:cNvSpPr txBox="1"/>
          <p:nvPr/>
        </p:nvSpPr>
        <p:spPr>
          <a:xfrm>
            <a:off x="8456609" y="6437309"/>
            <a:ext cx="153245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/>
              <a:t>System Boundary</a:t>
            </a:r>
          </a:p>
        </p:txBody>
      </p:sp>
      <p:sp>
        <p:nvSpPr>
          <p:cNvPr id="200" name="Rectangle: Rounded Corners 199">
            <a:extLst>
              <a:ext uri="{FF2B5EF4-FFF2-40B4-BE49-F238E27FC236}">
                <a16:creationId xmlns:a16="http://schemas.microsoft.com/office/drawing/2014/main" id="{73FCEE00-1C7A-B998-E4DD-42DE02F60DAA}"/>
              </a:ext>
            </a:extLst>
          </p:cNvPr>
          <p:cNvSpPr/>
          <p:nvPr/>
        </p:nvSpPr>
        <p:spPr>
          <a:xfrm>
            <a:off x="7894670" y="3766050"/>
            <a:ext cx="1123878" cy="858240"/>
          </a:xfrm>
          <a:prstGeom prst="roundRect">
            <a:avLst/>
          </a:prstGeom>
          <a:solidFill>
            <a:schemeClr val="bg1"/>
          </a:solidFill>
          <a:ln>
            <a:solidFill>
              <a:srgbClr val="FEAEA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r"/>
            <a:r>
              <a:rPr lang="en-US" sz="1100" b="1">
                <a:solidFill>
                  <a:schemeClr val="tx1"/>
                </a:solidFill>
              </a:rPr>
              <a:t>e-Diesel</a:t>
            </a:r>
          </a:p>
          <a:p>
            <a:pPr algn="r"/>
            <a:endParaRPr lang="en-US" sz="1100" b="1">
              <a:solidFill>
                <a:schemeClr val="tx1"/>
              </a:solidFill>
            </a:endParaRPr>
          </a:p>
          <a:p>
            <a:pPr algn="ctr"/>
            <a:r>
              <a:rPr lang="de-DE" sz="900">
                <a:solidFill>
                  <a:schemeClr val="tx1"/>
                </a:solidFill>
              </a:rPr>
              <a:t>Functional Unit: 1 kg e-Diesel delivered</a:t>
            </a:r>
            <a:endParaRPr lang="en-US" sz="900">
              <a:solidFill>
                <a:schemeClr val="tx1"/>
              </a:solidFill>
            </a:endParaRPr>
          </a:p>
          <a:p>
            <a:pPr algn="r"/>
            <a:endParaRPr lang="en-US" sz="1100" b="1">
              <a:solidFill>
                <a:schemeClr val="tx1"/>
              </a:solidFill>
            </a:endParaRPr>
          </a:p>
        </p:txBody>
      </p:sp>
      <p:pic>
        <p:nvPicPr>
          <p:cNvPr id="201" name="Picture 200">
            <a:extLst>
              <a:ext uri="{FF2B5EF4-FFF2-40B4-BE49-F238E27FC236}">
                <a16:creationId xmlns:a16="http://schemas.microsoft.com/office/drawing/2014/main" id="{F68D6648-F569-443E-1CC0-63A2FB1B8CD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017982" y="3816852"/>
            <a:ext cx="278176" cy="278176"/>
          </a:xfrm>
          <a:prstGeom prst="rect">
            <a:avLst/>
          </a:prstGeom>
        </p:spPr>
      </p:pic>
      <p:cxnSp>
        <p:nvCxnSpPr>
          <p:cNvPr id="202" name="Straight Arrow Connector 201">
            <a:extLst>
              <a:ext uri="{FF2B5EF4-FFF2-40B4-BE49-F238E27FC236}">
                <a16:creationId xmlns:a16="http://schemas.microsoft.com/office/drawing/2014/main" id="{FEBD3D80-94FC-FB98-1253-B2D130EB23FC}"/>
              </a:ext>
            </a:extLst>
          </p:cNvPr>
          <p:cNvCxnSpPr>
            <a:cxnSpLocks/>
          </p:cNvCxnSpPr>
          <p:nvPr/>
        </p:nvCxnSpPr>
        <p:spPr>
          <a:xfrm>
            <a:off x="7357728" y="4286457"/>
            <a:ext cx="513838" cy="0"/>
          </a:xfrm>
          <a:prstGeom prst="straightConnector1">
            <a:avLst/>
          </a:prstGeom>
          <a:ln w="25400">
            <a:solidFill>
              <a:srgbClr val="FBDAB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6" name="Rectangle: Rounded Corners 215">
            <a:extLst>
              <a:ext uri="{FF2B5EF4-FFF2-40B4-BE49-F238E27FC236}">
                <a16:creationId xmlns:a16="http://schemas.microsoft.com/office/drawing/2014/main" id="{B383E29D-3141-93A5-F8D0-79F5B96C1E04}"/>
              </a:ext>
            </a:extLst>
          </p:cNvPr>
          <p:cNvSpPr/>
          <p:nvPr/>
        </p:nvSpPr>
        <p:spPr>
          <a:xfrm>
            <a:off x="7580233" y="1365514"/>
            <a:ext cx="1642237" cy="2179057"/>
          </a:xfrm>
          <a:prstGeom prst="roundRect">
            <a:avLst>
              <a:gd name="adj" fmla="val 3854"/>
            </a:avLst>
          </a:prstGeom>
          <a:noFill/>
          <a:ln>
            <a:solidFill>
              <a:srgbClr val="FDECD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r"/>
            <a:endParaRPr lang="en-US" sz="1100" b="1">
              <a:solidFill>
                <a:schemeClr val="tx1"/>
              </a:solidFill>
            </a:endParaRPr>
          </a:p>
        </p:txBody>
      </p:sp>
      <p:cxnSp>
        <p:nvCxnSpPr>
          <p:cNvPr id="217" name="Straight Connector 216">
            <a:extLst>
              <a:ext uri="{FF2B5EF4-FFF2-40B4-BE49-F238E27FC236}">
                <a16:creationId xmlns:a16="http://schemas.microsoft.com/office/drawing/2014/main" id="{2566DE0D-71B7-ED7F-FDF9-CE21754FE72A}"/>
              </a:ext>
            </a:extLst>
          </p:cNvPr>
          <p:cNvCxnSpPr>
            <a:cxnSpLocks/>
          </p:cNvCxnSpPr>
          <p:nvPr/>
        </p:nvCxnSpPr>
        <p:spPr>
          <a:xfrm>
            <a:off x="9446854" y="1881124"/>
            <a:ext cx="0" cy="2324625"/>
          </a:xfrm>
          <a:prstGeom prst="line">
            <a:avLst/>
          </a:prstGeom>
          <a:ln w="25400">
            <a:solidFill>
              <a:srgbClr val="FCC8E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8" name="Straight Arrow Connector 217">
            <a:extLst>
              <a:ext uri="{FF2B5EF4-FFF2-40B4-BE49-F238E27FC236}">
                <a16:creationId xmlns:a16="http://schemas.microsoft.com/office/drawing/2014/main" id="{83DBDB1A-97F1-E8BE-64A5-525AF8C340F6}"/>
              </a:ext>
            </a:extLst>
          </p:cNvPr>
          <p:cNvCxnSpPr>
            <a:cxnSpLocks/>
            <a:endCxn id="15" idx="1"/>
          </p:cNvCxnSpPr>
          <p:nvPr/>
        </p:nvCxnSpPr>
        <p:spPr>
          <a:xfrm>
            <a:off x="9435495" y="1871956"/>
            <a:ext cx="387701" cy="938"/>
          </a:xfrm>
          <a:prstGeom prst="straightConnector1">
            <a:avLst/>
          </a:prstGeom>
          <a:ln w="25400">
            <a:solidFill>
              <a:srgbClr val="FCC8EC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9" name="Straight Arrow Connector 218">
            <a:extLst>
              <a:ext uri="{FF2B5EF4-FFF2-40B4-BE49-F238E27FC236}">
                <a16:creationId xmlns:a16="http://schemas.microsoft.com/office/drawing/2014/main" id="{312D5C19-24A2-2AFC-3877-8C0B27330DEA}"/>
              </a:ext>
            </a:extLst>
          </p:cNvPr>
          <p:cNvCxnSpPr>
            <a:cxnSpLocks/>
            <a:endCxn id="19" idx="1"/>
          </p:cNvCxnSpPr>
          <p:nvPr/>
        </p:nvCxnSpPr>
        <p:spPr>
          <a:xfrm>
            <a:off x="9453563" y="3083630"/>
            <a:ext cx="369633" cy="0"/>
          </a:xfrm>
          <a:prstGeom prst="straightConnector1">
            <a:avLst/>
          </a:prstGeom>
          <a:ln w="25400">
            <a:solidFill>
              <a:srgbClr val="FCC8EC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0" name="Straight Arrow Connector 219">
            <a:extLst>
              <a:ext uri="{FF2B5EF4-FFF2-40B4-BE49-F238E27FC236}">
                <a16:creationId xmlns:a16="http://schemas.microsoft.com/office/drawing/2014/main" id="{DE0E6067-4678-BC60-6DA7-BD7E248E92FC}"/>
              </a:ext>
            </a:extLst>
          </p:cNvPr>
          <p:cNvCxnSpPr>
            <a:cxnSpLocks/>
            <a:endCxn id="17" idx="1"/>
          </p:cNvCxnSpPr>
          <p:nvPr/>
        </p:nvCxnSpPr>
        <p:spPr>
          <a:xfrm>
            <a:off x="9445625" y="2480379"/>
            <a:ext cx="377571" cy="0"/>
          </a:xfrm>
          <a:prstGeom prst="straightConnector1">
            <a:avLst/>
          </a:prstGeom>
          <a:ln w="25400">
            <a:solidFill>
              <a:srgbClr val="FCC8EC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6" name="Straight Connector 225">
            <a:extLst>
              <a:ext uri="{FF2B5EF4-FFF2-40B4-BE49-F238E27FC236}">
                <a16:creationId xmlns:a16="http://schemas.microsoft.com/office/drawing/2014/main" id="{49C340E1-53D1-21E4-3937-A1FE31408129}"/>
              </a:ext>
            </a:extLst>
          </p:cNvPr>
          <p:cNvCxnSpPr>
            <a:cxnSpLocks/>
            <a:endCxn id="200" idx="3"/>
          </p:cNvCxnSpPr>
          <p:nvPr/>
        </p:nvCxnSpPr>
        <p:spPr>
          <a:xfrm flipH="1" flipV="1">
            <a:off x="9018548" y="4195170"/>
            <a:ext cx="425490" cy="1411"/>
          </a:xfrm>
          <a:prstGeom prst="line">
            <a:avLst/>
          </a:prstGeom>
          <a:ln w="25400">
            <a:solidFill>
              <a:srgbClr val="FCC8E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34" name="Picture 233">
            <a:extLst>
              <a:ext uri="{FF2B5EF4-FFF2-40B4-BE49-F238E27FC236}">
                <a16:creationId xmlns:a16="http://schemas.microsoft.com/office/drawing/2014/main" id="{703869BC-1FFC-FCB6-CD66-BAA3D0316F0B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225249" y="6456264"/>
            <a:ext cx="264945" cy="192215"/>
          </a:xfrm>
          <a:prstGeom prst="rect">
            <a:avLst/>
          </a:prstGeom>
        </p:spPr>
      </p:pic>
      <p:sp>
        <p:nvSpPr>
          <p:cNvPr id="235" name="Rectangle: Rounded Corners 234">
            <a:extLst>
              <a:ext uri="{FF2B5EF4-FFF2-40B4-BE49-F238E27FC236}">
                <a16:creationId xmlns:a16="http://schemas.microsoft.com/office/drawing/2014/main" id="{56928098-0696-D7DD-60D9-4655CF32229D}"/>
              </a:ext>
            </a:extLst>
          </p:cNvPr>
          <p:cNvSpPr/>
          <p:nvPr/>
        </p:nvSpPr>
        <p:spPr>
          <a:xfrm>
            <a:off x="7694030" y="954496"/>
            <a:ext cx="1449742" cy="255711"/>
          </a:xfrm>
          <a:prstGeom prst="roundRect">
            <a:avLst/>
          </a:prstGeom>
          <a:solidFill>
            <a:srgbClr val="F6AD54"/>
          </a:solidFill>
          <a:ln>
            <a:solidFill>
              <a:srgbClr val="FDECD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>
                <a:solidFill>
                  <a:schemeClr val="bg1"/>
                </a:solidFill>
              </a:rPr>
              <a:t>Outputs</a:t>
            </a:r>
          </a:p>
        </p:txBody>
      </p:sp>
      <p:cxnSp>
        <p:nvCxnSpPr>
          <p:cNvPr id="236" name="Straight Arrow Connector 235">
            <a:extLst>
              <a:ext uri="{FF2B5EF4-FFF2-40B4-BE49-F238E27FC236}">
                <a16:creationId xmlns:a16="http://schemas.microsoft.com/office/drawing/2014/main" id="{A529B3B3-95C4-E065-6788-BC200AD12F80}"/>
              </a:ext>
            </a:extLst>
          </p:cNvPr>
          <p:cNvCxnSpPr>
            <a:cxnSpLocks/>
          </p:cNvCxnSpPr>
          <p:nvPr/>
        </p:nvCxnSpPr>
        <p:spPr>
          <a:xfrm>
            <a:off x="7581900" y="5555858"/>
            <a:ext cx="358580" cy="0"/>
          </a:xfrm>
          <a:prstGeom prst="straightConnector1">
            <a:avLst/>
          </a:prstGeom>
          <a:ln w="25400">
            <a:solidFill>
              <a:srgbClr val="FBDAB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7" name="Straight Arrow Connector 236">
            <a:extLst>
              <a:ext uri="{FF2B5EF4-FFF2-40B4-BE49-F238E27FC236}">
                <a16:creationId xmlns:a16="http://schemas.microsoft.com/office/drawing/2014/main" id="{A46DE86F-A973-5211-079D-3613735DC78F}"/>
              </a:ext>
            </a:extLst>
          </p:cNvPr>
          <p:cNvCxnSpPr>
            <a:cxnSpLocks/>
          </p:cNvCxnSpPr>
          <p:nvPr/>
        </p:nvCxnSpPr>
        <p:spPr>
          <a:xfrm>
            <a:off x="5953708" y="5909670"/>
            <a:ext cx="1986772" cy="0"/>
          </a:xfrm>
          <a:prstGeom prst="straightConnector1">
            <a:avLst/>
          </a:prstGeom>
          <a:ln w="25400">
            <a:solidFill>
              <a:srgbClr val="BED8EE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8" name="Rectangle: Rounded Corners 237">
            <a:extLst>
              <a:ext uri="{FF2B5EF4-FFF2-40B4-BE49-F238E27FC236}">
                <a16:creationId xmlns:a16="http://schemas.microsoft.com/office/drawing/2014/main" id="{B5F655BB-A663-1C1B-A109-95833FFE268E}"/>
              </a:ext>
            </a:extLst>
          </p:cNvPr>
          <p:cNvSpPr/>
          <p:nvPr/>
        </p:nvSpPr>
        <p:spPr>
          <a:xfrm>
            <a:off x="7946219" y="5306677"/>
            <a:ext cx="1123878" cy="687723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r"/>
            <a:r>
              <a:rPr lang="en-US" sz="900">
                <a:solidFill>
                  <a:schemeClr val="tx1"/>
                </a:solidFill>
              </a:rPr>
              <a:t>GHG </a:t>
            </a:r>
          </a:p>
          <a:p>
            <a:pPr algn="r"/>
            <a:r>
              <a:rPr lang="en-US" sz="900">
                <a:solidFill>
                  <a:schemeClr val="tx1"/>
                </a:solidFill>
              </a:rPr>
              <a:t>emissions</a:t>
            </a:r>
          </a:p>
          <a:p>
            <a:pPr algn="r"/>
            <a:endParaRPr lang="en-US" sz="1100" b="1">
              <a:solidFill>
                <a:schemeClr val="tx1"/>
              </a:solidFill>
            </a:endParaRPr>
          </a:p>
        </p:txBody>
      </p:sp>
      <p:pic>
        <p:nvPicPr>
          <p:cNvPr id="240" name="Picture 239">
            <a:extLst>
              <a:ext uri="{FF2B5EF4-FFF2-40B4-BE49-F238E27FC236}">
                <a16:creationId xmlns:a16="http://schemas.microsoft.com/office/drawing/2014/main" id="{ACA2A654-F59B-9543-E369-45A2D9FF9909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034278" y="5483337"/>
            <a:ext cx="350867" cy="350867"/>
          </a:xfrm>
          <a:prstGeom prst="rect">
            <a:avLst/>
          </a:prstGeom>
        </p:spPr>
      </p:pic>
      <p:cxnSp>
        <p:nvCxnSpPr>
          <p:cNvPr id="242" name="Straight Connector 241">
            <a:extLst>
              <a:ext uri="{FF2B5EF4-FFF2-40B4-BE49-F238E27FC236}">
                <a16:creationId xmlns:a16="http://schemas.microsoft.com/office/drawing/2014/main" id="{EECDDCF5-581A-40D6-66ED-6C8FCDC5C68F}"/>
              </a:ext>
            </a:extLst>
          </p:cNvPr>
          <p:cNvCxnSpPr>
            <a:cxnSpLocks/>
          </p:cNvCxnSpPr>
          <p:nvPr/>
        </p:nvCxnSpPr>
        <p:spPr>
          <a:xfrm>
            <a:off x="7593985" y="2102766"/>
            <a:ext cx="0" cy="3457294"/>
          </a:xfrm>
          <a:prstGeom prst="line">
            <a:avLst/>
          </a:prstGeom>
          <a:ln w="25400">
            <a:solidFill>
              <a:srgbClr val="FBDAB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9" name="Straight Connector 248">
            <a:extLst>
              <a:ext uri="{FF2B5EF4-FFF2-40B4-BE49-F238E27FC236}">
                <a16:creationId xmlns:a16="http://schemas.microsoft.com/office/drawing/2014/main" id="{C369FC81-3671-38C2-80DE-5A0D71934175}"/>
              </a:ext>
            </a:extLst>
          </p:cNvPr>
          <p:cNvCxnSpPr>
            <a:cxnSpLocks/>
          </p:cNvCxnSpPr>
          <p:nvPr/>
        </p:nvCxnSpPr>
        <p:spPr>
          <a:xfrm>
            <a:off x="5963014" y="5817897"/>
            <a:ext cx="0" cy="97763"/>
          </a:xfrm>
          <a:prstGeom prst="line">
            <a:avLst/>
          </a:prstGeom>
          <a:ln w="25400">
            <a:solidFill>
              <a:srgbClr val="BED8E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5" name="Straight Connector 254">
            <a:extLst>
              <a:ext uri="{FF2B5EF4-FFF2-40B4-BE49-F238E27FC236}">
                <a16:creationId xmlns:a16="http://schemas.microsoft.com/office/drawing/2014/main" id="{2B25316C-0D18-2301-306E-202E8C75854C}"/>
              </a:ext>
            </a:extLst>
          </p:cNvPr>
          <p:cNvCxnSpPr>
            <a:cxnSpLocks/>
          </p:cNvCxnSpPr>
          <p:nvPr/>
        </p:nvCxnSpPr>
        <p:spPr>
          <a:xfrm flipH="1">
            <a:off x="3842282" y="2817941"/>
            <a:ext cx="4636" cy="2536000"/>
          </a:xfrm>
          <a:prstGeom prst="line">
            <a:avLst/>
          </a:prstGeom>
          <a:ln w="25400">
            <a:solidFill>
              <a:srgbClr val="D5AB8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7" name="Straight Connector 256">
            <a:extLst>
              <a:ext uri="{FF2B5EF4-FFF2-40B4-BE49-F238E27FC236}">
                <a16:creationId xmlns:a16="http://schemas.microsoft.com/office/drawing/2014/main" id="{D1CC80C4-96BB-6DBB-0263-D5878A3BFB7F}"/>
              </a:ext>
            </a:extLst>
          </p:cNvPr>
          <p:cNvCxnSpPr>
            <a:cxnSpLocks/>
          </p:cNvCxnSpPr>
          <p:nvPr/>
        </p:nvCxnSpPr>
        <p:spPr>
          <a:xfrm>
            <a:off x="3256586" y="1596643"/>
            <a:ext cx="0" cy="2741980"/>
          </a:xfrm>
          <a:prstGeom prst="line">
            <a:avLst/>
          </a:prstGeom>
          <a:ln w="25400">
            <a:solidFill>
              <a:srgbClr val="FEAEA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1" name="Straight Connector 260">
            <a:extLst>
              <a:ext uri="{FF2B5EF4-FFF2-40B4-BE49-F238E27FC236}">
                <a16:creationId xmlns:a16="http://schemas.microsoft.com/office/drawing/2014/main" id="{1BC12011-2054-451D-EEAD-F037DA70A881}"/>
              </a:ext>
            </a:extLst>
          </p:cNvPr>
          <p:cNvCxnSpPr>
            <a:cxnSpLocks/>
          </p:cNvCxnSpPr>
          <p:nvPr/>
        </p:nvCxnSpPr>
        <p:spPr>
          <a:xfrm>
            <a:off x="3035221" y="4332012"/>
            <a:ext cx="220629" cy="0"/>
          </a:xfrm>
          <a:prstGeom prst="line">
            <a:avLst/>
          </a:prstGeom>
          <a:ln w="25400">
            <a:solidFill>
              <a:srgbClr val="FEAEA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4" name="Straight Connector 273">
            <a:extLst>
              <a:ext uri="{FF2B5EF4-FFF2-40B4-BE49-F238E27FC236}">
                <a16:creationId xmlns:a16="http://schemas.microsoft.com/office/drawing/2014/main" id="{B0370731-4B23-75A9-82D1-3D7AB0F9C6B3}"/>
              </a:ext>
            </a:extLst>
          </p:cNvPr>
          <p:cNvCxnSpPr>
            <a:cxnSpLocks/>
            <a:stCxn id="52" idx="3"/>
          </p:cNvCxnSpPr>
          <p:nvPr/>
        </p:nvCxnSpPr>
        <p:spPr>
          <a:xfrm flipV="1">
            <a:off x="3051674" y="5353941"/>
            <a:ext cx="799017" cy="16192"/>
          </a:xfrm>
          <a:prstGeom prst="line">
            <a:avLst/>
          </a:prstGeom>
          <a:ln w="25400">
            <a:solidFill>
              <a:srgbClr val="D5AB8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9" name="Straight Arrow Connector 278">
            <a:extLst>
              <a:ext uri="{FF2B5EF4-FFF2-40B4-BE49-F238E27FC236}">
                <a16:creationId xmlns:a16="http://schemas.microsoft.com/office/drawing/2014/main" id="{8BC645E5-45FE-E4E5-2AC2-1968F2C10E3D}"/>
              </a:ext>
            </a:extLst>
          </p:cNvPr>
          <p:cNvCxnSpPr>
            <a:cxnSpLocks/>
          </p:cNvCxnSpPr>
          <p:nvPr/>
        </p:nvCxnSpPr>
        <p:spPr>
          <a:xfrm>
            <a:off x="3668713" y="2157511"/>
            <a:ext cx="891535" cy="0"/>
          </a:xfrm>
          <a:prstGeom prst="straightConnector1">
            <a:avLst/>
          </a:prstGeom>
          <a:ln w="25400"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2" name="Straight Arrow Connector 281">
            <a:extLst>
              <a:ext uri="{FF2B5EF4-FFF2-40B4-BE49-F238E27FC236}">
                <a16:creationId xmlns:a16="http://schemas.microsoft.com/office/drawing/2014/main" id="{B1B2D93D-EF9E-D124-FF7A-C2C5E37A1D00}"/>
              </a:ext>
            </a:extLst>
          </p:cNvPr>
          <p:cNvCxnSpPr>
            <a:cxnSpLocks/>
          </p:cNvCxnSpPr>
          <p:nvPr/>
        </p:nvCxnSpPr>
        <p:spPr>
          <a:xfrm>
            <a:off x="3670300" y="2938773"/>
            <a:ext cx="889948" cy="0"/>
          </a:xfrm>
          <a:prstGeom prst="straightConnector1">
            <a:avLst/>
          </a:prstGeom>
          <a:ln w="25400"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3" name="Straight Arrow Connector 282">
            <a:extLst>
              <a:ext uri="{FF2B5EF4-FFF2-40B4-BE49-F238E27FC236}">
                <a16:creationId xmlns:a16="http://schemas.microsoft.com/office/drawing/2014/main" id="{03AB0C1E-94BA-D061-76B2-C94E5C4F3F4A}"/>
              </a:ext>
            </a:extLst>
          </p:cNvPr>
          <p:cNvCxnSpPr>
            <a:cxnSpLocks/>
          </p:cNvCxnSpPr>
          <p:nvPr/>
        </p:nvCxnSpPr>
        <p:spPr>
          <a:xfrm>
            <a:off x="3659888" y="1731949"/>
            <a:ext cx="900358" cy="0"/>
          </a:xfrm>
          <a:prstGeom prst="straightConnector1">
            <a:avLst/>
          </a:prstGeom>
          <a:ln w="25400"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4" name="Straight Arrow Connector 283">
            <a:extLst>
              <a:ext uri="{FF2B5EF4-FFF2-40B4-BE49-F238E27FC236}">
                <a16:creationId xmlns:a16="http://schemas.microsoft.com/office/drawing/2014/main" id="{35B1CDBE-28BF-735F-DB1F-9D6F0B04996C}"/>
              </a:ext>
            </a:extLst>
          </p:cNvPr>
          <p:cNvCxnSpPr>
            <a:cxnSpLocks/>
          </p:cNvCxnSpPr>
          <p:nvPr/>
        </p:nvCxnSpPr>
        <p:spPr>
          <a:xfrm>
            <a:off x="3665538" y="3545087"/>
            <a:ext cx="894710" cy="0"/>
          </a:xfrm>
          <a:prstGeom prst="straightConnector1">
            <a:avLst/>
          </a:prstGeom>
          <a:ln w="25400"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5" name="Straight Arrow Connector 284">
            <a:extLst>
              <a:ext uri="{FF2B5EF4-FFF2-40B4-BE49-F238E27FC236}">
                <a16:creationId xmlns:a16="http://schemas.microsoft.com/office/drawing/2014/main" id="{3E6209F0-7233-086E-B68E-673D0F11B442}"/>
              </a:ext>
            </a:extLst>
          </p:cNvPr>
          <p:cNvCxnSpPr>
            <a:cxnSpLocks/>
          </p:cNvCxnSpPr>
          <p:nvPr/>
        </p:nvCxnSpPr>
        <p:spPr>
          <a:xfrm>
            <a:off x="3667125" y="4270557"/>
            <a:ext cx="886443" cy="0"/>
          </a:xfrm>
          <a:prstGeom prst="straightConnector1">
            <a:avLst/>
          </a:prstGeom>
          <a:ln w="25400"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7" name="Straight Connector 296">
            <a:extLst>
              <a:ext uri="{FF2B5EF4-FFF2-40B4-BE49-F238E27FC236}">
                <a16:creationId xmlns:a16="http://schemas.microsoft.com/office/drawing/2014/main" id="{914E9BD7-9FE7-7C29-C655-0377ACA72E43}"/>
              </a:ext>
            </a:extLst>
          </p:cNvPr>
          <p:cNvCxnSpPr>
            <a:cxnSpLocks/>
          </p:cNvCxnSpPr>
          <p:nvPr/>
        </p:nvCxnSpPr>
        <p:spPr>
          <a:xfrm>
            <a:off x="3464018" y="1442172"/>
            <a:ext cx="0" cy="3520735"/>
          </a:xfrm>
          <a:prstGeom prst="line">
            <a:avLst/>
          </a:prstGeom>
          <a:ln w="25400">
            <a:solidFill>
              <a:srgbClr val="BAE18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9" name="Straight Arrow Connector 298">
            <a:extLst>
              <a:ext uri="{FF2B5EF4-FFF2-40B4-BE49-F238E27FC236}">
                <a16:creationId xmlns:a16="http://schemas.microsoft.com/office/drawing/2014/main" id="{99C2A83F-C8BF-0EC1-CD17-4C7C43B18AEF}"/>
              </a:ext>
            </a:extLst>
          </p:cNvPr>
          <p:cNvCxnSpPr>
            <a:cxnSpLocks/>
          </p:cNvCxnSpPr>
          <p:nvPr/>
        </p:nvCxnSpPr>
        <p:spPr>
          <a:xfrm>
            <a:off x="3451225" y="4962907"/>
            <a:ext cx="1110457" cy="0"/>
          </a:xfrm>
          <a:prstGeom prst="straightConnector1">
            <a:avLst/>
          </a:prstGeom>
          <a:ln w="25400">
            <a:solidFill>
              <a:srgbClr val="BAE18F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1" name="Straight Arrow Connector 300">
            <a:extLst>
              <a:ext uri="{FF2B5EF4-FFF2-40B4-BE49-F238E27FC236}">
                <a16:creationId xmlns:a16="http://schemas.microsoft.com/office/drawing/2014/main" id="{DB2EF65C-16B7-2B57-420C-9189F0DE87F8}"/>
              </a:ext>
            </a:extLst>
          </p:cNvPr>
          <p:cNvCxnSpPr>
            <a:cxnSpLocks/>
          </p:cNvCxnSpPr>
          <p:nvPr/>
        </p:nvCxnSpPr>
        <p:spPr>
          <a:xfrm>
            <a:off x="3449793" y="1433215"/>
            <a:ext cx="1110457" cy="0"/>
          </a:xfrm>
          <a:prstGeom prst="straightConnector1">
            <a:avLst/>
          </a:prstGeom>
          <a:ln w="25400">
            <a:solidFill>
              <a:srgbClr val="BAE18F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2" name="Straight Arrow Connector 301">
            <a:extLst>
              <a:ext uri="{FF2B5EF4-FFF2-40B4-BE49-F238E27FC236}">
                <a16:creationId xmlns:a16="http://schemas.microsoft.com/office/drawing/2014/main" id="{646AADF1-CCCB-9DA3-FFF8-1B959D5C9CAE}"/>
              </a:ext>
            </a:extLst>
          </p:cNvPr>
          <p:cNvCxnSpPr>
            <a:cxnSpLocks/>
          </p:cNvCxnSpPr>
          <p:nvPr/>
        </p:nvCxnSpPr>
        <p:spPr>
          <a:xfrm>
            <a:off x="3462338" y="2327904"/>
            <a:ext cx="1097912" cy="0"/>
          </a:xfrm>
          <a:prstGeom prst="straightConnector1">
            <a:avLst/>
          </a:prstGeom>
          <a:ln w="25400">
            <a:solidFill>
              <a:srgbClr val="BAE18F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6" name="Straight Arrow Connector 305">
            <a:extLst>
              <a:ext uri="{FF2B5EF4-FFF2-40B4-BE49-F238E27FC236}">
                <a16:creationId xmlns:a16="http://schemas.microsoft.com/office/drawing/2014/main" id="{97E35CAD-DFCA-CAB8-D610-9FE332402D9D}"/>
              </a:ext>
            </a:extLst>
          </p:cNvPr>
          <p:cNvCxnSpPr>
            <a:cxnSpLocks/>
          </p:cNvCxnSpPr>
          <p:nvPr/>
        </p:nvCxnSpPr>
        <p:spPr>
          <a:xfrm>
            <a:off x="3464931" y="2713252"/>
            <a:ext cx="1095319" cy="0"/>
          </a:xfrm>
          <a:prstGeom prst="straightConnector1">
            <a:avLst/>
          </a:prstGeom>
          <a:ln w="25400">
            <a:solidFill>
              <a:srgbClr val="BAE18F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8" name="Straight Arrow Connector 307">
            <a:extLst>
              <a:ext uri="{FF2B5EF4-FFF2-40B4-BE49-F238E27FC236}">
                <a16:creationId xmlns:a16="http://schemas.microsoft.com/office/drawing/2014/main" id="{D0F5D98A-9FDB-6912-DF0C-FCFFD82FB141}"/>
              </a:ext>
            </a:extLst>
          </p:cNvPr>
          <p:cNvCxnSpPr>
            <a:cxnSpLocks/>
          </p:cNvCxnSpPr>
          <p:nvPr/>
        </p:nvCxnSpPr>
        <p:spPr>
          <a:xfrm>
            <a:off x="3464931" y="3404695"/>
            <a:ext cx="1095319" cy="0"/>
          </a:xfrm>
          <a:prstGeom prst="straightConnector1">
            <a:avLst/>
          </a:prstGeom>
          <a:ln w="25400">
            <a:solidFill>
              <a:srgbClr val="BAE18F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1" name="Straight Arrow Connector 310">
            <a:extLst>
              <a:ext uri="{FF2B5EF4-FFF2-40B4-BE49-F238E27FC236}">
                <a16:creationId xmlns:a16="http://schemas.microsoft.com/office/drawing/2014/main" id="{2825D80F-F9FF-C7CE-71D5-79638F909682}"/>
              </a:ext>
            </a:extLst>
          </p:cNvPr>
          <p:cNvCxnSpPr>
            <a:cxnSpLocks/>
          </p:cNvCxnSpPr>
          <p:nvPr/>
        </p:nvCxnSpPr>
        <p:spPr>
          <a:xfrm>
            <a:off x="3464931" y="4139886"/>
            <a:ext cx="1095319" cy="0"/>
          </a:xfrm>
          <a:prstGeom prst="straightConnector1">
            <a:avLst/>
          </a:prstGeom>
          <a:ln w="25400">
            <a:solidFill>
              <a:srgbClr val="BAE18F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2" name="Straight Connector 311">
            <a:extLst>
              <a:ext uri="{FF2B5EF4-FFF2-40B4-BE49-F238E27FC236}">
                <a16:creationId xmlns:a16="http://schemas.microsoft.com/office/drawing/2014/main" id="{548FFB2C-FF34-C45A-BA59-B01FF6F90C92}"/>
              </a:ext>
            </a:extLst>
          </p:cNvPr>
          <p:cNvCxnSpPr>
            <a:cxnSpLocks/>
          </p:cNvCxnSpPr>
          <p:nvPr/>
        </p:nvCxnSpPr>
        <p:spPr>
          <a:xfrm>
            <a:off x="3051674" y="3115692"/>
            <a:ext cx="412364" cy="0"/>
          </a:xfrm>
          <a:prstGeom prst="line">
            <a:avLst/>
          </a:prstGeom>
          <a:ln w="25400">
            <a:solidFill>
              <a:srgbClr val="BAE18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6" name="Straight Connector 315">
            <a:extLst>
              <a:ext uri="{FF2B5EF4-FFF2-40B4-BE49-F238E27FC236}">
                <a16:creationId xmlns:a16="http://schemas.microsoft.com/office/drawing/2014/main" id="{584D0478-65A2-C019-7FB2-16F5849176C1}"/>
              </a:ext>
            </a:extLst>
          </p:cNvPr>
          <p:cNvCxnSpPr>
            <a:cxnSpLocks/>
          </p:cNvCxnSpPr>
          <p:nvPr/>
        </p:nvCxnSpPr>
        <p:spPr>
          <a:xfrm>
            <a:off x="3662986" y="1719263"/>
            <a:ext cx="14213" cy="2553823"/>
          </a:xfrm>
          <a:prstGeom prst="line">
            <a:avLst/>
          </a:prstGeom>
          <a:ln w="254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5" name="Straight Connector 324">
            <a:extLst>
              <a:ext uri="{FF2B5EF4-FFF2-40B4-BE49-F238E27FC236}">
                <a16:creationId xmlns:a16="http://schemas.microsoft.com/office/drawing/2014/main" id="{A97718A2-1349-9ABF-35BF-F18FEE98ED14}"/>
              </a:ext>
            </a:extLst>
          </p:cNvPr>
          <p:cNvCxnSpPr>
            <a:cxnSpLocks/>
          </p:cNvCxnSpPr>
          <p:nvPr/>
        </p:nvCxnSpPr>
        <p:spPr>
          <a:xfrm>
            <a:off x="3090524" y="1907402"/>
            <a:ext cx="575014" cy="0"/>
          </a:xfrm>
          <a:prstGeom prst="line">
            <a:avLst/>
          </a:prstGeom>
          <a:ln w="254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82B71AB-4138-FF8F-0FB6-E21EBEE40FA6}"/>
              </a:ext>
            </a:extLst>
          </p:cNvPr>
          <p:cNvSpPr/>
          <p:nvPr/>
        </p:nvSpPr>
        <p:spPr>
          <a:xfrm>
            <a:off x="7560469" y="765628"/>
            <a:ext cx="4550482" cy="5437152"/>
          </a:xfrm>
          <a:prstGeom prst="roundRect">
            <a:avLst>
              <a:gd name="adj" fmla="val 0"/>
            </a:avLst>
          </a:prstGeom>
          <a:solidFill>
            <a:schemeClr val="bg1">
              <a:alpha val="77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904738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48AB3D-2FB7-E336-8626-E6DA76CEDD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009D0DAA-B883-0C7F-A1C7-A6801C81A9A1}"/>
              </a:ext>
            </a:extLst>
          </p:cNvPr>
          <p:cNvSpPr/>
          <p:nvPr/>
        </p:nvSpPr>
        <p:spPr>
          <a:xfrm>
            <a:off x="9823196" y="1676041"/>
            <a:ext cx="1938866" cy="393706"/>
          </a:xfrm>
          <a:prstGeom prst="roundRect">
            <a:avLst/>
          </a:prstGeom>
          <a:solidFill>
            <a:schemeClr val="bg1"/>
          </a:solidFill>
          <a:ln>
            <a:solidFill>
              <a:srgbClr val="FBB7E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100" b="1">
                <a:solidFill>
                  <a:schemeClr val="tx1"/>
                </a:solidFill>
              </a:rPr>
              <a:t>Fuel Storage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6CDBD29F-65FE-29F1-EF6E-A2F3497D78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0990" y="1740795"/>
            <a:ext cx="328089" cy="328089"/>
          </a:xfrm>
          <a:prstGeom prst="rect">
            <a:avLst/>
          </a:prstGeom>
        </p:spPr>
      </p:pic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75884979-8439-0705-E1E2-8FA75B313F33}"/>
              </a:ext>
            </a:extLst>
          </p:cNvPr>
          <p:cNvSpPr/>
          <p:nvPr/>
        </p:nvSpPr>
        <p:spPr>
          <a:xfrm>
            <a:off x="9823196" y="2283526"/>
            <a:ext cx="1938866" cy="393706"/>
          </a:xfrm>
          <a:prstGeom prst="roundRect">
            <a:avLst/>
          </a:prstGeom>
          <a:solidFill>
            <a:schemeClr val="bg1"/>
          </a:solidFill>
          <a:ln>
            <a:solidFill>
              <a:srgbClr val="FBB7E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100" b="1">
                <a:solidFill>
                  <a:schemeClr val="tx1"/>
                </a:solidFill>
              </a:rPr>
              <a:t>Transport and</a:t>
            </a:r>
          </a:p>
          <a:p>
            <a:pPr algn="r"/>
            <a:r>
              <a:rPr lang="en-US" sz="1100" b="1">
                <a:solidFill>
                  <a:schemeClr val="tx1"/>
                </a:solidFill>
              </a:rPr>
              <a:t> Distribution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ABE5B3CC-7AFD-B345-8034-70D5D89D55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85656" y="2281486"/>
            <a:ext cx="390517" cy="390517"/>
          </a:xfrm>
          <a:prstGeom prst="rect">
            <a:avLst/>
          </a:prstGeom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A5AC233A-433F-9135-763B-C79B8F98E009}"/>
              </a:ext>
            </a:extLst>
          </p:cNvPr>
          <p:cNvSpPr/>
          <p:nvPr/>
        </p:nvSpPr>
        <p:spPr>
          <a:xfrm>
            <a:off x="9823196" y="2886777"/>
            <a:ext cx="1938866" cy="393706"/>
          </a:xfrm>
          <a:prstGeom prst="roundRect">
            <a:avLst/>
          </a:prstGeom>
          <a:solidFill>
            <a:schemeClr val="bg1"/>
          </a:solidFill>
          <a:ln>
            <a:solidFill>
              <a:srgbClr val="FBB7E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100" b="1">
                <a:solidFill>
                  <a:schemeClr val="tx1"/>
                </a:solidFill>
              </a:rPr>
              <a:t>Marine Bunkering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95F1CF7-0104-73C1-7331-105CF7D9AD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54428" y="2891011"/>
            <a:ext cx="366188" cy="366188"/>
          </a:xfrm>
          <a:prstGeom prst="rect">
            <a:avLst/>
          </a:prstGeom>
        </p:spPr>
      </p:pic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E1AB7E4C-163B-E8CD-DD1A-C8E3807AF09A}"/>
              </a:ext>
            </a:extLst>
          </p:cNvPr>
          <p:cNvSpPr/>
          <p:nvPr/>
        </p:nvSpPr>
        <p:spPr>
          <a:xfrm>
            <a:off x="9823196" y="3473949"/>
            <a:ext cx="1938866" cy="393706"/>
          </a:xfrm>
          <a:prstGeom prst="roundRect">
            <a:avLst/>
          </a:prstGeom>
          <a:solidFill>
            <a:schemeClr val="bg1"/>
          </a:solidFill>
          <a:ln>
            <a:solidFill>
              <a:srgbClr val="FBB7E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100" b="1">
                <a:solidFill>
                  <a:schemeClr val="tx1"/>
                </a:solidFill>
              </a:rPr>
              <a:t>Fuel Combustion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29DDC441-595F-F199-2B68-300B9A510A0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00990" y="3524751"/>
            <a:ext cx="292101" cy="292101"/>
          </a:xfrm>
          <a:prstGeom prst="rect">
            <a:avLst/>
          </a:prstGeom>
        </p:spPr>
      </p:pic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992A0916-3A03-F06F-410E-C6D4373E243A}"/>
              </a:ext>
            </a:extLst>
          </p:cNvPr>
          <p:cNvSpPr/>
          <p:nvPr/>
        </p:nvSpPr>
        <p:spPr>
          <a:xfrm>
            <a:off x="9697989" y="896784"/>
            <a:ext cx="2222500" cy="393707"/>
          </a:xfrm>
          <a:prstGeom prst="roundRect">
            <a:avLst/>
          </a:prstGeom>
          <a:solidFill>
            <a:srgbClr val="FBB7E6"/>
          </a:solidFill>
          <a:ln>
            <a:solidFill>
              <a:srgbClr val="FCC8E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Outside of </a:t>
            </a:r>
          </a:p>
          <a:p>
            <a:pPr algn="ctr"/>
            <a:r>
              <a:rPr lang="en-US" sz="1200" b="1">
                <a:solidFill>
                  <a:schemeClr val="bg1"/>
                </a:solidFill>
              </a:rPr>
              <a:t>System Boundary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B77CB37-1226-B72F-6E2B-2E977ACA86C8}"/>
              </a:ext>
            </a:extLst>
          </p:cNvPr>
          <p:cNvSpPr/>
          <p:nvPr/>
        </p:nvSpPr>
        <p:spPr>
          <a:xfrm>
            <a:off x="9598702" y="775032"/>
            <a:ext cx="2421075" cy="5416987"/>
          </a:xfrm>
          <a:prstGeom prst="roundRect">
            <a:avLst>
              <a:gd name="adj" fmla="val 1511"/>
            </a:avLst>
          </a:prstGeom>
          <a:noFill/>
          <a:ln w="254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b="1">
              <a:solidFill>
                <a:schemeClr val="bg1"/>
              </a:solidFill>
            </a:endParaRP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9F055297-F8C4-9861-A4EA-391675DC0028}"/>
              </a:ext>
            </a:extLst>
          </p:cNvPr>
          <p:cNvCxnSpPr>
            <a:cxnSpLocks/>
          </p:cNvCxnSpPr>
          <p:nvPr/>
        </p:nvCxnSpPr>
        <p:spPr>
          <a:xfrm>
            <a:off x="10834962" y="2069747"/>
            <a:ext cx="0" cy="213779"/>
          </a:xfrm>
          <a:prstGeom prst="straightConnector1">
            <a:avLst/>
          </a:prstGeom>
          <a:ln w="25400">
            <a:solidFill>
              <a:srgbClr val="FBB7E6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9B209ADC-1033-6AA7-41E3-CDB0615FB56B}"/>
              </a:ext>
            </a:extLst>
          </p:cNvPr>
          <p:cNvCxnSpPr>
            <a:cxnSpLocks/>
          </p:cNvCxnSpPr>
          <p:nvPr/>
        </p:nvCxnSpPr>
        <p:spPr>
          <a:xfrm>
            <a:off x="10834961" y="2672998"/>
            <a:ext cx="0" cy="213779"/>
          </a:xfrm>
          <a:prstGeom prst="straightConnector1">
            <a:avLst/>
          </a:prstGeom>
          <a:ln w="25400">
            <a:solidFill>
              <a:srgbClr val="FBB7E6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0881C8B0-7712-81E2-CC5C-289A121EB3A0}"/>
              </a:ext>
            </a:extLst>
          </p:cNvPr>
          <p:cNvCxnSpPr>
            <a:cxnSpLocks/>
          </p:cNvCxnSpPr>
          <p:nvPr/>
        </p:nvCxnSpPr>
        <p:spPr>
          <a:xfrm>
            <a:off x="10834961" y="3280483"/>
            <a:ext cx="0" cy="213779"/>
          </a:xfrm>
          <a:prstGeom prst="straightConnector1">
            <a:avLst/>
          </a:prstGeom>
          <a:ln w="25400">
            <a:solidFill>
              <a:srgbClr val="FBB7E6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F73A64BD-AEE5-B976-5FC1-81754C057719}"/>
              </a:ext>
            </a:extLst>
          </p:cNvPr>
          <p:cNvCxnSpPr>
            <a:cxnSpLocks/>
          </p:cNvCxnSpPr>
          <p:nvPr/>
        </p:nvCxnSpPr>
        <p:spPr>
          <a:xfrm>
            <a:off x="10798554" y="3867655"/>
            <a:ext cx="0" cy="326363"/>
          </a:xfrm>
          <a:prstGeom prst="straightConnector1">
            <a:avLst/>
          </a:prstGeom>
          <a:ln w="25400">
            <a:solidFill>
              <a:srgbClr val="FBB7E6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B758E487-7F7D-A7E0-11C7-DA7D8E15AEB3}"/>
              </a:ext>
            </a:extLst>
          </p:cNvPr>
          <p:cNvSpPr/>
          <p:nvPr/>
        </p:nvSpPr>
        <p:spPr>
          <a:xfrm>
            <a:off x="9817965" y="4190669"/>
            <a:ext cx="1907895" cy="1322807"/>
          </a:xfrm>
          <a:prstGeom prst="roundRect">
            <a:avLst/>
          </a:prstGeom>
          <a:solidFill>
            <a:schemeClr val="bg1"/>
          </a:solidFill>
          <a:ln>
            <a:solidFill>
              <a:srgbClr val="FBB7E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>
                <a:solidFill>
                  <a:schemeClr val="tx1"/>
                </a:solidFill>
              </a:rPr>
              <a:t>Other Exclusions</a:t>
            </a:r>
          </a:p>
          <a:p>
            <a:pPr algn="ctr"/>
            <a:endParaRPr lang="en-US" sz="1100" b="1">
              <a:solidFill>
                <a:schemeClr val="tx1"/>
              </a:solidFill>
            </a:endParaRPr>
          </a:p>
          <a:p>
            <a:r>
              <a:rPr lang="en-US" sz="1100">
                <a:solidFill>
                  <a:schemeClr val="tx1"/>
                </a:solidFill>
              </a:rPr>
              <a:t>• Ship &amp; Engine Manufacturing</a:t>
            </a:r>
            <a:br>
              <a:rPr lang="en-US" sz="1100">
                <a:solidFill>
                  <a:schemeClr val="tx1"/>
                </a:solidFill>
              </a:rPr>
            </a:br>
            <a:r>
              <a:rPr lang="en-US" sz="1100">
                <a:solidFill>
                  <a:schemeClr val="tx1"/>
                </a:solidFill>
              </a:rPr>
              <a:t>• Port Infrastructure</a:t>
            </a:r>
            <a:br>
              <a:rPr lang="en-US" sz="1100">
                <a:solidFill>
                  <a:schemeClr val="tx1"/>
                </a:solidFill>
              </a:rPr>
            </a:br>
            <a:r>
              <a:rPr lang="en-US" sz="1100">
                <a:solidFill>
                  <a:schemeClr val="tx1"/>
                </a:solidFill>
              </a:rPr>
              <a:t>• Catalyst Recycling</a:t>
            </a:r>
            <a:br>
              <a:rPr lang="en-US" sz="1100">
                <a:solidFill>
                  <a:schemeClr val="tx1"/>
                </a:solidFill>
              </a:rPr>
            </a:br>
            <a:r>
              <a:rPr lang="en-US" sz="1100">
                <a:solidFill>
                  <a:schemeClr val="tx1"/>
                </a:solidFill>
              </a:rPr>
              <a:t>• R&amp;D, Administration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637D1A1-47F6-698A-100E-D854A79169EB}"/>
              </a:ext>
            </a:extLst>
          </p:cNvPr>
          <p:cNvSpPr txBox="1"/>
          <p:nvPr/>
        </p:nvSpPr>
        <p:spPr>
          <a:xfrm>
            <a:off x="9878753" y="1371322"/>
            <a:ext cx="190789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/>
              <a:t>(Downstream – Tank to Wake)</a:t>
            </a:r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690BE4C6-690F-8CEE-666D-5A8E6B5F2D8A}"/>
              </a:ext>
            </a:extLst>
          </p:cNvPr>
          <p:cNvSpPr/>
          <p:nvPr/>
        </p:nvSpPr>
        <p:spPr>
          <a:xfrm>
            <a:off x="1197851" y="1335778"/>
            <a:ext cx="1896533" cy="1071166"/>
          </a:xfrm>
          <a:prstGeom prst="roundRect">
            <a:avLst/>
          </a:prstGeom>
          <a:solidFill>
            <a:schemeClr val="bg1"/>
          </a:solidFill>
          <a:ln>
            <a:solidFill>
              <a:srgbClr val="DCCCE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err="1">
                <a:solidFill>
                  <a:schemeClr val="tx1"/>
                </a:solidFill>
              </a:rPr>
              <a:t>Electrolyzer</a:t>
            </a:r>
            <a:r>
              <a:rPr lang="en-US" sz="900">
                <a:solidFill>
                  <a:schemeClr val="tx1"/>
                </a:solidFill>
              </a:rPr>
              <a:t> materials (Pt, Ni, Ti, membranes)</a:t>
            </a:r>
          </a:p>
          <a:p>
            <a:endParaRPr lang="en-US" sz="90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>
                <a:solidFill>
                  <a:schemeClr val="tx1"/>
                </a:solidFill>
              </a:rPr>
              <a:t>Catalysts (Co, Fe)</a:t>
            </a:r>
            <a:endParaRPr lang="en-US" sz="900" b="1">
              <a:solidFill>
                <a:schemeClr val="tx1"/>
              </a:solidFill>
            </a:endParaRPr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8FCCDE15-6C2F-BED6-1667-749565FE1386}"/>
              </a:ext>
            </a:extLst>
          </p:cNvPr>
          <p:cNvSpPr/>
          <p:nvPr/>
        </p:nvSpPr>
        <p:spPr>
          <a:xfrm>
            <a:off x="1197851" y="990066"/>
            <a:ext cx="1896533" cy="245870"/>
          </a:xfrm>
          <a:prstGeom prst="roundRect">
            <a:avLst/>
          </a:prstGeom>
          <a:solidFill>
            <a:srgbClr val="B897D9"/>
          </a:solidFill>
          <a:ln>
            <a:solidFill>
              <a:srgbClr val="DCCCE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>
                <a:solidFill>
                  <a:schemeClr val="bg1"/>
                </a:solidFill>
              </a:rPr>
              <a:t>Upstream Inputs</a:t>
            </a:r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16B69570-665A-6562-F8F2-CBD2EB5EA880}"/>
              </a:ext>
            </a:extLst>
          </p:cNvPr>
          <p:cNvSpPr/>
          <p:nvPr/>
        </p:nvSpPr>
        <p:spPr>
          <a:xfrm>
            <a:off x="1608698" y="1454127"/>
            <a:ext cx="1196761" cy="220527"/>
          </a:xfrm>
          <a:prstGeom prst="roundRect">
            <a:avLst/>
          </a:prstGeom>
          <a:solidFill>
            <a:srgbClr val="DCCC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>
                <a:solidFill>
                  <a:schemeClr val="tx1"/>
                </a:solidFill>
              </a:rPr>
              <a:t>Raw Materials</a:t>
            </a: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4F9E4F6D-7A1A-49CC-9DAF-66C6F8C88F42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67532" t="-754" r="15143"/>
          <a:stretch>
            <a:fillRect/>
          </a:stretch>
        </p:blipFill>
        <p:spPr>
          <a:xfrm rot="5400000">
            <a:off x="1888815" y="6331371"/>
            <a:ext cx="222990" cy="413345"/>
          </a:xfrm>
          <a:prstGeom prst="rect">
            <a:avLst/>
          </a:prstGeom>
        </p:spPr>
      </p:pic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B57BC8CE-9672-C4D3-9CAD-9E8752A749E2}"/>
              </a:ext>
            </a:extLst>
          </p:cNvPr>
          <p:cNvSpPr/>
          <p:nvPr/>
        </p:nvSpPr>
        <p:spPr>
          <a:xfrm>
            <a:off x="1161338" y="2527329"/>
            <a:ext cx="1896533" cy="1209895"/>
          </a:xfrm>
          <a:prstGeom prst="roundRect">
            <a:avLst/>
          </a:prstGeom>
          <a:solidFill>
            <a:schemeClr val="bg1"/>
          </a:solidFill>
          <a:ln>
            <a:solidFill>
              <a:srgbClr val="DCCCE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>
                <a:solidFill>
                  <a:schemeClr val="tx1"/>
                </a:solidFill>
              </a:rPr>
              <a:t>Renewable  Electricity  </a:t>
            </a:r>
          </a:p>
          <a:p>
            <a:r>
              <a:rPr lang="en-US" sz="900">
                <a:solidFill>
                  <a:schemeClr val="tx1"/>
                </a:solidFill>
              </a:rPr>
              <a:t>        (Solar, Wind)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>
                <a:solidFill>
                  <a:schemeClr val="tx1"/>
                </a:solidFill>
              </a:rPr>
              <a:t>Grid Electricity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>
                <a:solidFill>
                  <a:schemeClr val="tx1"/>
                </a:solidFill>
              </a:rPr>
              <a:t>Transmission</a:t>
            </a:r>
            <a:r>
              <a:rPr lang="en-US" sz="900"/>
              <a:t>)</a:t>
            </a:r>
            <a:endParaRPr lang="en-US" sz="900" b="1">
              <a:solidFill>
                <a:schemeClr val="tx1"/>
              </a:solidFill>
            </a:endParaRPr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5EBB0F5A-20C9-6D4C-635C-841465BA4018}"/>
              </a:ext>
            </a:extLst>
          </p:cNvPr>
          <p:cNvSpPr/>
          <p:nvPr/>
        </p:nvSpPr>
        <p:spPr>
          <a:xfrm>
            <a:off x="1532642" y="2696747"/>
            <a:ext cx="1196761" cy="220527"/>
          </a:xfrm>
          <a:prstGeom prst="roundRect">
            <a:avLst/>
          </a:prstGeom>
          <a:solidFill>
            <a:srgbClr val="DCCC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>
                <a:solidFill>
                  <a:schemeClr val="tx1"/>
                </a:solidFill>
              </a:rPr>
              <a:t>Energy Supply</a:t>
            </a:r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746A92B0-3823-336B-2CFA-04A2B0AC6AE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86794" y="3201990"/>
            <a:ext cx="405411" cy="405411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2CE5BC07-81DC-3519-5447-AA744C890D5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03116" y="1973073"/>
            <a:ext cx="325604" cy="325604"/>
          </a:xfrm>
          <a:prstGeom prst="rect">
            <a:avLst/>
          </a:prstGeom>
        </p:spPr>
      </p:pic>
      <p:sp>
        <p:nvSpPr>
          <p:cNvPr id="48" name="Rectangle: Rounded Corners 47">
            <a:extLst>
              <a:ext uri="{FF2B5EF4-FFF2-40B4-BE49-F238E27FC236}">
                <a16:creationId xmlns:a16="http://schemas.microsoft.com/office/drawing/2014/main" id="{61E6FD6F-6451-AA9C-C041-24936209BDBD}"/>
              </a:ext>
            </a:extLst>
          </p:cNvPr>
          <p:cNvSpPr/>
          <p:nvPr/>
        </p:nvSpPr>
        <p:spPr>
          <a:xfrm>
            <a:off x="1161338" y="3950186"/>
            <a:ext cx="1873883" cy="814451"/>
          </a:xfrm>
          <a:prstGeom prst="roundRect">
            <a:avLst/>
          </a:prstGeom>
          <a:solidFill>
            <a:schemeClr val="bg1"/>
          </a:solidFill>
          <a:ln>
            <a:solidFill>
              <a:srgbClr val="DCCCE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>
                <a:solidFill>
                  <a:schemeClr val="tx1"/>
                </a:solidFill>
              </a:rPr>
              <a:t>Water Extraction &amp; Purification</a:t>
            </a:r>
            <a:endParaRPr lang="en-US" sz="900" b="1">
              <a:solidFill>
                <a:schemeClr val="tx1"/>
              </a:solidFill>
            </a:endParaRPr>
          </a:p>
        </p:txBody>
      </p:sp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A2142762-EB37-3735-0039-FBC7C2AF0364}"/>
              </a:ext>
            </a:extLst>
          </p:cNvPr>
          <p:cNvSpPr/>
          <p:nvPr/>
        </p:nvSpPr>
        <p:spPr>
          <a:xfrm>
            <a:off x="1560861" y="4071723"/>
            <a:ext cx="1196761" cy="220527"/>
          </a:xfrm>
          <a:prstGeom prst="roundRect">
            <a:avLst/>
          </a:prstGeom>
          <a:solidFill>
            <a:srgbClr val="DCCC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>
                <a:solidFill>
                  <a:schemeClr val="tx1"/>
                </a:solidFill>
              </a:rPr>
              <a:t>Water Supply</a:t>
            </a:r>
          </a:p>
        </p:txBody>
      </p:sp>
      <p:sp>
        <p:nvSpPr>
          <p:cNvPr id="52" name="Rectangle: Rounded Corners 51">
            <a:extLst>
              <a:ext uri="{FF2B5EF4-FFF2-40B4-BE49-F238E27FC236}">
                <a16:creationId xmlns:a16="http://schemas.microsoft.com/office/drawing/2014/main" id="{4047A54C-2796-14E5-A0FC-08E59298A0F7}"/>
              </a:ext>
            </a:extLst>
          </p:cNvPr>
          <p:cNvSpPr/>
          <p:nvPr/>
        </p:nvSpPr>
        <p:spPr>
          <a:xfrm>
            <a:off x="1155141" y="4962907"/>
            <a:ext cx="1896533" cy="814451"/>
          </a:xfrm>
          <a:prstGeom prst="roundRect">
            <a:avLst/>
          </a:prstGeom>
          <a:solidFill>
            <a:schemeClr val="bg1"/>
          </a:solidFill>
          <a:ln>
            <a:solidFill>
              <a:srgbClr val="DCCCE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r>
              <a:rPr lang="en-US" sz="900">
                <a:solidFill>
                  <a:schemeClr val="tx1"/>
                </a:solidFill>
              </a:rPr>
              <a:t>• Industrial Capture</a:t>
            </a:r>
            <a:br>
              <a:rPr lang="en-US" sz="900">
                <a:solidFill>
                  <a:schemeClr val="tx1"/>
                </a:solidFill>
              </a:rPr>
            </a:br>
            <a:r>
              <a:rPr lang="en-US" sz="900">
                <a:solidFill>
                  <a:schemeClr val="tx1"/>
                </a:solidFill>
              </a:rPr>
              <a:t>• Direct Air Capture (DAC)</a:t>
            </a:r>
            <a:r>
              <a:rPr lang="en-US" sz="900"/>
              <a:t>)</a:t>
            </a:r>
          </a:p>
        </p:txBody>
      </p:sp>
      <p:sp>
        <p:nvSpPr>
          <p:cNvPr id="53" name="Rectangle: Rounded Corners 52">
            <a:extLst>
              <a:ext uri="{FF2B5EF4-FFF2-40B4-BE49-F238E27FC236}">
                <a16:creationId xmlns:a16="http://schemas.microsoft.com/office/drawing/2014/main" id="{AE9A7DAB-0DCA-66A1-B0C0-CC4BB8D89451}"/>
              </a:ext>
            </a:extLst>
          </p:cNvPr>
          <p:cNvSpPr/>
          <p:nvPr/>
        </p:nvSpPr>
        <p:spPr>
          <a:xfrm>
            <a:off x="1608698" y="5086150"/>
            <a:ext cx="1196761" cy="220527"/>
          </a:xfrm>
          <a:prstGeom prst="roundRect">
            <a:avLst/>
          </a:prstGeom>
          <a:solidFill>
            <a:srgbClr val="DCCC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>
                <a:solidFill>
                  <a:schemeClr val="tx1"/>
                </a:solidFill>
              </a:rPr>
              <a:t>CO₂ Source</a:t>
            </a:r>
          </a:p>
        </p:txBody>
      </p:sp>
      <p:pic>
        <p:nvPicPr>
          <p:cNvPr id="57" name="Picture 56">
            <a:extLst>
              <a:ext uri="{FF2B5EF4-FFF2-40B4-BE49-F238E27FC236}">
                <a16:creationId xmlns:a16="http://schemas.microsoft.com/office/drawing/2014/main" id="{2B01876F-63E6-93B9-567B-D8408D64B42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26231" y="4393497"/>
            <a:ext cx="316347" cy="316347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D3B09136-2959-C90E-8685-A2E66B51956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654931" y="5406519"/>
            <a:ext cx="262463" cy="262463"/>
          </a:xfrm>
          <a:prstGeom prst="rect">
            <a:avLst/>
          </a:prstGeom>
        </p:spPr>
      </p:pic>
      <p:sp>
        <p:nvSpPr>
          <p:cNvPr id="66" name="Rectangle: Rounded Corners 65">
            <a:extLst>
              <a:ext uri="{FF2B5EF4-FFF2-40B4-BE49-F238E27FC236}">
                <a16:creationId xmlns:a16="http://schemas.microsoft.com/office/drawing/2014/main" id="{3C0D533C-E2FA-46AC-D9C0-FE94EB745F74}"/>
              </a:ext>
            </a:extLst>
          </p:cNvPr>
          <p:cNvSpPr/>
          <p:nvPr/>
        </p:nvSpPr>
        <p:spPr>
          <a:xfrm>
            <a:off x="4560250" y="1321330"/>
            <a:ext cx="2797283" cy="550626"/>
          </a:xfrm>
          <a:prstGeom prst="roundRect">
            <a:avLst/>
          </a:prstGeom>
          <a:solidFill>
            <a:schemeClr val="bg1"/>
          </a:solidFill>
          <a:ln>
            <a:solidFill>
              <a:srgbClr val="BED8E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sz="900">
                <a:solidFill>
                  <a:schemeClr val="tx1"/>
                </a:solidFill>
              </a:rPr>
              <a:t>Hydrogen (H₂) Production</a:t>
            </a:r>
          </a:p>
        </p:txBody>
      </p:sp>
      <p:sp>
        <p:nvSpPr>
          <p:cNvPr id="67" name="Rectangle: Rounded Corners 66">
            <a:extLst>
              <a:ext uri="{FF2B5EF4-FFF2-40B4-BE49-F238E27FC236}">
                <a16:creationId xmlns:a16="http://schemas.microsoft.com/office/drawing/2014/main" id="{1B99D28B-3242-55A3-0B6E-4124CA560B8D}"/>
              </a:ext>
            </a:extLst>
          </p:cNvPr>
          <p:cNvSpPr/>
          <p:nvPr/>
        </p:nvSpPr>
        <p:spPr>
          <a:xfrm>
            <a:off x="4719320" y="1392219"/>
            <a:ext cx="2473960" cy="205497"/>
          </a:xfrm>
          <a:prstGeom prst="roundRect">
            <a:avLst/>
          </a:prstGeom>
          <a:solidFill>
            <a:srgbClr val="BED8E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>
                <a:solidFill>
                  <a:schemeClr val="tx1"/>
                </a:solidFill>
              </a:rPr>
              <a:t>Electrolysis</a:t>
            </a:r>
          </a:p>
        </p:txBody>
      </p:sp>
      <p:sp>
        <p:nvSpPr>
          <p:cNvPr id="68" name="Rectangle: Rounded Corners 67">
            <a:extLst>
              <a:ext uri="{FF2B5EF4-FFF2-40B4-BE49-F238E27FC236}">
                <a16:creationId xmlns:a16="http://schemas.microsoft.com/office/drawing/2014/main" id="{2CD83478-BB98-DBE9-4A36-A406C2F5B1D5}"/>
              </a:ext>
            </a:extLst>
          </p:cNvPr>
          <p:cNvSpPr/>
          <p:nvPr/>
        </p:nvSpPr>
        <p:spPr>
          <a:xfrm>
            <a:off x="4560250" y="2047770"/>
            <a:ext cx="2797283" cy="366917"/>
          </a:xfrm>
          <a:prstGeom prst="roundRect">
            <a:avLst/>
          </a:prstGeom>
          <a:solidFill>
            <a:schemeClr val="bg1"/>
          </a:solidFill>
          <a:ln>
            <a:solidFill>
              <a:srgbClr val="BED8E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endParaRPr lang="en-US" sz="900">
              <a:solidFill>
                <a:schemeClr val="tx1"/>
              </a:solidFill>
            </a:endParaRPr>
          </a:p>
        </p:txBody>
      </p:sp>
      <p:sp>
        <p:nvSpPr>
          <p:cNvPr id="69" name="Rectangle: Rounded Corners 68">
            <a:extLst>
              <a:ext uri="{FF2B5EF4-FFF2-40B4-BE49-F238E27FC236}">
                <a16:creationId xmlns:a16="http://schemas.microsoft.com/office/drawing/2014/main" id="{E963CC61-9DB0-52DE-6648-DD5761757735}"/>
              </a:ext>
            </a:extLst>
          </p:cNvPr>
          <p:cNvSpPr/>
          <p:nvPr/>
        </p:nvSpPr>
        <p:spPr>
          <a:xfrm>
            <a:off x="4719320" y="2120965"/>
            <a:ext cx="2473960" cy="173620"/>
          </a:xfrm>
          <a:prstGeom prst="roundRect">
            <a:avLst/>
          </a:prstGeom>
          <a:solidFill>
            <a:srgbClr val="BED8E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>
                <a:solidFill>
                  <a:schemeClr val="tx1"/>
                </a:solidFill>
              </a:rPr>
              <a:t>H₂ Compression</a:t>
            </a:r>
          </a:p>
        </p:txBody>
      </p:sp>
      <p:sp>
        <p:nvSpPr>
          <p:cNvPr id="74" name="Rectangle: Rounded Corners 73">
            <a:extLst>
              <a:ext uri="{FF2B5EF4-FFF2-40B4-BE49-F238E27FC236}">
                <a16:creationId xmlns:a16="http://schemas.microsoft.com/office/drawing/2014/main" id="{CB47743E-0B65-103E-D585-4A731C871478}"/>
              </a:ext>
            </a:extLst>
          </p:cNvPr>
          <p:cNvSpPr/>
          <p:nvPr/>
        </p:nvSpPr>
        <p:spPr>
          <a:xfrm>
            <a:off x="4560250" y="2579646"/>
            <a:ext cx="2797283" cy="550626"/>
          </a:xfrm>
          <a:prstGeom prst="roundRect">
            <a:avLst/>
          </a:prstGeom>
          <a:solidFill>
            <a:schemeClr val="bg1"/>
          </a:solidFill>
          <a:ln>
            <a:solidFill>
              <a:srgbClr val="BED8E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sz="900">
                <a:solidFill>
                  <a:schemeClr val="tx1"/>
                </a:solidFill>
              </a:rPr>
              <a:t>CO₂ + H₂ → CO + H₂O</a:t>
            </a:r>
          </a:p>
        </p:txBody>
      </p:sp>
      <p:sp>
        <p:nvSpPr>
          <p:cNvPr id="75" name="Rectangle: Rounded Corners 74">
            <a:extLst>
              <a:ext uri="{FF2B5EF4-FFF2-40B4-BE49-F238E27FC236}">
                <a16:creationId xmlns:a16="http://schemas.microsoft.com/office/drawing/2014/main" id="{8DC0C41E-A21C-4614-B28F-E7E424842A5A}"/>
              </a:ext>
            </a:extLst>
          </p:cNvPr>
          <p:cNvSpPr/>
          <p:nvPr/>
        </p:nvSpPr>
        <p:spPr>
          <a:xfrm>
            <a:off x="4719320" y="2650535"/>
            <a:ext cx="2473960" cy="220527"/>
          </a:xfrm>
          <a:prstGeom prst="roundRect">
            <a:avLst/>
          </a:prstGeom>
          <a:solidFill>
            <a:srgbClr val="BED8E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>
                <a:solidFill>
                  <a:schemeClr val="tx1"/>
                </a:solidFill>
              </a:rPr>
              <a:t>Reverse Water Gas Shift (RWGS)</a:t>
            </a:r>
          </a:p>
        </p:txBody>
      </p:sp>
      <p:sp>
        <p:nvSpPr>
          <p:cNvPr id="76" name="Rectangle: Rounded Corners 75">
            <a:extLst>
              <a:ext uri="{FF2B5EF4-FFF2-40B4-BE49-F238E27FC236}">
                <a16:creationId xmlns:a16="http://schemas.microsoft.com/office/drawing/2014/main" id="{A3C392D3-618A-160A-36C8-339EBE7F41B5}"/>
              </a:ext>
            </a:extLst>
          </p:cNvPr>
          <p:cNvSpPr/>
          <p:nvPr/>
        </p:nvSpPr>
        <p:spPr>
          <a:xfrm>
            <a:off x="4560250" y="3279521"/>
            <a:ext cx="2797283" cy="550626"/>
          </a:xfrm>
          <a:prstGeom prst="roundRect">
            <a:avLst/>
          </a:prstGeom>
          <a:solidFill>
            <a:schemeClr val="bg1"/>
          </a:solidFill>
          <a:ln>
            <a:solidFill>
              <a:srgbClr val="BED8E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sz="900">
                <a:solidFill>
                  <a:schemeClr val="tx1"/>
                </a:solidFill>
              </a:rPr>
              <a:t>(Gas Cleanup, H₂/CO Adjustment)</a:t>
            </a:r>
          </a:p>
        </p:txBody>
      </p:sp>
      <p:sp>
        <p:nvSpPr>
          <p:cNvPr id="77" name="Rectangle: Rounded Corners 76">
            <a:extLst>
              <a:ext uri="{FF2B5EF4-FFF2-40B4-BE49-F238E27FC236}">
                <a16:creationId xmlns:a16="http://schemas.microsoft.com/office/drawing/2014/main" id="{853ABB2F-6B35-CE31-80BA-80DF30E45950}"/>
              </a:ext>
            </a:extLst>
          </p:cNvPr>
          <p:cNvSpPr/>
          <p:nvPr/>
        </p:nvSpPr>
        <p:spPr>
          <a:xfrm>
            <a:off x="4719320" y="3350410"/>
            <a:ext cx="2473960" cy="194676"/>
          </a:xfrm>
          <a:prstGeom prst="roundRect">
            <a:avLst/>
          </a:prstGeom>
          <a:solidFill>
            <a:srgbClr val="BED8E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>
                <a:solidFill>
                  <a:schemeClr val="tx1"/>
                </a:solidFill>
              </a:rPr>
              <a:t>Syngas Conditioning</a:t>
            </a:r>
          </a:p>
        </p:txBody>
      </p:sp>
      <p:sp>
        <p:nvSpPr>
          <p:cNvPr id="78" name="Rectangle: Rounded Corners 77">
            <a:extLst>
              <a:ext uri="{FF2B5EF4-FFF2-40B4-BE49-F238E27FC236}">
                <a16:creationId xmlns:a16="http://schemas.microsoft.com/office/drawing/2014/main" id="{DE67D1C2-E8C5-936F-32A2-9898D0711D4E}"/>
              </a:ext>
            </a:extLst>
          </p:cNvPr>
          <p:cNvSpPr/>
          <p:nvPr/>
        </p:nvSpPr>
        <p:spPr>
          <a:xfrm>
            <a:off x="4560250" y="3997773"/>
            <a:ext cx="2797283" cy="550626"/>
          </a:xfrm>
          <a:prstGeom prst="roundRect">
            <a:avLst/>
          </a:prstGeom>
          <a:solidFill>
            <a:schemeClr val="bg1"/>
          </a:solidFill>
          <a:ln>
            <a:solidFill>
              <a:srgbClr val="BED8E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sz="900">
                <a:solidFill>
                  <a:schemeClr val="tx1"/>
                </a:solidFill>
              </a:rPr>
              <a:t>Hydrocarbon Production</a:t>
            </a:r>
          </a:p>
        </p:txBody>
      </p:sp>
      <p:sp>
        <p:nvSpPr>
          <p:cNvPr id="79" name="Rectangle: Rounded Corners 78">
            <a:extLst>
              <a:ext uri="{FF2B5EF4-FFF2-40B4-BE49-F238E27FC236}">
                <a16:creationId xmlns:a16="http://schemas.microsoft.com/office/drawing/2014/main" id="{892A86B7-1156-496F-E3BB-1719F798D719}"/>
              </a:ext>
            </a:extLst>
          </p:cNvPr>
          <p:cNvSpPr/>
          <p:nvPr/>
        </p:nvSpPr>
        <p:spPr>
          <a:xfrm>
            <a:off x="4732754" y="4082358"/>
            <a:ext cx="2460523" cy="204099"/>
          </a:xfrm>
          <a:prstGeom prst="roundRect">
            <a:avLst/>
          </a:prstGeom>
          <a:solidFill>
            <a:srgbClr val="BED8E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>
                <a:solidFill>
                  <a:schemeClr val="tx1"/>
                </a:solidFill>
              </a:rPr>
              <a:t>Fischer–Tropsch Synthesis (FT)</a:t>
            </a:r>
          </a:p>
        </p:txBody>
      </p:sp>
      <p:sp>
        <p:nvSpPr>
          <p:cNvPr id="80" name="Rectangle: Rounded Corners 79">
            <a:extLst>
              <a:ext uri="{FF2B5EF4-FFF2-40B4-BE49-F238E27FC236}">
                <a16:creationId xmlns:a16="http://schemas.microsoft.com/office/drawing/2014/main" id="{F6F54A0A-793D-9FDE-E90A-9A188A2F230C}"/>
              </a:ext>
            </a:extLst>
          </p:cNvPr>
          <p:cNvSpPr/>
          <p:nvPr/>
        </p:nvSpPr>
        <p:spPr>
          <a:xfrm>
            <a:off x="4560250" y="4716026"/>
            <a:ext cx="2797283" cy="550626"/>
          </a:xfrm>
          <a:prstGeom prst="roundRect">
            <a:avLst/>
          </a:prstGeom>
          <a:solidFill>
            <a:schemeClr val="bg1"/>
          </a:solidFill>
          <a:ln>
            <a:solidFill>
              <a:srgbClr val="BED8E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sz="900">
                <a:solidFill>
                  <a:schemeClr val="tx1"/>
                </a:solidFill>
              </a:rPr>
              <a:t>(Distillation, Hydrocracking, Hydrotreating)</a:t>
            </a:r>
          </a:p>
        </p:txBody>
      </p:sp>
      <p:sp>
        <p:nvSpPr>
          <p:cNvPr id="81" name="Rectangle: Rounded Corners 80">
            <a:extLst>
              <a:ext uri="{FF2B5EF4-FFF2-40B4-BE49-F238E27FC236}">
                <a16:creationId xmlns:a16="http://schemas.microsoft.com/office/drawing/2014/main" id="{DFCCF14E-F93A-BF59-E079-AA021CAC3C2F}"/>
              </a:ext>
            </a:extLst>
          </p:cNvPr>
          <p:cNvSpPr/>
          <p:nvPr/>
        </p:nvSpPr>
        <p:spPr>
          <a:xfrm>
            <a:off x="4732755" y="4786915"/>
            <a:ext cx="2460523" cy="207995"/>
          </a:xfrm>
          <a:prstGeom prst="roundRect">
            <a:avLst/>
          </a:prstGeom>
          <a:solidFill>
            <a:srgbClr val="BED8E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>
                <a:solidFill>
                  <a:schemeClr val="tx1"/>
                </a:solidFill>
              </a:rPr>
              <a:t>Product Separation and Upgrading</a:t>
            </a:r>
          </a:p>
        </p:txBody>
      </p:sp>
      <p:sp>
        <p:nvSpPr>
          <p:cNvPr id="84" name="Rectangle: Rounded Corners 83">
            <a:extLst>
              <a:ext uri="{FF2B5EF4-FFF2-40B4-BE49-F238E27FC236}">
                <a16:creationId xmlns:a16="http://schemas.microsoft.com/office/drawing/2014/main" id="{7963BAA3-0D16-F007-E410-E1712346313B}"/>
              </a:ext>
            </a:extLst>
          </p:cNvPr>
          <p:cNvSpPr/>
          <p:nvPr/>
        </p:nvSpPr>
        <p:spPr>
          <a:xfrm>
            <a:off x="4564373" y="5444122"/>
            <a:ext cx="2797283" cy="366917"/>
          </a:xfrm>
          <a:prstGeom prst="roundRect">
            <a:avLst/>
          </a:prstGeom>
          <a:solidFill>
            <a:schemeClr val="bg1"/>
          </a:solidFill>
          <a:ln>
            <a:solidFill>
              <a:srgbClr val="BED8E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endParaRPr lang="en-US" sz="900">
              <a:solidFill>
                <a:schemeClr val="tx1"/>
              </a:solidFill>
            </a:endParaRPr>
          </a:p>
        </p:txBody>
      </p:sp>
      <p:sp>
        <p:nvSpPr>
          <p:cNvPr id="85" name="Rectangle: Rounded Corners 84">
            <a:extLst>
              <a:ext uri="{FF2B5EF4-FFF2-40B4-BE49-F238E27FC236}">
                <a16:creationId xmlns:a16="http://schemas.microsoft.com/office/drawing/2014/main" id="{BFC46908-F6B7-06CD-D168-330E0551266F}"/>
              </a:ext>
            </a:extLst>
          </p:cNvPr>
          <p:cNvSpPr/>
          <p:nvPr/>
        </p:nvSpPr>
        <p:spPr>
          <a:xfrm>
            <a:off x="4767309" y="5519388"/>
            <a:ext cx="2363741" cy="186585"/>
          </a:xfrm>
          <a:prstGeom prst="roundRect">
            <a:avLst/>
          </a:prstGeom>
          <a:solidFill>
            <a:srgbClr val="BED8E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>
                <a:solidFill>
                  <a:schemeClr val="tx1"/>
                </a:solidFill>
              </a:rPr>
              <a:t>Additional e-Diesel</a:t>
            </a:r>
          </a:p>
        </p:txBody>
      </p:sp>
      <p:sp>
        <p:nvSpPr>
          <p:cNvPr id="90" name="Rectangle: Rounded Corners 89">
            <a:extLst>
              <a:ext uri="{FF2B5EF4-FFF2-40B4-BE49-F238E27FC236}">
                <a16:creationId xmlns:a16="http://schemas.microsoft.com/office/drawing/2014/main" id="{0C9F722E-9F3A-A8BC-2A6B-1A977C6DB5AB}"/>
              </a:ext>
            </a:extLst>
          </p:cNvPr>
          <p:cNvSpPr/>
          <p:nvPr/>
        </p:nvSpPr>
        <p:spPr>
          <a:xfrm>
            <a:off x="4732755" y="954496"/>
            <a:ext cx="2398295" cy="255876"/>
          </a:xfrm>
          <a:prstGeom prst="roundRect">
            <a:avLst/>
          </a:prstGeom>
          <a:solidFill>
            <a:srgbClr val="74ACDA"/>
          </a:solidFill>
          <a:ln>
            <a:solidFill>
              <a:srgbClr val="BED8E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>
                <a:solidFill>
                  <a:schemeClr val="bg1"/>
                </a:solidFill>
              </a:rPr>
              <a:t>Core </a:t>
            </a:r>
            <a:r>
              <a:rPr lang="en-US" sz="1200" b="1" err="1">
                <a:solidFill>
                  <a:schemeClr val="bg1"/>
                </a:solidFill>
              </a:rPr>
              <a:t>PtL</a:t>
            </a:r>
            <a:r>
              <a:rPr lang="en-US" sz="1200" b="1">
                <a:solidFill>
                  <a:schemeClr val="bg1"/>
                </a:solidFill>
              </a:rPr>
              <a:t> Production Process </a:t>
            </a:r>
          </a:p>
        </p:txBody>
      </p:sp>
      <p:sp>
        <p:nvSpPr>
          <p:cNvPr id="91" name="Rectangle: Rounded Corners 90">
            <a:extLst>
              <a:ext uri="{FF2B5EF4-FFF2-40B4-BE49-F238E27FC236}">
                <a16:creationId xmlns:a16="http://schemas.microsoft.com/office/drawing/2014/main" id="{8F4853FC-E968-9473-D0B8-22FE52D525A7}"/>
              </a:ext>
            </a:extLst>
          </p:cNvPr>
          <p:cNvSpPr/>
          <p:nvPr/>
        </p:nvSpPr>
        <p:spPr>
          <a:xfrm>
            <a:off x="7905926" y="1920332"/>
            <a:ext cx="1158432" cy="364869"/>
          </a:xfrm>
          <a:prstGeom prst="roundRect">
            <a:avLst/>
          </a:prstGeom>
          <a:solidFill>
            <a:schemeClr val="bg1"/>
          </a:solidFill>
          <a:ln>
            <a:solidFill>
              <a:srgbClr val="FBDAB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100" b="1">
                <a:solidFill>
                  <a:schemeClr val="tx1"/>
                </a:solidFill>
              </a:rPr>
              <a:t>Naphtha</a:t>
            </a:r>
          </a:p>
        </p:txBody>
      </p:sp>
      <p:sp>
        <p:nvSpPr>
          <p:cNvPr id="92" name="Rectangle: Rounded Corners 91">
            <a:extLst>
              <a:ext uri="{FF2B5EF4-FFF2-40B4-BE49-F238E27FC236}">
                <a16:creationId xmlns:a16="http://schemas.microsoft.com/office/drawing/2014/main" id="{72446851-D11E-C442-9E3F-0C8A935C6583}"/>
              </a:ext>
            </a:extLst>
          </p:cNvPr>
          <p:cNvSpPr/>
          <p:nvPr/>
        </p:nvSpPr>
        <p:spPr>
          <a:xfrm>
            <a:off x="7940480" y="2502778"/>
            <a:ext cx="1123879" cy="364869"/>
          </a:xfrm>
          <a:prstGeom prst="roundRect">
            <a:avLst/>
          </a:prstGeom>
          <a:solidFill>
            <a:schemeClr val="bg1"/>
          </a:solidFill>
          <a:ln>
            <a:solidFill>
              <a:srgbClr val="FBDAB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100" b="1">
                <a:solidFill>
                  <a:schemeClr val="tx1"/>
                </a:solidFill>
              </a:rPr>
              <a:t>Jet Fuel</a:t>
            </a:r>
          </a:p>
        </p:txBody>
      </p:sp>
      <p:sp>
        <p:nvSpPr>
          <p:cNvPr id="93" name="Rectangle: Rounded Corners 92">
            <a:extLst>
              <a:ext uri="{FF2B5EF4-FFF2-40B4-BE49-F238E27FC236}">
                <a16:creationId xmlns:a16="http://schemas.microsoft.com/office/drawing/2014/main" id="{438437BB-A2EB-D580-F837-4553F88A8D69}"/>
              </a:ext>
            </a:extLst>
          </p:cNvPr>
          <p:cNvSpPr/>
          <p:nvPr/>
        </p:nvSpPr>
        <p:spPr>
          <a:xfrm>
            <a:off x="7940480" y="3056388"/>
            <a:ext cx="1123878" cy="364869"/>
          </a:xfrm>
          <a:prstGeom prst="roundRect">
            <a:avLst/>
          </a:prstGeom>
          <a:solidFill>
            <a:schemeClr val="bg1"/>
          </a:solidFill>
          <a:ln>
            <a:solidFill>
              <a:srgbClr val="FBDAB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100" b="1">
                <a:solidFill>
                  <a:schemeClr val="tx1"/>
                </a:solidFill>
              </a:rPr>
              <a:t>Wax</a:t>
            </a:r>
          </a:p>
        </p:txBody>
      </p:sp>
      <p:sp>
        <p:nvSpPr>
          <p:cNvPr id="94" name="Rectangle: Rounded Corners 93">
            <a:extLst>
              <a:ext uri="{FF2B5EF4-FFF2-40B4-BE49-F238E27FC236}">
                <a16:creationId xmlns:a16="http://schemas.microsoft.com/office/drawing/2014/main" id="{13A95B84-3FB6-9D27-D3A3-E88DA63EEDC9}"/>
              </a:ext>
            </a:extLst>
          </p:cNvPr>
          <p:cNvSpPr/>
          <p:nvPr/>
        </p:nvSpPr>
        <p:spPr>
          <a:xfrm>
            <a:off x="7784258" y="1442172"/>
            <a:ext cx="1359513" cy="472863"/>
          </a:xfrm>
          <a:prstGeom prst="roundRect">
            <a:avLst/>
          </a:prstGeom>
          <a:solidFill>
            <a:srgbClr val="F6AD54"/>
          </a:solidFill>
          <a:ln>
            <a:solidFill>
              <a:srgbClr val="FBDAB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>
                <a:solidFill>
                  <a:schemeClr val="bg1"/>
                </a:solidFill>
              </a:rPr>
              <a:t>Co-Products</a:t>
            </a:r>
            <a:br>
              <a:rPr lang="en-US" sz="1200">
                <a:solidFill>
                  <a:schemeClr val="bg1"/>
                </a:solidFill>
              </a:rPr>
            </a:br>
            <a:r>
              <a:rPr lang="en-US" sz="1050">
                <a:solidFill>
                  <a:schemeClr val="bg1"/>
                </a:solidFill>
              </a:rPr>
              <a:t>(System Expansion)</a:t>
            </a:r>
            <a:endParaRPr lang="en-US" sz="1200" b="1">
              <a:solidFill>
                <a:schemeClr val="bg1"/>
              </a:solidFill>
            </a:endParaRPr>
          </a:p>
        </p:txBody>
      </p:sp>
      <p:pic>
        <p:nvPicPr>
          <p:cNvPr id="95" name="Picture 94">
            <a:extLst>
              <a:ext uri="{FF2B5EF4-FFF2-40B4-BE49-F238E27FC236}">
                <a16:creationId xmlns:a16="http://schemas.microsoft.com/office/drawing/2014/main" id="{DB10109A-C0F6-5490-7F4A-2772767E801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217955" y="3142941"/>
            <a:ext cx="209439" cy="209439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6CCD44AA-C9E6-340B-9DF0-7681FEA399B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094455" y="1991537"/>
            <a:ext cx="247000" cy="247000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828B72BC-CC5E-C36E-DC2C-4CF3F76AA86D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rot="2563123">
            <a:off x="8111367" y="2521634"/>
            <a:ext cx="264520" cy="264520"/>
          </a:xfrm>
          <a:prstGeom prst="rect">
            <a:avLst/>
          </a:prstGeom>
        </p:spPr>
      </p:pic>
      <p:cxnSp>
        <p:nvCxnSpPr>
          <p:cNvPr id="98" name="Straight Arrow Connector 97">
            <a:extLst>
              <a:ext uri="{FF2B5EF4-FFF2-40B4-BE49-F238E27FC236}">
                <a16:creationId xmlns:a16="http://schemas.microsoft.com/office/drawing/2014/main" id="{153C7CD6-4638-E47F-2787-82BA26AE209D}"/>
              </a:ext>
            </a:extLst>
          </p:cNvPr>
          <p:cNvCxnSpPr>
            <a:cxnSpLocks/>
            <a:endCxn id="68" idx="0"/>
          </p:cNvCxnSpPr>
          <p:nvPr/>
        </p:nvCxnSpPr>
        <p:spPr>
          <a:xfrm>
            <a:off x="5956300" y="1881124"/>
            <a:ext cx="2592" cy="166646"/>
          </a:xfrm>
          <a:prstGeom prst="straightConnector1">
            <a:avLst/>
          </a:prstGeom>
          <a:ln w="25400">
            <a:solidFill>
              <a:srgbClr val="BED8EE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Arrow Connector 101">
            <a:extLst>
              <a:ext uri="{FF2B5EF4-FFF2-40B4-BE49-F238E27FC236}">
                <a16:creationId xmlns:a16="http://schemas.microsoft.com/office/drawing/2014/main" id="{BAEB6078-5D3B-B752-17A9-625315AEF301}"/>
              </a:ext>
            </a:extLst>
          </p:cNvPr>
          <p:cNvCxnSpPr>
            <a:cxnSpLocks/>
          </p:cNvCxnSpPr>
          <p:nvPr/>
        </p:nvCxnSpPr>
        <p:spPr>
          <a:xfrm>
            <a:off x="5931902" y="2417963"/>
            <a:ext cx="2592" cy="166646"/>
          </a:xfrm>
          <a:prstGeom prst="straightConnector1">
            <a:avLst/>
          </a:prstGeom>
          <a:ln w="25400">
            <a:solidFill>
              <a:srgbClr val="BED8EE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Arrow Connector 110">
            <a:extLst>
              <a:ext uri="{FF2B5EF4-FFF2-40B4-BE49-F238E27FC236}">
                <a16:creationId xmlns:a16="http://schemas.microsoft.com/office/drawing/2014/main" id="{BE1CE92A-5346-A459-45F0-57C05A1D7059}"/>
              </a:ext>
            </a:extLst>
          </p:cNvPr>
          <p:cNvCxnSpPr>
            <a:cxnSpLocks/>
          </p:cNvCxnSpPr>
          <p:nvPr/>
        </p:nvCxnSpPr>
        <p:spPr>
          <a:xfrm flipV="1">
            <a:off x="7591425" y="2113733"/>
            <a:ext cx="314501" cy="1304"/>
          </a:xfrm>
          <a:prstGeom prst="straightConnector1">
            <a:avLst/>
          </a:prstGeom>
          <a:ln w="25400">
            <a:solidFill>
              <a:srgbClr val="FBDAB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Arrow Connector 114">
            <a:extLst>
              <a:ext uri="{FF2B5EF4-FFF2-40B4-BE49-F238E27FC236}">
                <a16:creationId xmlns:a16="http://schemas.microsoft.com/office/drawing/2014/main" id="{62644CC3-1B17-143D-CBA1-64914FB1F6DB}"/>
              </a:ext>
            </a:extLst>
          </p:cNvPr>
          <p:cNvCxnSpPr>
            <a:cxnSpLocks/>
          </p:cNvCxnSpPr>
          <p:nvPr/>
        </p:nvCxnSpPr>
        <p:spPr>
          <a:xfrm>
            <a:off x="7602538" y="3235201"/>
            <a:ext cx="328643" cy="0"/>
          </a:xfrm>
          <a:prstGeom prst="straightConnector1">
            <a:avLst/>
          </a:prstGeom>
          <a:ln w="25400">
            <a:solidFill>
              <a:srgbClr val="FBDAB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Arrow Connector 115">
            <a:extLst>
              <a:ext uri="{FF2B5EF4-FFF2-40B4-BE49-F238E27FC236}">
                <a16:creationId xmlns:a16="http://schemas.microsoft.com/office/drawing/2014/main" id="{D00AB0F8-4090-063F-01D3-60321538DD2B}"/>
              </a:ext>
            </a:extLst>
          </p:cNvPr>
          <p:cNvCxnSpPr>
            <a:cxnSpLocks/>
            <a:endCxn id="92" idx="1"/>
          </p:cNvCxnSpPr>
          <p:nvPr/>
        </p:nvCxnSpPr>
        <p:spPr>
          <a:xfrm>
            <a:off x="7602538" y="2685213"/>
            <a:ext cx="337942" cy="0"/>
          </a:xfrm>
          <a:prstGeom prst="straightConnector1">
            <a:avLst/>
          </a:prstGeom>
          <a:ln w="25400">
            <a:solidFill>
              <a:srgbClr val="FBDAB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1" name="Straight Arrow Connector 120">
            <a:extLst>
              <a:ext uri="{FF2B5EF4-FFF2-40B4-BE49-F238E27FC236}">
                <a16:creationId xmlns:a16="http://schemas.microsoft.com/office/drawing/2014/main" id="{1815D094-82F6-6169-42E9-8A77ED31BBF5}"/>
              </a:ext>
            </a:extLst>
          </p:cNvPr>
          <p:cNvCxnSpPr>
            <a:cxnSpLocks/>
          </p:cNvCxnSpPr>
          <p:nvPr/>
        </p:nvCxnSpPr>
        <p:spPr>
          <a:xfrm>
            <a:off x="5929310" y="3129572"/>
            <a:ext cx="2592" cy="166646"/>
          </a:xfrm>
          <a:prstGeom prst="straightConnector1">
            <a:avLst/>
          </a:prstGeom>
          <a:ln w="25400">
            <a:solidFill>
              <a:srgbClr val="BED8EE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2" name="Straight Arrow Connector 121">
            <a:extLst>
              <a:ext uri="{FF2B5EF4-FFF2-40B4-BE49-F238E27FC236}">
                <a16:creationId xmlns:a16="http://schemas.microsoft.com/office/drawing/2014/main" id="{6670CAB1-3B03-BFA2-3313-4B88DCC5FD2C}"/>
              </a:ext>
            </a:extLst>
          </p:cNvPr>
          <p:cNvCxnSpPr>
            <a:cxnSpLocks/>
          </p:cNvCxnSpPr>
          <p:nvPr/>
        </p:nvCxnSpPr>
        <p:spPr>
          <a:xfrm>
            <a:off x="5929310" y="3821650"/>
            <a:ext cx="2592" cy="166646"/>
          </a:xfrm>
          <a:prstGeom prst="straightConnector1">
            <a:avLst/>
          </a:prstGeom>
          <a:ln w="25400">
            <a:solidFill>
              <a:srgbClr val="BED8EE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Arrow Connector 122">
            <a:extLst>
              <a:ext uri="{FF2B5EF4-FFF2-40B4-BE49-F238E27FC236}">
                <a16:creationId xmlns:a16="http://schemas.microsoft.com/office/drawing/2014/main" id="{EC1DB253-686D-D8B6-5DA2-467A504735F1}"/>
              </a:ext>
            </a:extLst>
          </p:cNvPr>
          <p:cNvCxnSpPr>
            <a:cxnSpLocks/>
          </p:cNvCxnSpPr>
          <p:nvPr/>
        </p:nvCxnSpPr>
        <p:spPr>
          <a:xfrm>
            <a:off x="5930895" y="4558199"/>
            <a:ext cx="2592" cy="166646"/>
          </a:xfrm>
          <a:prstGeom prst="straightConnector1">
            <a:avLst/>
          </a:prstGeom>
          <a:ln w="25400">
            <a:solidFill>
              <a:srgbClr val="BED8EE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4" name="Straight Arrow Connector 123">
            <a:extLst>
              <a:ext uri="{FF2B5EF4-FFF2-40B4-BE49-F238E27FC236}">
                <a16:creationId xmlns:a16="http://schemas.microsoft.com/office/drawing/2014/main" id="{93D09D5E-72B4-5555-14DC-0898D48F9088}"/>
              </a:ext>
            </a:extLst>
          </p:cNvPr>
          <p:cNvCxnSpPr>
            <a:cxnSpLocks/>
          </p:cNvCxnSpPr>
          <p:nvPr/>
        </p:nvCxnSpPr>
        <p:spPr>
          <a:xfrm>
            <a:off x="5953708" y="5270618"/>
            <a:ext cx="2592" cy="166646"/>
          </a:xfrm>
          <a:prstGeom prst="straightConnector1">
            <a:avLst/>
          </a:prstGeom>
          <a:ln w="25400">
            <a:solidFill>
              <a:srgbClr val="BED8EE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Arrow Connector 129">
            <a:extLst>
              <a:ext uri="{FF2B5EF4-FFF2-40B4-BE49-F238E27FC236}">
                <a16:creationId xmlns:a16="http://schemas.microsoft.com/office/drawing/2014/main" id="{76E71D7D-63B5-D53E-4844-21D66D93E965}"/>
              </a:ext>
            </a:extLst>
          </p:cNvPr>
          <p:cNvCxnSpPr>
            <a:cxnSpLocks/>
            <a:endCxn id="66" idx="1"/>
          </p:cNvCxnSpPr>
          <p:nvPr/>
        </p:nvCxnSpPr>
        <p:spPr>
          <a:xfrm>
            <a:off x="3244850" y="1596643"/>
            <a:ext cx="1315400" cy="0"/>
          </a:xfrm>
          <a:prstGeom prst="straightConnector1">
            <a:avLst/>
          </a:prstGeom>
          <a:ln w="25400">
            <a:solidFill>
              <a:srgbClr val="FEAEAE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7" name="Rectangle: Rounded Corners 146">
            <a:extLst>
              <a:ext uri="{FF2B5EF4-FFF2-40B4-BE49-F238E27FC236}">
                <a16:creationId xmlns:a16="http://schemas.microsoft.com/office/drawing/2014/main" id="{C38CF60C-FE2C-59E0-015E-CBF6D8163843}"/>
              </a:ext>
            </a:extLst>
          </p:cNvPr>
          <p:cNvSpPr/>
          <p:nvPr/>
        </p:nvSpPr>
        <p:spPr>
          <a:xfrm>
            <a:off x="965200" y="777595"/>
            <a:ext cx="8341778" cy="5416988"/>
          </a:xfrm>
          <a:prstGeom prst="roundRect">
            <a:avLst>
              <a:gd name="adj" fmla="val 1728"/>
            </a:avLst>
          </a:prstGeom>
          <a:noFill/>
          <a:ln w="25400" cmpd="sng">
            <a:solidFill>
              <a:schemeClr val="tx1">
                <a:lumMod val="65000"/>
                <a:lumOff val="35000"/>
              </a:schemeClr>
            </a:solidFill>
            <a:prstDash val="lg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9" name="Picture 148">
            <a:extLst>
              <a:ext uri="{FF2B5EF4-FFF2-40B4-BE49-F238E27FC236}">
                <a16:creationId xmlns:a16="http://schemas.microsoft.com/office/drawing/2014/main" id="{4F28A162-D439-EA0B-D2A2-66ED1CDF6C06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49717" r="32349" b="-756"/>
          <a:stretch>
            <a:fillRect/>
          </a:stretch>
        </p:blipFill>
        <p:spPr>
          <a:xfrm rot="16200000">
            <a:off x="3572470" y="6339591"/>
            <a:ext cx="230832" cy="413347"/>
          </a:xfrm>
          <a:prstGeom prst="rect">
            <a:avLst/>
          </a:prstGeom>
        </p:spPr>
      </p:pic>
      <p:sp>
        <p:nvSpPr>
          <p:cNvPr id="151" name="TextBox 150">
            <a:extLst>
              <a:ext uri="{FF2B5EF4-FFF2-40B4-BE49-F238E27FC236}">
                <a16:creationId xmlns:a16="http://schemas.microsoft.com/office/drawing/2014/main" id="{B3963CFA-62BF-4F59-09FD-3F8191244BA0}"/>
              </a:ext>
            </a:extLst>
          </p:cNvPr>
          <p:cNvSpPr txBox="1"/>
          <p:nvPr/>
        </p:nvSpPr>
        <p:spPr>
          <a:xfrm>
            <a:off x="2206982" y="6433540"/>
            <a:ext cx="112228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/>
              <a:t>Upstream Inputs</a:t>
            </a:r>
          </a:p>
        </p:txBody>
      </p:sp>
      <p:sp>
        <p:nvSpPr>
          <p:cNvPr id="152" name="TextBox 151">
            <a:extLst>
              <a:ext uri="{FF2B5EF4-FFF2-40B4-BE49-F238E27FC236}">
                <a16:creationId xmlns:a16="http://schemas.microsoft.com/office/drawing/2014/main" id="{B3148138-87F8-5D78-7616-EF650BDF7112}"/>
              </a:ext>
            </a:extLst>
          </p:cNvPr>
          <p:cNvSpPr txBox="1"/>
          <p:nvPr/>
        </p:nvSpPr>
        <p:spPr>
          <a:xfrm>
            <a:off x="3916236" y="6430322"/>
            <a:ext cx="112228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/>
              <a:t>Core Processes</a:t>
            </a:r>
          </a:p>
        </p:txBody>
      </p:sp>
      <p:pic>
        <p:nvPicPr>
          <p:cNvPr id="153" name="Picture 152">
            <a:extLst>
              <a:ext uri="{FF2B5EF4-FFF2-40B4-BE49-F238E27FC236}">
                <a16:creationId xmlns:a16="http://schemas.microsoft.com/office/drawing/2014/main" id="{F1B9B09D-A601-2F14-3B11-0B65265F7DA5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84124" r="-69"/>
          <a:stretch>
            <a:fillRect/>
          </a:stretch>
        </p:blipFill>
        <p:spPr>
          <a:xfrm rot="16200000">
            <a:off x="5146876" y="6336597"/>
            <a:ext cx="239581" cy="433467"/>
          </a:xfrm>
          <a:prstGeom prst="rect">
            <a:avLst/>
          </a:prstGeom>
        </p:spPr>
      </p:pic>
      <p:sp>
        <p:nvSpPr>
          <p:cNvPr id="155" name="TextBox 154">
            <a:extLst>
              <a:ext uri="{FF2B5EF4-FFF2-40B4-BE49-F238E27FC236}">
                <a16:creationId xmlns:a16="http://schemas.microsoft.com/office/drawing/2014/main" id="{1741D172-B0A8-B8A7-846A-3DF57B9DE542}"/>
              </a:ext>
            </a:extLst>
          </p:cNvPr>
          <p:cNvSpPr txBox="1"/>
          <p:nvPr/>
        </p:nvSpPr>
        <p:spPr>
          <a:xfrm>
            <a:off x="5568161" y="6437309"/>
            <a:ext cx="112228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/>
              <a:t>Co-Products</a:t>
            </a:r>
          </a:p>
        </p:txBody>
      </p:sp>
      <p:pic>
        <p:nvPicPr>
          <p:cNvPr id="156" name="Picture 155">
            <a:extLst>
              <a:ext uri="{FF2B5EF4-FFF2-40B4-BE49-F238E27FC236}">
                <a16:creationId xmlns:a16="http://schemas.microsoft.com/office/drawing/2014/main" id="{484EA496-0CBE-EF97-562F-5AB463D95CA8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-1368" t="-2026" r="85423" b="2026"/>
          <a:stretch>
            <a:fillRect/>
          </a:stretch>
        </p:blipFill>
        <p:spPr>
          <a:xfrm rot="16200000">
            <a:off x="6618545" y="6338834"/>
            <a:ext cx="269450" cy="444877"/>
          </a:xfrm>
          <a:prstGeom prst="rect">
            <a:avLst/>
          </a:prstGeom>
        </p:spPr>
      </p:pic>
      <p:sp>
        <p:nvSpPr>
          <p:cNvPr id="157" name="TextBox 156">
            <a:extLst>
              <a:ext uri="{FF2B5EF4-FFF2-40B4-BE49-F238E27FC236}">
                <a16:creationId xmlns:a16="http://schemas.microsoft.com/office/drawing/2014/main" id="{047AD8C9-1D6F-FAFA-E087-B384C3CD461D}"/>
              </a:ext>
            </a:extLst>
          </p:cNvPr>
          <p:cNvSpPr txBox="1"/>
          <p:nvPr/>
        </p:nvSpPr>
        <p:spPr>
          <a:xfrm>
            <a:off x="6975706" y="6449276"/>
            <a:ext cx="153245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/>
              <a:t>Excluded Processes</a:t>
            </a:r>
          </a:p>
        </p:txBody>
      </p:sp>
      <p:cxnSp>
        <p:nvCxnSpPr>
          <p:cNvPr id="181" name="Straight Arrow Connector 180">
            <a:extLst>
              <a:ext uri="{FF2B5EF4-FFF2-40B4-BE49-F238E27FC236}">
                <a16:creationId xmlns:a16="http://schemas.microsoft.com/office/drawing/2014/main" id="{D86E7CD9-A8A6-4E84-E457-DFA122A59BBB}"/>
              </a:ext>
            </a:extLst>
          </p:cNvPr>
          <p:cNvCxnSpPr>
            <a:cxnSpLocks/>
          </p:cNvCxnSpPr>
          <p:nvPr/>
        </p:nvCxnSpPr>
        <p:spPr>
          <a:xfrm>
            <a:off x="3842865" y="2825636"/>
            <a:ext cx="717385" cy="0"/>
          </a:xfrm>
          <a:prstGeom prst="straightConnector1">
            <a:avLst/>
          </a:prstGeom>
          <a:ln w="25400">
            <a:solidFill>
              <a:srgbClr val="D5AB8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8" name="TextBox 187">
            <a:extLst>
              <a:ext uri="{FF2B5EF4-FFF2-40B4-BE49-F238E27FC236}">
                <a16:creationId xmlns:a16="http://schemas.microsoft.com/office/drawing/2014/main" id="{6FACD7FC-0B84-0865-A1B5-1E1A7371DF11}"/>
              </a:ext>
            </a:extLst>
          </p:cNvPr>
          <p:cNvSpPr txBox="1"/>
          <p:nvPr/>
        </p:nvSpPr>
        <p:spPr>
          <a:xfrm>
            <a:off x="8456609" y="6437309"/>
            <a:ext cx="153245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/>
              <a:t>System Boundary</a:t>
            </a:r>
          </a:p>
        </p:txBody>
      </p:sp>
      <p:sp>
        <p:nvSpPr>
          <p:cNvPr id="200" name="Rectangle: Rounded Corners 199">
            <a:extLst>
              <a:ext uri="{FF2B5EF4-FFF2-40B4-BE49-F238E27FC236}">
                <a16:creationId xmlns:a16="http://schemas.microsoft.com/office/drawing/2014/main" id="{DD44F97E-ADB1-B844-8107-B0966117C4A4}"/>
              </a:ext>
            </a:extLst>
          </p:cNvPr>
          <p:cNvSpPr/>
          <p:nvPr/>
        </p:nvSpPr>
        <p:spPr>
          <a:xfrm>
            <a:off x="7894670" y="3766050"/>
            <a:ext cx="1123878" cy="858240"/>
          </a:xfrm>
          <a:prstGeom prst="roundRect">
            <a:avLst/>
          </a:prstGeom>
          <a:solidFill>
            <a:schemeClr val="bg1"/>
          </a:solidFill>
          <a:ln>
            <a:solidFill>
              <a:srgbClr val="FEAEA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r"/>
            <a:r>
              <a:rPr lang="en-US" sz="1100" b="1">
                <a:solidFill>
                  <a:schemeClr val="tx1"/>
                </a:solidFill>
              </a:rPr>
              <a:t>e-Diesel</a:t>
            </a:r>
          </a:p>
          <a:p>
            <a:pPr algn="r"/>
            <a:endParaRPr lang="en-US" sz="1100" b="1">
              <a:solidFill>
                <a:schemeClr val="tx1"/>
              </a:solidFill>
            </a:endParaRPr>
          </a:p>
          <a:p>
            <a:pPr algn="ctr"/>
            <a:r>
              <a:rPr lang="de-DE" sz="900">
                <a:solidFill>
                  <a:schemeClr val="tx1"/>
                </a:solidFill>
              </a:rPr>
              <a:t>Functional Unit: 1 kg e-Diesel delivered</a:t>
            </a:r>
            <a:endParaRPr lang="en-US" sz="900">
              <a:solidFill>
                <a:schemeClr val="tx1"/>
              </a:solidFill>
            </a:endParaRPr>
          </a:p>
          <a:p>
            <a:pPr algn="r"/>
            <a:endParaRPr lang="en-US" sz="1100" b="1">
              <a:solidFill>
                <a:schemeClr val="tx1"/>
              </a:solidFill>
            </a:endParaRPr>
          </a:p>
        </p:txBody>
      </p:sp>
      <p:pic>
        <p:nvPicPr>
          <p:cNvPr id="201" name="Picture 200">
            <a:extLst>
              <a:ext uri="{FF2B5EF4-FFF2-40B4-BE49-F238E27FC236}">
                <a16:creationId xmlns:a16="http://schemas.microsoft.com/office/drawing/2014/main" id="{EB6A6E98-7D1B-0D75-3A71-AD89DF232431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017982" y="3816852"/>
            <a:ext cx="278176" cy="278176"/>
          </a:xfrm>
          <a:prstGeom prst="rect">
            <a:avLst/>
          </a:prstGeom>
        </p:spPr>
      </p:pic>
      <p:cxnSp>
        <p:nvCxnSpPr>
          <p:cNvPr id="202" name="Straight Arrow Connector 201">
            <a:extLst>
              <a:ext uri="{FF2B5EF4-FFF2-40B4-BE49-F238E27FC236}">
                <a16:creationId xmlns:a16="http://schemas.microsoft.com/office/drawing/2014/main" id="{A701AD52-FED5-84C0-0A7A-880BC8D26C96}"/>
              </a:ext>
            </a:extLst>
          </p:cNvPr>
          <p:cNvCxnSpPr>
            <a:cxnSpLocks/>
          </p:cNvCxnSpPr>
          <p:nvPr/>
        </p:nvCxnSpPr>
        <p:spPr>
          <a:xfrm>
            <a:off x="7357728" y="4286457"/>
            <a:ext cx="513838" cy="0"/>
          </a:xfrm>
          <a:prstGeom prst="straightConnector1">
            <a:avLst/>
          </a:prstGeom>
          <a:ln w="25400">
            <a:solidFill>
              <a:srgbClr val="FBDAB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6" name="Rectangle: Rounded Corners 215">
            <a:extLst>
              <a:ext uri="{FF2B5EF4-FFF2-40B4-BE49-F238E27FC236}">
                <a16:creationId xmlns:a16="http://schemas.microsoft.com/office/drawing/2014/main" id="{D0655078-6E6E-BEA0-229A-E0B3573BD3A3}"/>
              </a:ext>
            </a:extLst>
          </p:cNvPr>
          <p:cNvSpPr/>
          <p:nvPr/>
        </p:nvSpPr>
        <p:spPr>
          <a:xfrm>
            <a:off x="7580233" y="1365514"/>
            <a:ext cx="1642237" cy="2179057"/>
          </a:xfrm>
          <a:prstGeom prst="roundRect">
            <a:avLst>
              <a:gd name="adj" fmla="val 3854"/>
            </a:avLst>
          </a:prstGeom>
          <a:noFill/>
          <a:ln>
            <a:solidFill>
              <a:srgbClr val="FDECD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r"/>
            <a:endParaRPr lang="en-US" sz="1100" b="1">
              <a:solidFill>
                <a:schemeClr val="tx1"/>
              </a:solidFill>
            </a:endParaRPr>
          </a:p>
        </p:txBody>
      </p:sp>
      <p:cxnSp>
        <p:nvCxnSpPr>
          <p:cNvPr id="217" name="Straight Connector 216">
            <a:extLst>
              <a:ext uri="{FF2B5EF4-FFF2-40B4-BE49-F238E27FC236}">
                <a16:creationId xmlns:a16="http://schemas.microsoft.com/office/drawing/2014/main" id="{972FA291-7EC3-A46C-0AB5-FDE3927D0D21}"/>
              </a:ext>
            </a:extLst>
          </p:cNvPr>
          <p:cNvCxnSpPr>
            <a:cxnSpLocks/>
          </p:cNvCxnSpPr>
          <p:nvPr/>
        </p:nvCxnSpPr>
        <p:spPr>
          <a:xfrm>
            <a:off x="9446854" y="1881124"/>
            <a:ext cx="0" cy="2324625"/>
          </a:xfrm>
          <a:prstGeom prst="line">
            <a:avLst/>
          </a:prstGeom>
          <a:ln w="25400">
            <a:solidFill>
              <a:srgbClr val="FCC8E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8" name="Straight Arrow Connector 217">
            <a:extLst>
              <a:ext uri="{FF2B5EF4-FFF2-40B4-BE49-F238E27FC236}">
                <a16:creationId xmlns:a16="http://schemas.microsoft.com/office/drawing/2014/main" id="{52CDE0A3-4A65-5B56-181B-787D52BC4EA5}"/>
              </a:ext>
            </a:extLst>
          </p:cNvPr>
          <p:cNvCxnSpPr>
            <a:cxnSpLocks/>
            <a:endCxn id="15" idx="1"/>
          </p:cNvCxnSpPr>
          <p:nvPr/>
        </p:nvCxnSpPr>
        <p:spPr>
          <a:xfrm>
            <a:off x="9435495" y="1871956"/>
            <a:ext cx="387701" cy="938"/>
          </a:xfrm>
          <a:prstGeom prst="straightConnector1">
            <a:avLst/>
          </a:prstGeom>
          <a:ln w="25400">
            <a:solidFill>
              <a:srgbClr val="FCC8EC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9" name="Straight Arrow Connector 218">
            <a:extLst>
              <a:ext uri="{FF2B5EF4-FFF2-40B4-BE49-F238E27FC236}">
                <a16:creationId xmlns:a16="http://schemas.microsoft.com/office/drawing/2014/main" id="{652E58B1-2DF6-C3CF-4D13-02945D7D06B7}"/>
              </a:ext>
            </a:extLst>
          </p:cNvPr>
          <p:cNvCxnSpPr>
            <a:cxnSpLocks/>
            <a:endCxn id="19" idx="1"/>
          </p:cNvCxnSpPr>
          <p:nvPr/>
        </p:nvCxnSpPr>
        <p:spPr>
          <a:xfrm>
            <a:off x="9453563" y="3083630"/>
            <a:ext cx="369633" cy="0"/>
          </a:xfrm>
          <a:prstGeom prst="straightConnector1">
            <a:avLst/>
          </a:prstGeom>
          <a:ln w="25400">
            <a:solidFill>
              <a:srgbClr val="FCC8EC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0" name="Straight Arrow Connector 219">
            <a:extLst>
              <a:ext uri="{FF2B5EF4-FFF2-40B4-BE49-F238E27FC236}">
                <a16:creationId xmlns:a16="http://schemas.microsoft.com/office/drawing/2014/main" id="{665E4B83-C129-F0D1-7473-756DEC5DB8AF}"/>
              </a:ext>
            </a:extLst>
          </p:cNvPr>
          <p:cNvCxnSpPr>
            <a:cxnSpLocks/>
            <a:endCxn id="17" idx="1"/>
          </p:cNvCxnSpPr>
          <p:nvPr/>
        </p:nvCxnSpPr>
        <p:spPr>
          <a:xfrm>
            <a:off x="9445625" y="2480379"/>
            <a:ext cx="377571" cy="0"/>
          </a:xfrm>
          <a:prstGeom prst="straightConnector1">
            <a:avLst/>
          </a:prstGeom>
          <a:ln w="25400">
            <a:solidFill>
              <a:srgbClr val="FCC8EC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6" name="Straight Connector 225">
            <a:extLst>
              <a:ext uri="{FF2B5EF4-FFF2-40B4-BE49-F238E27FC236}">
                <a16:creationId xmlns:a16="http://schemas.microsoft.com/office/drawing/2014/main" id="{4777C182-A6F9-A27C-A1C0-9833E8983FAF}"/>
              </a:ext>
            </a:extLst>
          </p:cNvPr>
          <p:cNvCxnSpPr>
            <a:cxnSpLocks/>
            <a:endCxn id="200" idx="3"/>
          </p:cNvCxnSpPr>
          <p:nvPr/>
        </p:nvCxnSpPr>
        <p:spPr>
          <a:xfrm flipH="1" flipV="1">
            <a:off x="9018548" y="4195170"/>
            <a:ext cx="425490" cy="1411"/>
          </a:xfrm>
          <a:prstGeom prst="line">
            <a:avLst/>
          </a:prstGeom>
          <a:ln w="25400">
            <a:solidFill>
              <a:srgbClr val="FCC8E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34" name="Picture 233">
            <a:extLst>
              <a:ext uri="{FF2B5EF4-FFF2-40B4-BE49-F238E27FC236}">
                <a16:creationId xmlns:a16="http://schemas.microsoft.com/office/drawing/2014/main" id="{6358A450-9306-F124-A881-C0036FEAEDE7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225249" y="6456264"/>
            <a:ext cx="264945" cy="192215"/>
          </a:xfrm>
          <a:prstGeom prst="rect">
            <a:avLst/>
          </a:prstGeom>
        </p:spPr>
      </p:pic>
      <p:sp>
        <p:nvSpPr>
          <p:cNvPr id="235" name="Rectangle: Rounded Corners 234">
            <a:extLst>
              <a:ext uri="{FF2B5EF4-FFF2-40B4-BE49-F238E27FC236}">
                <a16:creationId xmlns:a16="http://schemas.microsoft.com/office/drawing/2014/main" id="{31585A92-4F16-FAAE-54EE-CD262090C851}"/>
              </a:ext>
            </a:extLst>
          </p:cNvPr>
          <p:cNvSpPr/>
          <p:nvPr/>
        </p:nvSpPr>
        <p:spPr>
          <a:xfrm>
            <a:off x="7694030" y="954496"/>
            <a:ext cx="1449742" cy="255711"/>
          </a:xfrm>
          <a:prstGeom prst="roundRect">
            <a:avLst/>
          </a:prstGeom>
          <a:solidFill>
            <a:srgbClr val="F6AD54"/>
          </a:solidFill>
          <a:ln>
            <a:solidFill>
              <a:srgbClr val="FDECD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>
                <a:solidFill>
                  <a:schemeClr val="bg1"/>
                </a:solidFill>
              </a:rPr>
              <a:t>Outputs</a:t>
            </a:r>
          </a:p>
        </p:txBody>
      </p:sp>
      <p:cxnSp>
        <p:nvCxnSpPr>
          <p:cNvPr id="236" name="Straight Arrow Connector 235">
            <a:extLst>
              <a:ext uri="{FF2B5EF4-FFF2-40B4-BE49-F238E27FC236}">
                <a16:creationId xmlns:a16="http://schemas.microsoft.com/office/drawing/2014/main" id="{9BFE5785-8D90-39D4-7F12-A761579F69EC}"/>
              </a:ext>
            </a:extLst>
          </p:cNvPr>
          <p:cNvCxnSpPr>
            <a:cxnSpLocks/>
          </p:cNvCxnSpPr>
          <p:nvPr/>
        </p:nvCxnSpPr>
        <p:spPr>
          <a:xfrm>
            <a:off x="7581900" y="5555858"/>
            <a:ext cx="358580" cy="0"/>
          </a:xfrm>
          <a:prstGeom prst="straightConnector1">
            <a:avLst/>
          </a:prstGeom>
          <a:ln w="25400">
            <a:solidFill>
              <a:srgbClr val="FBDAB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7" name="Straight Arrow Connector 236">
            <a:extLst>
              <a:ext uri="{FF2B5EF4-FFF2-40B4-BE49-F238E27FC236}">
                <a16:creationId xmlns:a16="http://schemas.microsoft.com/office/drawing/2014/main" id="{460FD004-B6CA-EA03-310E-0F94ED79FF10}"/>
              </a:ext>
            </a:extLst>
          </p:cNvPr>
          <p:cNvCxnSpPr>
            <a:cxnSpLocks/>
          </p:cNvCxnSpPr>
          <p:nvPr/>
        </p:nvCxnSpPr>
        <p:spPr>
          <a:xfrm>
            <a:off x="5953708" y="5909670"/>
            <a:ext cx="1986772" cy="0"/>
          </a:xfrm>
          <a:prstGeom prst="straightConnector1">
            <a:avLst/>
          </a:prstGeom>
          <a:ln w="25400">
            <a:solidFill>
              <a:srgbClr val="BED8EE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8" name="Rectangle: Rounded Corners 237">
            <a:extLst>
              <a:ext uri="{FF2B5EF4-FFF2-40B4-BE49-F238E27FC236}">
                <a16:creationId xmlns:a16="http://schemas.microsoft.com/office/drawing/2014/main" id="{F890DE7C-2ACA-B999-1577-9225412C3947}"/>
              </a:ext>
            </a:extLst>
          </p:cNvPr>
          <p:cNvSpPr/>
          <p:nvPr/>
        </p:nvSpPr>
        <p:spPr>
          <a:xfrm>
            <a:off x="7946219" y="5306677"/>
            <a:ext cx="1123878" cy="687723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r"/>
            <a:r>
              <a:rPr lang="en-US" sz="900">
                <a:solidFill>
                  <a:schemeClr val="tx1"/>
                </a:solidFill>
              </a:rPr>
              <a:t>GHG </a:t>
            </a:r>
          </a:p>
          <a:p>
            <a:pPr algn="r"/>
            <a:r>
              <a:rPr lang="en-US" sz="900">
                <a:solidFill>
                  <a:schemeClr val="tx1"/>
                </a:solidFill>
              </a:rPr>
              <a:t>emissions</a:t>
            </a:r>
          </a:p>
          <a:p>
            <a:pPr algn="r"/>
            <a:endParaRPr lang="en-US" sz="1100" b="1">
              <a:solidFill>
                <a:schemeClr val="tx1"/>
              </a:solidFill>
            </a:endParaRPr>
          </a:p>
        </p:txBody>
      </p:sp>
      <p:pic>
        <p:nvPicPr>
          <p:cNvPr id="240" name="Picture 239">
            <a:extLst>
              <a:ext uri="{FF2B5EF4-FFF2-40B4-BE49-F238E27FC236}">
                <a16:creationId xmlns:a16="http://schemas.microsoft.com/office/drawing/2014/main" id="{1941297D-5888-EC38-5D62-74D6988AAC41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034278" y="5483337"/>
            <a:ext cx="350867" cy="350867"/>
          </a:xfrm>
          <a:prstGeom prst="rect">
            <a:avLst/>
          </a:prstGeom>
        </p:spPr>
      </p:pic>
      <p:cxnSp>
        <p:nvCxnSpPr>
          <p:cNvPr id="242" name="Straight Connector 241">
            <a:extLst>
              <a:ext uri="{FF2B5EF4-FFF2-40B4-BE49-F238E27FC236}">
                <a16:creationId xmlns:a16="http://schemas.microsoft.com/office/drawing/2014/main" id="{5539E570-7EAE-1891-6B91-9BF9B385232C}"/>
              </a:ext>
            </a:extLst>
          </p:cNvPr>
          <p:cNvCxnSpPr>
            <a:cxnSpLocks/>
          </p:cNvCxnSpPr>
          <p:nvPr/>
        </p:nvCxnSpPr>
        <p:spPr>
          <a:xfrm>
            <a:off x="7593985" y="2102766"/>
            <a:ext cx="0" cy="3457294"/>
          </a:xfrm>
          <a:prstGeom prst="line">
            <a:avLst/>
          </a:prstGeom>
          <a:ln w="25400">
            <a:solidFill>
              <a:srgbClr val="FBDAB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9" name="Straight Connector 248">
            <a:extLst>
              <a:ext uri="{FF2B5EF4-FFF2-40B4-BE49-F238E27FC236}">
                <a16:creationId xmlns:a16="http://schemas.microsoft.com/office/drawing/2014/main" id="{8D5F6F54-A73D-0461-54F4-EB9A6A4537F5}"/>
              </a:ext>
            </a:extLst>
          </p:cNvPr>
          <p:cNvCxnSpPr>
            <a:cxnSpLocks/>
          </p:cNvCxnSpPr>
          <p:nvPr/>
        </p:nvCxnSpPr>
        <p:spPr>
          <a:xfrm>
            <a:off x="5963014" y="5817897"/>
            <a:ext cx="0" cy="97763"/>
          </a:xfrm>
          <a:prstGeom prst="line">
            <a:avLst/>
          </a:prstGeom>
          <a:ln w="25400">
            <a:solidFill>
              <a:srgbClr val="BED8E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5" name="Straight Connector 254">
            <a:extLst>
              <a:ext uri="{FF2B5EF4-FFF2-40B4-BE49-F238E27FC236}">
                <a16:creationId xmlns:a16="http://schemas.microsoft.com/office/drawing/2014/main" id="{2E0F3D34-695F-AAE7-B24D-627704B3D41F}"/>
              </a:ext>
            </a:extLst>
          </p:cNvPr>
          <p:cNvCxnSpPr>
            <a:cxnSpLocks/>
          </p:cNvCxnSpPr>
          <p:nvPr/>
        </p:nvCxnSpPr>
        <p:spPr>
          <a:xfrm flipH="1">
            <a:off x="3842282" y="2817941"/>
            <a:ext cx="4636" cy="2536000"/>
          </a:xfrm>
          <a:prstGeom prst="line">
            <a:avLst/>
          </a:prstGeom>
          <a:ln w="25400">
            <a:solidFill>
              <a:srgbClr val="D5AB8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7" name="Straight Connector 256">
            <a:extLst>
              <a:ext uri="{FF2B5EF4-FFF2-40B4-BE49-F238E27FC236}">
                <a16:creationId xmlns:a16="http://schemas.microsoft.com/office/drawing/2014/main" id="{0134F7A3-C3A7-C7C7-E326-E813C2993037}"/>
              </a:ext>
            </a:extLst>
          </p:cNvPr>
          <p:cNvCxnSpPr>
            <a:cxnSpLocks/>
          </p:cNvCxnSpPr>
          <p:nvPr/>
        </p:nvCxnSpPr>
        <p:spPr>
          <a:xfrm>
            <a:off x="3256586" y="1596643"/>
            <a:ext cx="0" cy="2741980"/>
          </a:xfrm>
          <a:prstGeom prst="line">
            <a:avLst/>
          </a:prstGeom>
          <a:ln w="25400">
            <a:solidFill>
              <a:srgbClr val="FEAEA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1" name="Straight Connector 260">
            <a:extLst>
              <a:ext uri="{FF2B5EF4-FFF2-40B4-BE49-F238E27FC236}">
                <a16:creationId xmlns:a16="http://schemas.microsoft.com/office/drawing/2014/main" id="{DCD9CBBE-9A43-6D2F-DA6B-7674E61D31D2}"/>
              </a:ext>
            </a:extLst>
          </p:cNvPr>
          <p:cNvCxnSpPr>
            <a:cxnSpLocks/>
          </p:cNvCxnSpPr>
          <p:nvPr/>
        </p:nvCxnSpPr>
        <p:spPr>
          <a:xfrm>
            <a:off x="3035221" y="4332012"/>
            <a:ext cx="220629" cy="0"/>
          </a:xfrm>
          <a:prstGeom prst="line">
            <a:avLst/>
          </a:prstGeom>
          <a:ln w="25400">
            <a:solidFill>
              <a:srgbClr val="FEAEA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4" name="Straight Connector 273">
            <a:extLst>
              <a:ext uri="{FF2B5EF4-FFF2-40B4-BE49-F238E27FC236}">
                <a16:creationId xmlns:a16="http://schemas.microsoft.com/office/drawing/2014/main" id="{7D886161-184E-0CEA-2999-C89A756019BC}"/>
              </a:ext>
            </a:extLst>
          </p:cNvPr>
          <p:cNvCxnSpPr>
            <a:cxnSpLocks/>
            <a:stCxn id="52" idx="3"/>
          </p:cNvCxnSpPr>
          <p:nvPr/>
        </p:nvCxnSpPr>
        <p:spPr>
          <a:xfrm flipV="1">
            <a:off x="3051674" y="5353941"/>
            <a:ext cx="799017" cy="16192"/>
          </a:xfrm>
          <a:prstGeom prst="line">
            <a:avLst/>
          </a:prstGeom>
          <a:ln w="25400">
            <a:solidFill>
              <a:srgbClr val="D5AB8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9" name="Straight Arrow Connector 278">
            <a:extLst>
              <a:ext uri="{FF2B5EF4-FFF2-40B4-BE49-F238E27FC236}">
                <a16:creationId xmlns:a16="http://schemas.microsoft.com/office/drawing/2014/main" id="{CFE6AF52-9F46-8479-D8BB-E32E3C704B9A}"/>
              </a:ext>
            </a:extLst>
          </p:cNvPr>
          <p:cNvCxnSpPr>
            <a:cxnSpLocks/>
          </p:cNvCxnSpPr>
          <p:nvPr/>
        </p:nvCxnSpPr>
        <p:spPr>
          <a:xfrm>
            <a:off x="3668713" y="2157511"/>
            <a:ext cx="891535" cy="0"/>
          </a:xfrm>
          <a:prstGeom prst="straightConnector1">
            <a:avLst/>
          </a:prstGeom>
          <a:ln w="25400"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2" name="Straight Arrow Connector 281">
            <a:extLst>
              <a:ext uri="{FF2B5EF4-FFF2-40B4-BE49-F238E27FC236}">
                <a16:creationId xmlns:a16="http://schemas.microsoft.com/office/drawing/2014/main" id="{4D649589-5B05-E61E-4D22-3B910B8A475B}"/>
              </a:ext>
            </a:extLst>
          </p:cNvPr>
          <p:cNvCxnSpPr>
            <a:cxnSpLocks/>
          </p:cNvCxnSpPr>
          <p:nvPr/>
        </p:nvCxnSpPr>
        <p:spPr>
          <a:xfrm>
            <a:off x="3670300" y="2938773"/>
            <a:ext cx="889948" cy="0"/>
          </a:xfrm>
          <a:prstGeom prst="straightConnector1">
            <a:avLst/>
          </a:prstGeom>
          <a:ln w="25400"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3" name="Straight Arrow Connector 282">
            <a:extLst>
              <a:ext uri="{FF2B5EF4-FFF2-40B4-BE49-F238E27FC236}">
                <a16:creationId xmlns:a16="http://schemas.microsoft.com/office/drawing/2014/main" id="{778B830F-6257-CF95-B017-7E1D9FFA6918}"/>
              </a:ext>
            </a:extLst>
          </p:cNvPr>
          <p:cNvCxnSpPr>
            <a:cxnSpLocks/>
          </p:cNvCxnSpPr>
          <p:nvPr/>
        </p:nvCxnSpPr>
        <p:spPr>
          <a:xfrm>
            <a:off x="3659888" y="1731949"/>
            <a:ext cx="900358" cy="0"/>
          </a:xfrm>
          <a:prstGeom prst="straightConnector1">
            <a:avLst/>
          </a:prstGeom>
          <a:ln w="25400"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4" name="Straight Arrow Connector 283">
            <a:extLst>
              <a:ext uri="{FF2B5EF4-FFF2-40B4-BE49-F238E27FC236}">
                <a16:creationId xmlns:a16="http://schemas.microsoft.com/office/drawing/2014/main" id="{2B70FDDD-3845-CB49-B09F-EBE5045A5F4E}"/>
              </a:ext>
            </a:extLst>
          </p:cNvPr>
          <p:cNvCxnSpPr>
            <a:cxnSpLocks/>
          </p:cNvCxnSpPr>
          <p:nvPr/>
        </p:nvCxnSpPr>
        <p:spPr>
          <a:xfrm>
            <a:off x="3665538" y="3545087"/>
            <a:ext cx="894710" cy="0"/>
          </a:xfrm>
          <a:prstGeom prst="straightConnector1">
            <a:avLst/>
          </a:prstGeom>
          <a:ln w="25400"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5" name="Straight Arrow Connector 284">
            <a:extLst>
              <a:ext uri="{FF2B5EF4-FFF2-40B4-BE49-F238E27FC236}">
                <a16:creationId xmlns:a16="http://schemas.microsoft.com/office/drawing/2014/main" id="{426F16CB-3EEB-02DA-FFB2-7F51F7703F83}"/>
              </a:ext>
            </a:extLst>
          </p:cNvPr>
          <p:cNvCxnSpPr>
            <a:cxnSpLocks/>
          </p:cNvCxnSpPr>
          <p:nvPr/>
        </p:nvCxnSpPr>
        <p:spPr>
          <a:xfrm>
            <a:off x="3667125" y="4270557"/>
            <a:ext cx="886443" cy="0"/>
          </a:xfrm>
          <a:prstGeom prst="straightConnector1">
            <a:avLst/>
          </a:prstGeom>
          <a:ln w="25400"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7" name="Straight Connector 296">
            <a:extLst>
              <a:ext uri="{FF2B5EF4-FFF2-40B4-BE49-F238E27FC236}">
                <a16:creationId xmlns:a16="http://schemas.microsoft.com/office/drawing/2014/main" id="{CC4AD568-1F02-E918-76A9-5FBC4E80BA84}"/>
              </a:ext>
            </a:extLst>
          </p:cNvPr>
          <p:cNvCxnSpPr>
            <a:cxnSpLocks/>
          </p:cNvCxnSpPr>
          <p:nvPr/>
        </p:nvCxnSpPr>
        <p:spPr>
          <a:xfrm>
            <a:off x="3464018" y="1442172"/>
            <a:ext cx="0" cy="3520735"/>
          </a:xfrm>
          <a:prstGeom prst="line">
            <a:avLst/>
          </a:prstGeom>
          <a:ln w="25400">
            <a:solidFill>
              <a:srgbClr val="BAE18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9" name="Straight Arrow Connector 298">
            <a:extLst>
              <a:ext uri="{FF2B5EF4-FFF2-40B4-BE49-F238E27FC236}">
                <a16:creationId xmlns:a16="http://schemas.microsoft.com/office/drawing/2014/main" id="{CD846194-57F0-7AC8-8DF4-6D4F307BEDC5}"/>
              </a:ext>
            </a:extLst>
          </p:cNvPr>
          <p:cNvCxnSpPr>
            <a:cxnSpLocks/>
          </p:cNvCxnSpPr>
          <p:nvPr/>
        </p:nvCxnSpPr>
        <p:spPr>
          <a:xfrm>
            <a:off x="3451225" y="4962907"/>
            <a:ext cx="1110457" cy="0"/>
          </a:xfrm>
          <a:prstGeom prst="straightConnector1">
            <a:avLst/>
          </a:prstGeom>
          <a:ln w="25400">
            <a:solidFill>
              <a:srgbClr val="BAE18F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1" name="Straight Arrow Connector 300">
            <a:extLst>
              <a:ext uri="{FF2B5EF4-FFF2-40B4-BE49-F238E27FC236}">
                <a16:creationId xmlns:a16="http://schemas.microsoft.com/office/drawing/2014/main" id="{7A278CA9-3FF1-B3EA-7664-3DFBAB22F900}"/>
              </a:ext>
            </a:extLst>
          </p:cNvPr>
          <p:cNvCxnSpPr>
            <a:cxnSpLocks/>
          </p:cNvCxnSpPr>
          <p:nvPr/>
        </p:nvCxnSpPr>
        <p:spPr>
          <a:xfrm>
            <a:off x="3449793" y="1433215"/>
            <a:ext cx="1110457" cy="0"/>
          </a:xfrm>
          <a:prstGeom prst="straightConnector1">
            <a:avLst/>
          </a:prstGeom>
          <a:ln w="25400">
            <a:solidFill>
              <a:srgbClr val="BAE18F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2" name="Straight Arrow Connector 301">
            <a:extLst>
              <a:ext uri="{FF2B5EF4-FFF2-40B4-BE49-F238E27FC236}">
                <a16:creationId xmlns:a16="http://schemas.microsoft.com/office/drawing/2014/main" id="{0120F6DB-38B8-C794-0B3F-D3410399636C}"/>
              </a:ext>
            </a:extLst>
          </p:cNvPr>
          <p:cNvCxnSpPr>
            <a:cxnSpLocks/>
          </p:cNvCxnSpPr>
          <p:nvPr/>
        </p:nvCxnSpPr>
        <p:spPr>
          <a:xfrm>
            <a:off x="3462338" y="2327904"/>
            <a:ext cx="1097912" cy="0"/>
          </a:xfrm>
          <a:prstGeom prst="straightConnector1">
            <a:avLst/>
          </a:prstGeom>
          <a:ln w="25400">
            <a:solidFill>
              <a:srgbClr val="BAE18F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6" name="Straight Arrow Connector 305">
            <a:extLst>
              <a:ext uri="{FF2B5EF4-FFF2-40B4-BE49-F238E27FC236}">
                <a16:creationId xmlns:a16="http://schemas.microsoft.com/office/drawing/2014/main" id="{A267EA5D-43F6-4350-71EC-EFD5B9E1E18E}"/>
              </a:ext>
            </a:extLst>
          </p:cNvPr>
          <p:cNvCxnSpPr>
            <a:cxnSpLocks/>
          </p:cNvCxnSpPr>
          <p:nvPr/>
        </p:nvCxnSpPr>
        <p:spPr>
          <a:xfrm>
            <a:off x="3464931" y="2713252"/>
            <a:ext cx="1095319" cy="0"/>
          </a:xfrm>
          <a:prstGeom prst="straightConnector1">
            <a:avLst/>
          </a:prstGeom>
          <a:ln w="25400">
            <a:solidFill>
              <a:srgbClr val="BAE18F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8" name="Straight Arrow Connector 307">
            <a:extLst>
              <a:ext uri="{FF2B5EF4-FFF2-40B4-BE49-F238E27FC236}">
                <a16:creationId xmlns:a16="http://schemas.microsoft.com/office/drawing/2014/main" id="{6DCDF97D-1DAD-B281-8D46-2747A16E2164}"/>
              </a:ext>
            </a:extLst>
          </p:cNvPr>
          <p:cNvCxnSpPr>
            <a:cxnSpLocks/>
          </p:cNvCxnSpPr>
          <p:nvPr/>
        </p:nvCxnSpPr>
        <p:spPr>
          <a:xfrm>
            <a:off x="3464931" y="3404695"/>
            <a:ext cx="1095319" cy="0"/>
          </a:xfrm>
          <a:prstGeom prst="straightConnector1">
            <a:avLst/>
          </a:prstGeom>
          <a:ln w="25400">
            <a:solidFill>
              <a:srgbClr val="BAE18F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1" name="Straight Arrow Connector 310">
            <a:extLst>
              <a:ext uri="{FF2B5EF4-FFF2-40B4-BE49-F238E27FC236}">
                <a16:creationId xmlns:a16="http://schemas.microsoft.com/office/drawing/2014/main" id="{B85454C1-F3BE-B717-DADE-B0523D7BB334}"/>
              </a:ext>
            </a:extLst>
          </p:cNvPr>
          <p:cNvCxnSpPr>
            <a:cxnSpLocks/>
          </p:cNvCxnSpPr>
          <p:nvPr/>
        </p:nvCxnSpPr>
        <p:spPr>
          <a:xfrm>
            <a:off x="3464931" y="4139886"/>
            <a:ext cx="1095319" cy="0"/>
          </a:xfrm>
          <a:prstGeom prst="straightConnector1">
            <a:avLst/>
          </a:prstGeom>
          <a:ln w="25400">
            <a:solidFill>
              <a:srgbClr val="BAE18F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2" name="Straight Connector 311">
            <a:extLst>
              <a:ext uri="{FF2B5EF4-FFF2-40B4-BE49-F238E27FC236}">
                <a16:creationId xmlns:a16="http://schemas.microsoft.com/office/drawing/2014/main" id="{EE9BB789-E978-AF6D-AE53-8C1D6D5066D7}"/>
              </a:ext>
            </a:extLst>
          </p:cNvPr>
          <p:cNvCxnSpPr>
            <a:cxnSpLocks/>
          </p:cNvCxnSpPr>
          <p:nvPr/>
        </p:nvCxnSpPr>
        <p:spPr>
          <a:xfrm>
            <a:off x="3051674" y="3115692"/>
            <a:ext cx="412364" cy="0"/>
          </a:xfrm>
          <a:prstGeom prst="line">
            <a:avLst/>
          </a:prstGeom>
          <a:ln w="25400">
            <a:solidFill>
              <a:srgbClr val="BAE18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6" name="Straight Connector 315">
            <a:extLst>
              <a:ext uri="{FF2B5EF4-FFF2-40B4-BE49-F238E27FC236}">
                <a16:creationId xmlns:a16="http://schemas.microsoft.com/office/drawing/2014/main" id="{42E30289-78A2-5341-67AD-572B142A6447}"/>
              </a:ext>
            </a:extLst>
          </p:cNvPr>
          <p:cNvCxnSpPr>
            <a:cxnSpLocks/>
          </p:cNvCxnSpPr>
          <p:nvPr/>
        </p:nvCxnSpPr>
        <p:spPr>
          <a:xfrm>
            <a:off x="3662986" y="1719263"/>
            <a:ext cx="14213" cy="2553823"/>
          </a:xfrm>
          <a:prstGeom prst="line">
            <a:avLst/>
          </a:prstGeom>
          <a:ln w="254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5" name="Straight Connector 324">
            <a:extLst>
              <a:ext uri="{FF2B5EF4-FFF2-40B4-BE49-F238E27FC236}">
                <a16:creationId xmlns:a16="http://schemas.microsoft.com/office/drawing/2014/main" id="{27720529-725D-3757-C0BA-96A2ACDE7FDC}"/>
              </a:ext>
            </a:extLst>
          </p:cNvPr>
          <p:cNvCxnSpPr>
            <a:cxnSpLocks/>
          </p:cNvCxnSpPr>
          <p:nvPr/>
        </p:nvCxnSpPr>
        <p:spPr>
          <a:xfrm>
            <a:off x="3090524" y="1907402"/>
            <a:ext cx="575014" cy="0"/>
          </a:xfrm>
          <a:prstGeom prst="line">
            <a:avLst/>
          </a:prstGeom>
          <a:ln w="254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2661785-7DD3-5E89-8C87-9636E1B63E3C}"/>
              </a:ext>
            </a:extLst>
          </p:cNvPr>
          <p:cNvSpPr/>
          <p:nvPr/>
        </p:nvSpPr>
        <p:spPr>
          <a:xfrm>
            <a:off x="9532427" y="765628"/>
            <a:ext cx="2578524" cy="5437152"/>
          </a:xfrm>
          <a:prstGeom prst="roundRect">
            <a:avLst>
              <a:gd name="adj" fmla="val 0"/>
            </a:avLst>
          </a:prstGeom>
          <a:solidFill>
            <a:schemeClr val="bg1">
              <a:alpha val="77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b="1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D809821-6880-E83A-E1CA-0FA63EE1C7E8}"/>
              </a:ext>
            </a:extLst>
          </p:cNvPr>
          <p:cNvSpPr txBox="1"/>
          <p:nvPr/>
        </p:nvSpPr>
        <p:spPr>
          <a:xfrm>
            <a:off x="4312019" y="151001"/>
            <a:ext cx="47157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solidFill>
                  <a:srgbClr val="F995DA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Life Cycle Assessment System Boundary</a:t>
            </a:r>
          </a:p>
        </p:txBody>
      </p:sp>
    </p:spTree>
    <p:extLst>
      <p:ext uri="{BB962C8B-B14F-4D97-AF65-F5344CB8AC3E}">
        <p14:creationId xmlns:p14="http://schemas.microsoft.com/office/powerpoint/2010/main" val="29626028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58489C-A5C5-2096-CFF8-CFC86FA59F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1D427697-E54C-8906-6E54-82BA893B0E76}"/>
              </a:ext>
            </a:extLst>
          </p:cNvPr>
          <p:cNvSpPr/>
          <p:nvPr/>
        </p:nvSpPr>
        <p:spPr>
          <a:xfrm>
            <a:off x="9823196" y="1676041"/>
            <a:ext cx="1938866" cy="393706"/>
          </a:xfrm>
          <a:prstGeom prst="roundRect">
            <a:avLst/>
          </a:prstGeom>
          <a:solidFill>
            <a:schemeClr val="bg1"/>
          </a:solidFill>
          <a:ln>
            <a:solidFill>
              <a:srgbClr val="FBB7E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100" b="1">
                <a:solidFill>
                  <a:schemeClr val="tx1"/>
                </a:solidFill>
              </a:rPr>
              <a:t>Fuel Storage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872F6D57-1620-E903-0D18-9C96DAAD1A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0990" y="1740795"/>
            <a:ext cx="328089" cy="328089"/>
          </a:xfrm>
          <a:prstGeom prst="rect">
            <a:avLst/>
          </a:prstGeom>
        </p:spPr>
      </p:pic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2DC2397-91DD-45DB-0627-4AC0E4BDEEEC}"/>
              </a:ext>
            </a:extLst>
          </p:cNvPr>
          <p:cNvSpPr/>
          <p:nvPr/>
        </p:nvSpPr>
        <p:spPr>
          <a:xfrm>
            <a:off x="9823196" y="2283526"/>
            <a:ext cx="1938866" cy="393706"/>
          </a:xfrm>
          <a:prstGeom prst="roundRect">
            <a:avLst/>
          </a:prstGeom>
          <a:solidFill>
            <a:schemeClr val="bg1"/>
          </a:solidFill>
          <a:ln>
            <a:solidFill>
              <a:srgbClr val="FBB7E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100" b="1">
                <a:solidFill>
                  <a:schemeClr val="tx1"/>
                </a:solidFill>
              </a:rPr>
              <a:t>Transport and</a:t>
            </a:r>
          </a:p>
          <a:p>
            <a:pPr algn="r"/>
            <a:r>
              <a:rPr lang="en-US" sz="1100" b="1">
                <a:solidFill>
                  <a:schemeClr val="tx1"/>
                </a:solidFill>
              </a:rPr>
              <a:t> Distribution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9A8D06C0-65AA-4A0B-570D-A80D74C977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85656" y="2281486"/>
            <a:ext cx="390517" cy="390517"/>
          </a:xfrm>
          <a:prstGeom prst="rect">
            <a:avLst/>
          </a:prstGeom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D67BE020-6D4B-115E-61C1-5611E8F89906}"/>
              </a:ext>
            </a:extLst>
          </p:cNvPr>
          <p:cNvSpPr/>
          <p:nvPr/>
        </p:nvSpPr>
        <p:spPr>
          <a:xfrm>
            <a:off x="9823196" y="2886777"/>
            <a:ext cx="1938866" cy="393706"/>
          </a:xfrm>
          <a:prstGeom prst="roundRect">
            <a:avLst/>
          </a:prstGeom>
          <a:solidFill>
            <a:schemeClr val="bg1"/>
          </a:solidFill>
          <a:ln>
            <a:solidFill>
              <a:srgbClr val="FBB7E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100" b="1">
                <a:solidFill>
                  <a:schemeClr val="tx1"/>
                </a:solidFill>
              </a:rPr>
              <a:t>Marine Bunkering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3D5D5F1-10D6-6207-935E-D7A9C3D815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54428" y="2891011"/>
            <a:ext cx="366188" cy="366188"/>
          </a:xfrm>
          <a:prstGeom prst="rect">
            <a:avLst/>
          </a:prstGeom>
        </p:spPr>
      </p:pic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4EE17560-B9C6-18E9-32C0-8FD836C81760}"/>
              </a:ext>
            </a:extLst>
          </p:cNvPr>
          <p:cNvSpPr/>
          <p:nvPr/>
        </p:nvSpPr>
        <p:spPr>
          <a:xfrm>
            <a:off x="9823196" y="3473949"/>
            <a:ext cx="1938866" cy="393706"/>
          </a:xfrm>
          <a:prstGeom prst="roundRect">
            <a:avLst/>
          </a:prstGeom>
          <a:solidFill>
            <a:schemeClr val="bg1"/>
          </a:solidFill>
          <a:ln>
            <a:solidFill>
              <a:srgbClr val="FBB7E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100" b="1">
                <a:solidFill>
                  <a:schemeClr val="tx1"/>
                </a:solidFill>
              </a:rPr>
              <a:t>Fuel Combustion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4D941E58-7237-4C00-4451-B7BA87CFB5E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00990" y="3524751"/>
            <a:ext cx="292101" cy="292101"/>
          </a:xfrm>
          <a:prstGeom prst="rect">
            <a:avLst/>
          </a:prstGeom>
        </p:spPr>
      </p:pic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3D42039A-D683-9D57-4B94-BAEE2B9FCCE1}"/>
              </a:ext>
            </a:extLst>
          </p:cNvPr>
          <p:cNvSpPr/>
          <p:nvPr/>
        </p:nvSpPr>
        <p:spPr>
          <a:xfrm>
            <a:off x="9697989" y="896784"/>
            <a:ext cx="2222500" cy="393707"/>
          </a:xfrm>
          <a:prstGeom prst="roundRect">
            <a:avLst/>
          </a:prstGeom>
          <a:solidFill>
            <a:srgbClr val="FBB7E6"/>
          </a:solidFill>
          <a:ln>
            <a:solidFill>
              <a:srgbClr val="FCC8E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Outside of </a:t>
            </a:r>
          </a:p>
          <a:p>
            <a:pPr algn="ctr"/>
            <a:r>
              <a:rPr lang="en-US" sz="1200" b="1">
                <a:solidFill>
                  <a:schemeClr val="bg1"/>
                </a:solidFill>
              </a:rPr>
              <a:t>System Boundary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0AE5D1E-2A0D-4EE0-0037-BD35D50C63ED}"/>
              </a:ext>
            </a:extLst>
          </p:cNvPr>
          <p:cNvSpPr/>
          <p:nvPr/>
        </p:nvSpPr>
        <p:spPr>
          <a:xfrm>
            <a:off x="9598702" y="775032"/>
            <a:ext cx="2421075" cy="5416987"/>
          </a:xfrm>
          <a:prstGeom prst="roundRect">
            <a:avLst>
              <a:gd name="adj" fmla="val 1511"/>
            </a:avLst>
          </a:prstGeom>
          <a:noFill/>
          <a:ln w="254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b="1">
              <a:solidFill>
                <a:schemeClr val="bg1"/>
              </a:solidFill>
            </a:endParaRP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C7B23703-0CB6-D976-8DB8-00F8E9949367}"/>
              </a:ext>
            </a:extLst>
          </p:cNvPr>
          <p:cNvCxnSpPr>
            <a:cxnSpLocks/>
          </p:cNvCxnSpPr>
          <p:nvPr/>
        </p:nvCxnSpPr>
        <p:spPr>
          <a:xfrm>
            <a:off x="10834962" y="2069747"/>
            <a:ext cx="0" cy="213779"/>
          </a:xfrm>
          <a:prstGeom prst="straightConnector1">
            <a:avLst/>
          </a:prstGeom>
          <a:ln w="25400">
            <a:solidFill>
              <a:srgbClr val="FBB7E6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7B0ECF53-0DFD-1422-5E96-AA07F0F91A53}"/>
              </a:ext>
            </a:extLst>
          </p:cNvPr>
          <p:cNvCxnSpPr>
            <a:cxnSpLocks/>
          </p:cNvCxnSpPr>
          <p:nvPr/>
        </p:nvCxnSpPr>
        <p:spPr>
          <a:xfrm>
            <a:off x="10834961" y="2672998"/>
            <a:ext cx="0" cy="213779"/>
          </a:xfrm>
          <a:prstGeom prst="straightConnector1">
            <a:avLst/>
          </a:prstGeom>
          <a:ln w="25400">
            <a:solidFill>
              <a:srgbClr val="FBB7E6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30E8E432-8620-EB3C-FCA6-A6C201ACB963}"/>
              </a:ext>
            </a:extLst>
          </p:cNvPr>
          <p:cNvCxnSpPr>
            <a:cxnSpLocks/>
          </p:cNvCxnSpPr>
          <p:nvPr/>
        </p:nvCxnSpPr>
        <p:spPr>
          <a:xfrm>
            <a:off x="10834961" y="3280483"/>
            <a:ext cx="0" cy="213779"/>
          </a:xfrm>
          <a:prstGeom prst="straightConnector1">
            <a:avLst/>
          </a:prstGeom>
          <a:ln w="25400">
            <a:solidFill>
              <a:srgbClr val="FBB7E6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2DA68928-F74A-B729-FA4F-68ED7A5411BE}"/>
              </a:ext>
            </a:extLst>
          </p:cNvPr>
          <p:cNvCxnSpPr>
            <a:cxnSpLocks/>
          </p:cNvCxnSpPr>
          <p:nvPr/>
        </p:nvCxnSpPr>
        <p:spPr>
          <a:xfrm>
            <a:off x="10798554" y="3867655"/>
            <a:ext cx="0" cy="326363"/>
          </a:xfrm>
          <a:prstGeom prst="straightConnector1">
            <a:avLst/>
          </a:prstGeom>
          <a:ln w="25400">
            <a:solidFill>
              <a:srgbClr val="FBB7E6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12DC95F5-1EE9-3808-37CA-2F873C41D9AE}"/>
              </a:ext>
            </a:extLst>
          </p:cNvPr>
          <p:cNvSpPr/>
          <p:nvPr/>
        </p:nvSpPr>
        <p:spPr>
          <a:xfrm>
            <a:off x="9817965" y="4190669"/>
            <a:ext cx="1907895" cy="1322807"/>
          </a:xfrm>
          <a:prstGeom prst="roundRect">
            <a:avLst/>
          </a:prstGeom>
          <a:solidFill>
            <a:schemeClr val="bg1"/>
          </a:solidFill>
          <a:ln>
            <a:solidFill>
              <a:srgbClr val="FBB7E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>
                <a:solidFill>
                  <a:schemeClr val="tx1"/>
                </a:solidFill>
              </a:rPr>
              <a:t>Other Exclusions</a:t>
            </a:r>
          </a:p>
          <a:p>
            <a:pPr algn="ctr"/>
            <a:endParaRPr lang="en-US" sz="1100" b="1">
              <a:solidFill>
                <a:schemeClr val="tx1"/>
              </a:solidFill>
            </a:endParaRPr>
          </a:p>
          <a:p>
            <a:r>
              <a:rPr lang="en-US" sz="1100">
                <a:solidFill>
                  <a:schemeClr val="tx1"/>
                </a:solidFill>
              </a:rPr>
              <a:t>• Ship &amp; Engine Manufacturing</a:t>
            </a:r>
            <a:br>
              <a:rPr lang="en-US" sz="1100">
                <a:solidFill>
                  <a:schemeClr val="tx1"/>
                </a:solidFill>
              </a:rPr>
            </a:br>
            <a:r>
              <a:rPr lang="en-US" sz="1100">
                <a:solidFill>
                  <a:schemeClr val="tx1"/>
                </a:solidFill>
              </a:rPr>
              <a:t>• Port Infrastructure</a:t>
            </a:r>
            <a:br>
              <a:rPr lang="en-US" sz="1100">
                <a:solidFill>
                  <a:schemeClr val="tx1"/>
                </a:solidFill>
              </a:rPr>
            </a:br>
            <a:r>
              <a:rPr lang="en-US" sz="1100">
                <a:solidFill>
                  <a:schemeClr val="tx1"/>
                </a:solidFill>
              </a:rPr>
              <a:t>• Catalyst Recycling</a:t>
            </a:r>
            <a:br>
              <a:rPr lang="en-US" sz="1100">
                <a:solidFill>
                  <a:schemeClr val="tx1"/>
                </a:solidFill>
              </a:rPr>
            </a:br>
            <a:r>
              <a:rPr lang="en-US" sz="1100">
                <a:solidFill>
                  <a:schemeClr val="tx1"/>
                </a:solidFill>
              </a:rPr>
              <a:t>• R&amp;D, Administration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0E6AA7A-7807-DEC7-E612-27D8826599DB}"/>
              </a:ext>
            </a:extLst>
          </p:cNvPr>
          <p:cNvSpPr txBox="1"/>
          <p:nvPr/>
        </p:nvSpPr>
        <p:spPr>
          <a:xfrm>
            <a:off x="9878753" y="1371322"/>
            <a:ext cx="190789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/>
              <a:t>(Downstream – Tank to Wake)</a:t>
            </a:r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F4305E20-19C3-B8C5-6261-594E35FF39AC}"/>
              </a:ext>
            </a:extLst>
          </p:cNvPr>
          <p:cNvSpPr/>
          <p:nvPr/>
        </p:nvSpPr>
        <p:spPr>
          <a:xfrm>
            <a:off x="1197851" y="1335778"/>
            <a:ext cx="1896533" cy="1071166"/>
          </a:xfrm>
          <a:prstGeom prst="roundRect">
            <a:avLst/>
          </a:prstGeom>
          <a:solidFill>
            <a:schemeClr val="bg1"/>
          </a:solidFill>
          <a:ln>
            <a:solidFill>
              <a:srgbClr val="DCCCE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err="1">
                <a:solidFill>
                  <a:schemeClr val="tx1"/>
                </a:solidFill>
              </a:rPr>
              <a:t>Electrolyzer</a:t>
            </a:r>
            <a:r>
              <a:rPr lang="en-US" sz="900">
                <a:solidFill>
                  <a:schemeClr val="tx1"/>
                </a:solidFill>
              </a:rPr>
              <a:t> materials (Pt, Ni, Ti, membranes)</a:t>
            </a:r>
          </a:p>
          <a:p>
            <a:endParaRPr lang="en-US" sz="90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>
                <a:solidFill>
                  <a:schemeClr val="tx1"/>
                </a:solidFill>
              </a:rPr>
              <a:t>Catalysts (Co, Fe)</a:t>
            </a:r>
            <a:endParaRPr lang="en-US" sz="900" b="1">
              <a:solidFill>
                <a:schemeClr val="tx1"/>
              </a:solidFill>
            </a:endParaRPr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BDF6E8FD-6974-3A1F-053D-D1E7A92A920F}"/>
              </a:ext>
            </a:extLst>
          </p:cNvPr>
          <p:cNvSpPr/>
          <p:nvPr/>
        </p:nvSpPr>
        <p:spPr>
          <a:xfrm>
            <a:off x="1197851" y="990066"/>
            <a:ext cx="1896533" cy="245870"/>
          </a:xfrm>
          <a:prstGeom prst="roundRect">
            <a:avLst/>
          </a:prstGeom>
          <a:solidFill>
            <a:srgbClr val="B897D9"/>
          </a:solidFill>
          <a:ln>
            <a:solidFill>
              <a:srgbClr val="DCCCE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>
                <a:solidFill>
                  <a:schemeClr val="bg1"/>
                </a:solidFill>
              </a:rPr>
              <a:t>Upstream Inputs</a:t>
            </a:r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D2F5A379-9581-B519-CFAC-598B7DE69B28}"/>
              </a:ext>
            </a:extLst>
          </p:cNvPr>
          <p:cNvSpPr/>
          <p:nvPr/>
        </p:nvSpPr>
        <p:spPr>
          <a:xfrm>
            <a:off x="1608698" y="1454127"/>
            <a:ext cx="1196761" cy="220527"/>
          </a:xfrm>
          <a:prstGeom prst="roundRect">
            <a:avLst/>
          </a:prstGeom>
          <a:solidFill>
            <a:srgbClr val="DCCC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>
                <a:solidFill>
                  <a:schemeClr val="tx1"/>
                </a:solidFill>
              </a:rPr>
              <a:t>Raw Materials</a:t>
            </a: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89C30F02-D7AA-F10C-1E1A-4744653DF545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67532" t="-754" r="15143"/>
          <a:stretch>
            <a:fillRect/>
          </a:stretch>
        </p:blipFill>
        <p:spPr>
          <a:xfrm rot="5400000">
            <a:off x="1888815" y="6331371"/>
            <a:ext cx="222990" cy="413345"/>
          </a:xfrm>
          <a:prstGeom prst="rect">
            <a:avLst/>
          </a:prstGeom>
        </p:spPr>
      </p:pic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2093FCF9-EC21-B8BC-C771-5476948C033A}"/>
              </a:ext>
            </a:extLst>
          </p:cNvPr>
          <p:cNvSpPr/>
          <p:nvPr/>
        </p:nvSpPr>
        <p:spPr>
          <a:xfrm>
            <a:off x="1161338" y="2527329"/>
            <a:ext cx="1896533" cy="1209895"/>
          </a:xfrm>
          <a:prstGeom prst="roundRect">
            <a:avLst/>
          </a:prstGeom>
          <a:solidFill>
            <a:schemeClr val="bg1"/>
          </a:solidFill>
          <a:ln>
            <a:solidFill>
              <a:srgbClr val="DCCCE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>
                <a:solidFill>
                  <a:schemeClr val="tx1"/>
                </a:solidFill>
              </a:rPr>
              <a:t>Renewable  Electricity  </a:t>
            </a:r>
          </a:p>
          <a:p>
            <a:r>
              <a:rPr lang="en-US" sz="900">
                <a:solidFill>
                  <a:schemeClr val="tx1"/>
                </a:solidFill>
              </a:rPr>
              <a:t>        (Solar, Wind)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>
                <a:solidFill>
                  <a:schemeClr val="tx1"/>
                </a:solidFill>
              </a:rPr>
              <a:t>Grid Electricity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>
                <a:solidFill>
                  <a:schemeClr val="tx1"/>
                </a:solidFill>
              </a:rPr>
              <a:t>Transmission</a:t>
            </a:r>
            <a:r>
              <a:rPr lang="en-US" sz="900"/>
              <a:t>)</a:t>
            </a:r>
            <a:endParaRPr lang="en-US" sz="900" b="1">
              <a:solidFill>
                <a:schemeClr val="tx1"/>
              </a:solidFill>
            </a:endParaRPr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4CE65F5D-5D89-D226-7FDA-0911F08C42CB}"/>
              </a:ext>
            </a:extLst>
          </p:cNvPr>
          <p:cNvSpPr/>
          <p:nvPr/>
        </p:nvSpPr>
        <p:spPr>
          <a:xfrm>
            <a:off x="1532642" y="2696747"/>
            <a:ext cx="1196761" cy="220527"/>
          </a:xfrm>
          <a:prstGeom prst="roundRect">
            <a:avLst/>
          </a:prstGeom>
          <a:solidFill>
            <a:srgbClr val="DCCC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>
                <a:solidFill>
                  <a:schemeClr val="tx1"/>
                </a:solidFill>
              </a:rPr>
              <a:t>Energy Supply</a:t>
            </a:r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5ED4DDFF-40FC-00ED-CAD8-B2E6F33D6FE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86794" y="3201990"/>
            <a:ext cx="405411" cy="405411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A8B271A7-B66B-C2B3-7AA6-E0C1B6996CD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03116" y="1973073"/>
            <a:ext cx="325604" cy="325604"/>
          </a:xfrm>
          <a:prstGeom prst="rect">
            <a:avLst/>
          </a:prstGeom>
        </p:spPr>
      </p:pic>
      <p:sp>
        <p:nvSpPr>
          <p:cNvPr id="48" name="Rectangle: Rounded Corners 47">
            <a:extLst>
              <a:ext uri="{FF2B5EF4-FFF2-40B4-BE49-F238E27FC236}">
                <a16:creationId xmlns:a16="http://schemas.microsoft.com/office/drawing/2014/main" id="{5025A5B0-0896-DACF-301A-3071EAF2AA2C}"/>
              </a:ext>
            </a:extLst>
          </p:cNvPr>
          <p:cNvSpPr/>
          <p:nvPr/>
        </p:nvSpPr>
        <p:spPr>
          <a:xfrm>
            <a:off x="1161338" y="3950186"/>
            <a:ext cx="1873883" cy="814451"/>
          </a:xfrm>
          <a:prstGeom prst="roundRect">
            <a:avLst/>
          </a:prstGeom>
          <a:solidFill>
            <a:schemeClr val="bg1"/>
          </a:solidFill>
          <a:ln>
            <a:solidFill>
              <a:srgbClr val="DCCCE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>
                <a:solidFill>
                  <a:schemeClr val="tx1"/>
                </a:solidFill>
              </a:rPr>
              <a:t>Water Extraction &amp; Purification</a:t>
            </a:r>
            <a:endParaRPr lang="en-US" sz="900" b="1">
              <a:solidFill>
                <a:schemeClr val="tx1"/>
              </a:solidFill>
            </a:endParaRPr>
          </a:p>
        </p:txBody>
      </p:sp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36CABD9B-C7ED-94E2-E65F-229761017AB5}"/>
              </a:ext>
            </a:extLst>
          </p:cNvPr>
          <p:cNvSpPr/>
          <p:nvPr/>
        </p:nvSpPr>
        <p:spPr>
          <a:xfrm>
            <a:off x="1560861" y="4071723"/>
            <a:ext cx="1196761" cy="220527"/>
          </a:xfrm>
          <a:prstGeom prst="roundRect">
            <a:avLst/>
          </a:prstGeom>
          <a:solidFill>
            <a:srgbClr val="DCCC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>
                <a:solidFill>
                  <a:schemeClr val="tx1"/>
                </a:solidFill>
              </a:rPr>
              <a:t>Water Supply</a:t>
            </a:r>
          </a:p>
        </p:txBody>
      </p:sp>
      <p:sp>
        <p:nvSpPr>
          <p:cNvPr id="52" name="Rectangle: Rounded Corners 51">
            <a:extLst>
              <a:ext uri="{FF2B5EF4-FFF2-40B4-BE49-F238E27FC236}">
                <a16:creationId xmlns:a16="http://schemas.microsoft.com/office/drawing/2014/main" id="{D64BCE90-347D-076E-30DB-A88E99F95296}"/>
              </a:ext>
            </a:extLst>
          </p:cNvPr>
          <p:cNvSpPr/>
          <p:nvPr/>
        </p:nvSpPr>
        <p:spPr>
          <a:xfrm>
            <a:off x="1155141" y="4962907"/>
            <a:ext cx="1896533" cy="814451"/>
          </a:xfrm>
          <a:prstGeom prst="roundRect">
            <a:avLst/>
          </a:prstGeom>
          <a:solidFill>
            <a:schemeClr val="bg1"/>
          </a:solidFill>
          <a:ln>
            <a:solidFill>
              <a:srgbClr val="DCCCE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r>
              <a:rPr lang="en-US" sz="900">
                <a:solidFill>
                  <a:schemeClr val="tx1"/>
                </a:solidFill>
              </a:rPr>
              <a:t>• Industrial Capture</a:t>
            </a:r>
            <a:br>
              <a:rPr lang="en-US" sz="900">
                <a:solidFill>
                  <a:schemeClr val="tx1"/>
                </a:solidFill>
              </a:rPr>
            </a:br>
            <a:r>
              <a:rPr lang="en-US" sz="900">
                <a:solidFill>
                  <a:schemeClr val="tx1"/>
                </a:solidFill>
              </a:rPr>
              <a:t>• Direct Air Capture (DAC)</a:t>
            </a:r>
            <a:r>
              <a:rPr lang="en-US" sz="900"/>
              <a:t>)</a:t>
            </a:r>
          </a:p>
        </p:txBody>
      </p:sp>
      <p:sp>
        <p:nvSpPr>
          <p:cNvPr id="53" name="Rectangle: Rounded Corners 52">
            <a:extLst>
              <a:ext uri="{FF2B5EF4-FFF2-40B4-BE49-F238E27FC236}">
                <a16:creationId xmlns:a16="http://schemas.microsoft.com/office/drawing/2014/main" id="{85934ED0-02D1-F034-848F-8C3F77319EC5}"/>
              </a:ext>
            </a:extLst>
          </p:cNvPr>
          <p:cNvSpPr/>
          <p:nvPr/>
        </p:nvSpPr>
        <p:spPr>
          <a:xfrm>
            <a:off x="1608698" y="5086150"/>
            <a:ext cx="1196761" cy="220527"/>
          </a:xfrm>
          <a:prstGeom prst="roundRect">
            <a:avLst/>
          </a:prstGeom>
          <a:solidFill>
            <a:srgbClr val="DCCC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>
                <a:solidFill>
                  <a:schemeClr val="tx1"/>
                </a:solidFill>
              </a:rPr>
              <a:t>CO₂ Source</a:t>
            </a:r>
          </a:p>
        </p:txBody>
      </p:sp>
      <p:pic>
        <p:nvPicPr>
          <p:cNvPr id="57" name="Picture 56">
            <a:extLst>
              <a:ext uri="{FF2B5EF4-FFF2-40B4-BE49-F238E27FC236}">
                <a16:creationId xmlns:a16="http://schemas.microsoft.com/office/drawing/2014/main" id="{E9F61BAE-F047-E7AD-D54E-7070767C361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26231" y="4393497"/>
            <a:ext cx="316347" cy="316347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69D20B7A-D5D9-A3A9-1DAC-44A28C4343A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654931" y="5406519"/>
            <a:ext cx="262463" cy="262463"/>
          </a:xfrm>
          <a:prstGeom prst="rect">
            <a:avLst/>
          </a:prstGeom>
        </p:spPr>
      </p:pic>
      <p:sp>
        <p:nvSpPr>
          <p:cNvPr id="66" name="Rectangle: Rounded Corners 65">
            <a:extLst>
              <a:ext uri="{FF2B5EF4-FFF2-40B4-BE49-F238E27FC236}">
                <a16:creationId xmlns:a16="http://schemas.microsoft.com/office/drawing/2014/main" id="{323181A0-350E-30CC-60C0-266AC02B95C7}"/>
              </a:ext>
            </a:extLst>
          </p:cNvPr>
          <p:cNvSpPr/>
          <p:nvPr/>
        </p:nvSpPr>
        <p:spPr>
          <a:xfrm>
            <a:off x="4560250" y="1321330"/>
            <a:ext cx="2797283" cy="550626"/>
          </a:xfrm>
          <a:prstGeom prst="roundRect">
            <a:avLst/>
          </a:prstGeom>
          <a:solidFill>
            <a:schemeClr val="bg1"/>
          </a:solidFill>
          <a:ln>
            <a:solidFill>
              <a:srgbClr val="BED8E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sz="900">
                <a:solidFill>
                  <a:schemeClr val="tx1"/>
                </a:solidFill>
              </a:rPr>
              <a:t>Hydrogen (H₂) Production</a:t>
            </a:r>
          </a:p>
        </p:txBody>
      </p:sp>
      <p:sp>
        <p:nvSpPr>
          <p:cNvPr id="67" name="Rectangle: Rounded Corners 66">
            <a:extLst>
              <a:ext uri="{FF2B5EF4-FFF2-40B4-BE49-F238E27FC236}">
                <a16:creationId xmlns:a16="http://schemas.microsoft.com/office/drawing/2014/main" id="{3FB62EDC-0E7D-A4A8-BBC9-098E99B0381C}"/>
              </a:ext>
            </a:extLst>
          </p:cNvPr>
          <p:cNvSpPr/>
          <p:nvPr/>
        </p:nvSpPr>
        <p:spPr>
          <a:xfrm>
            <a:off x="4719320" y="1392219"/>
            <a:ext cx="2473960" cy="205497"/>
          </a:xfrm>
          <a:prstGeom prst="roundRect">
            <a:avLst/>
          </a:prstGeom>
          <a:solidFill>
            <a:srgbClr val="BED8E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>
                <a:solidFill>
                  <a:schemeClr val="tx1"/>
                </a:solidFill>
              </a:rPr>
              <a:t>Electrolysis</a:t>
            </a:r>
          </a:p>
        </p:txBody>
      </p:sp>
      <p:sp>
        <p:nvSpPr>
          <p:cNvPr id="68" name="Rectangle: Rounded Corners 67">
            <a:extLst>
              <a:ext uri="{FF2B5EF4-FFF2-40B4-BE49-F238E27FC236}">
                <a16:creationId xmlns:a16="http://schemas.microsoft.com/office/drawing/2014/main" id="{91373BEF-C857-1FB0-A4EC-717631874F6D}"/>
              </a:ext>
            </a:extLst>
          </p:cNvPr>
          <p:cNvSpPr/>
          <p:nvPr/>
        </p:nvSpPr>
        <p:spPr>
          <a:xfrm>
            <a:off x="4560250" y="2047770"/>
            <a:ext cx="2797283" cy="366917"/>
          </a:xfrm>
          <a:prstGeom prst="roundRect">
            <a:avLst/>
          </a:prstGeom>
          <a:solidFill>
            <a:schemeClr val="bg1"/>
          </a:solidFill>
          <a:ln>
            <a:solidFill>
              <a:srgbClr val="BED8E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endParaRPr lang="en-US" sz="900">
              <a:solidFill>
                <a:schemeClr val="tx1"/>
              </a:solidFill>
            </a:endParaRPr>
          </a:p>
        </p:txBody>
      </p:sp>
      <p:sp>
        <p:nvSpPr>
          <p:cNvPr id="69" name="Rectangle: Rounded Corners 68">
            <a:extLst>
              <a:ext uri="{FF2B5EF4-FFF2-40B4-BE49-F238E27FC236}">
                <a16:creationId xmlns:a16="http://schemas.microsoft.com/office/drawing/2014/main" id="{B158D4FF-F314-D589-7A2F-ABC21C18423B}"/>
              </a:ext>
            </a:extLst>
          </p:cNvPr>
          <p:cNvSpPr/>
          <p:nvPr/>
        </p:nvSpPr>
        <p:spPr>
          <a:xfrm>
            <a:off x="4719320" y="2120965"/>
            <a:ext cx="2473960" cy="173620"/>
          </a:xfrm>
          <a:prstGeom prst="roundRect">
            <a:avLst/>
          </a:prstGeom>
          <a:solidFill>
            <a:srgbClr val="BED8E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>
                <a:solidFill>
                  <a:schemeClr val="tx1"/>
                </a:solidFill>
              </a:rPr>
              <a:t>H₂ Compression</a:t>
            </a:r>
          </a:p>
        </p:txBody>
      </p:sp>
      <p:sp>
        <p:nvSpPr>
          <p:cNvPr id="74" name="Rectangle: Rounded Corners 73">
            <a:extLst>
              <a:ext uri="{FF2B5EF4-FFF2-40B4-BE49-F238E27FC236}">
                <a16:creationId xmlns:a16="http://schemas.microsoft.com/office/drawing/2014/main" id="{EFC680D2-7981-490D-8C5E-EBBD145BA691}"/>
              </a:ext>
            </a:extLst>
          </p:cNvPr>
          <p:cNvSpPr/>
          <p:nvPr/>
        </p:nvSpPr>
        <p:spPr>
          <a:xfrm>
            <a:off x="4560250" y="2579646"/>
            <a:ext cx="2797283" cy="550626"/>
          </a:xfrm>
          <a:prstGeom prst="roundRect">
            <a:avLst/>
          </a:prstGeom>
          <a:solidFill>
            <a:schemeClr val="bg1"/>
          </a:solidFill>
          <a:ln>
            <a:solidFill>
              <a:srgbClr val="BED8E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sz="900">
                <a:solidFill>
                  <a:schemeClr val="tx1"/>
                </a:solidFill>
              </a:rPr>
              <a:t>CO₂ + H₂ → CO + H₂O</a:t>
            </a:r>
          </a:p>
        </p:txBody>
      </p:sp>
      <p:sp>
        <p:nvSpPr>
          <p:cNvPr id="75" name="Rectangle: Rounded Corners 74">
            <a:extLst>
              <a:ext uri="{FF2B5EF4-FFF2-40B4-BE49-F238E27FC236}">
                <a16:creationId xmlns:a16="http://schemas.microsoft.com/office/drawing/2014/main" id="{9305CD60-2A75-AA1A-D617-6C3A483412A3}"/>
              </a:ext>
            </a:extLst>
          </p:cNvPr>
          <p:cNvSpPr/>
          <p:nvPr/>
        </p:nvSpPr>
        <p:spPr>
          <a:xfrm>
            <a:off x="4719320" y="2650535"/>
            <a:ext cx="2473960" cy="220527"/>
          </a:xfrm>
          <a:prstGeom prst="roundRect">
            <a:avLst/>
          </a:prstGeom>
          <a:solidFill>
            <a:srgbClr val="BED8E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>
                <a:solidFill>
                  <a:schemeClr val="tx1"/>
                </a:solidFill>
              </a:rPr>
              <a:t>Reverse Water Gas Shift (RWGS)</a:t>
            </a:r>
          </a:p>
        </p:txBody>
      </p:sp>
      <p:sp>
        <p:nvSpPr>
          <p:cNvPr id="76" name="Rectangle: Rounded Corners 75">
            <a:extLst>
              <a:ext uri="{FF2B5EF4-FFF2-40B4-BE49-F238E27FC236}">
                <a16:creationId xmlns:a16="http://schemas.microsoft.com/office/drawing/2014/main" id="{1E137C76-034D-8C57-5FAE-F5957CC9B149}"/>
              </a:ext>
            </a:extLst>
          </p:cNvPr>
          <p:cNvSpPr/>
          <p:nvPr/>
        </p:nvSpPr>
        <p:spPr>
          <a:xfrm>
            <a:off x="4560250" y="3279521"/>
            <a:ext cx="2797283" cy="550626"/>
          </a:xfrm>
          <a:prstGeom prst="roundRect">
            <a:avLst/>
          </a:prstGeom>
          <a:solidFill>
            <a:schemeClr val="bg1"/>
          </a:solidFill>
          <a:ln>
            <a:solidFill>
              <a:srgbClr val="BED8E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sz="900">
                <a:solidFill>
                  <a:schemeClr val="tx1"/>
                </a:solidFill>
              </a:rPr>
              <a:t>(Gas Cleanup, H₂/CO Adjustment)</a:t>
            </a:r>
          </a:p>
        </p:txBody>
      </p:sp>
      <p:sp>
        <p:nvSpPr>
          <p:cNvPr id="77" name="Rectangle: Rounded Corners 76">
            <a:extLst>
              <a:ext uri="{FF2B5EF4-FFF2-40B4-BE49-F238E27FC236}">
                <a16:creationId xmlns:a16="http://schemas.microsoft.com/office/drawing/2014/main" id="{EC831B55-2193-A16E-0051-415066DE2198}"/>
              </a:ext>
            </a:extLst>
          </p:cNvPr>
          <p:cNvSpPr/>
          <p:nvPr/>
        </p:nvSpPr>
        <p:spPr>
          <a:xfrm>
            <a:off x="4719320" y="3350410"/>
            <a:ext cx="2473960" cy="194676"/>
          </a:xfrm>
          <a:prstGeom prst="roundRect">
            <a:avLst/>
          </a:prstGeom>
          <a:solidFill>
            <a:srgbClr val="BED8E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>
                <a:solidFill>
                  <a:schemeClr val="tx1"/>
                </a:solidFill>
              </a:rPr>
              <a:t>Syngas Conditioning</a:t>
            </a:r>
          </a:p>
        </p:txBody>
      </p:sp>
      <p:sp>
        <p:nvSpPr>
          <p:cNvPr id="78" name="Rectangle: Rounded Corners 77">
            <a:extLst>
              <a:ext uri="{FF2B5EF4-FFF2-40B4-BE49-F238E27FC236}">
                <a16:creationId xmlns:a16="http://schemas.microsoft.com/office/drawing/2014/main" id="{D4ECB510-9A34-8B2D-EF9D-7F4A51B7A12F}"/>
              </a:ext>
            </a:extLst>
          </p:cNvPr>
          <p:cNvSpPr/>
          <p:nvPr/>
        </p:nvSpPr>
        <p:spPr>
          <a:xfrm>
            <a:off x="4560250" y="3997773"/>
            <a:ext cx="2797283" cy="550626"/>
          </a:xfrm>
          <a:prstGeom prst="roundRect">
            <a:avLst/>
          </a:prstGeom>
          <a:solidFill>
            <a:schemeClr val="bg1"/>
          </a:solidFill>
          <a:ln>
            <a:solidFill>
              <a:srgbClr val="BED8E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sz="900">
                <a:solidFill>
                  <a:schemeClr val="tx1"/>
                </a:solidFill>
              </a:rPr>
              <a:t>Hydrocarbon Production</a:t>
            </a:r>
          </a:p>
        </p:txBody>
      </p:sp>
      <p:sp>
        <p:nvSpPr>
          <p:cNvPr id="79" name="Rectangle: Rounded Corners 78">
            <a:extLst>
              <a:ext uri="{FF2B5EF4-FFF2-40B4-BE49-F238E27FC236}">
                <a16:creationId xmlns:a16="http://schemas.microsoft.com/office/drawing/2014/main" id="{062462E5-6C8F-56D7-63ED-7E3C8F5187C9}"/>
              </a:ext>
            </a:extLst>
          </p:cNvPr>
          <p:cNvSpPr/>
          <p:nvPr/>
        </p:nvSpPr>
        <p:spPr>
          <a:xfrm>
            <a:off x="4732754" y="4082358"/>
            <a:ext cx="2460523" cy="204099"/>
          </a:xfrm>
          <a:prstGeom prst="roundRect">
            <a:avLst/>
          </a:prstGeom>
          <a:solidFill>
            <a:srgbClr val="BED8E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>
                <a:solidFill>
                  <a:schemeClr val="tx1"/>
                </a:solidFill>
              </a:rPr>
              <a:t>Fischer–Tropsch Synthesis (FT)</a:t>
            </a:r>
          </a:p>
        </p:txBody>
      </p:sp>
      <p:sp>
        <p:nvSpPr>
          <p:cNvPr id="80" name="Rectangle: Rounded Corners 79">
            <a:extLst>
              <a:ext uri="{FF2B5EF4-FFF2-40B4-BE49-F238E27FC236}">
                <a16:creationId xmlns:a16="http://schemas.microsoft.com/office/drawing/2014/main" id="{25DB03E7-A36F-4501-898B-25A68FF75DC8}"/>
              </a:ext>
            </a:extLst>
          </p:cNvPr>
          <p:cNvSpPr/>
          <p:nvPr/>
        </p:nvSpPr>
        <p:spPr>
          <a:xfrm>
            <a:off x="4560250" y="4716026"/>
            <a:ext cx="2797283" cy="550626"/>
          </a:xfrm>
          <a:prstGeom prst="roundRect">
            <a:avLst/>
          </a:prstGeom>
          <a:solidFill>
            <a:schemeClr val="bg1"/>
          </a:solidFill>
          <a:ln>
            <a:solidFill>
              <a:srgbClr val="BED8E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sz="900">
                <a:solidFill>
                  <a:schemeClr val="tx1"/>
                </a:solidFill>
              </a:rPr>
              <a:t>(Distillation, Hydrocracking, Hydrotreating)</a:t>
            </a:r>
          </a:p>
        </p:txBody>
      </p:sp>
      <p:sp>
        <p:nvSpPr>
          <p:cNvPr id="81" name="Rectangle: Rounded Corners 80">
            <a:extLst>
              <a:ext uri="{FF2B5EF4-FFF2-40B4-BE49-F238E27FC236}">
                <a16:creationId xmlns:a16="http://schemas.microsoft.com/office/drawing/2014/main" id="{2BE4D5D4-8538-4BBC-FE4C-D93C905F87F4}"/>
              </a:ext>
            </a:extLst>
          </p:cNvPr>
          <p:cNvSpPr/>
          <p:nvPr/>
        </p:nvSpPr>
        <p:spPr>
          <a:xfrm>
            <a:off x="4732755" y="4786915"/>
            <a:ext cx="2460523" cy="207995"/>
          </a:xfrm>
          <a:prstGeom prst="roundRect">
            <a:avLst/>
          </a:prstGeom>
          <a:solidFill>
            <a:srgbClr val="BED8E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>
                <a:solidFill>
                  <a:schemeClr val="tx1"/>
                </a:solidFill>
              </a:rPr>
              <a:t>Product Separation and Upgrading</a:t>
            </a:r>
          </a:p>
        </p:txBody>
      </p:sp>
      <p:sp>
        <p:nvSpPr>
          <p:cNvPr id="84" name="Rectangle: Rounded Corners 83">
            <a:extLst>
              <a:ext uri="{FF2B5EF4-FFF2-40B4-BE49-F238E27FC236}">
                <a16:creationId xmlns:a16="http://schemas.microsoft.com/office/drawing/2014/main" id="{F868B0BA-F0D2-3707-97AA-654030CEFC9E}"/>
              </a:ext>
            </a:extLst>
          </p:cNvPr>
          <p:cNvSpPr/>
          <p:nvPr/>
        </p:nvSpPr>
        <p:spPr>
          <a:xfrm>
            <a:off x="4564373" y="5444122"/>
            <a:ext cx="2797283" cy="366917"/>
          </a:xfrm>
          <a:prstGeom prst="roundRect">
            <a:avLst/>
          </a:prstGeom>
          <a:solidFill>
            <a:schemeClr val="bg1"/>
          </a:solidFill>
          <a:ln>
            <a:solidFill>
              <a:srgbClr val="BED8E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endParaRPr lang="en-US" sz="900">
              <a:solidFill>
                <a:schemeClr val="tx1"/>
              </a:solidFill>
            </a:endParaRPr>
          </a:p>
        </p:txBody>
      </p:sp>
      <p:sp>
        <p:nvSpPr>
          <p:cNvPr id="85" name="Rectangle: Rounded Corners 84">
            <a:extLst>
              <a:ext uri="{FF2B5EF4-FFF2-40B4-BE49-F238E27FC236}">
                <a16:creationId xmlns:a16="http://schemas.microsoft.com/office/drawing/2014/main" id="{2373DFE1-FC1C-9C9F-7B67-4AD5AEB0DE7F}"/>
              </a:ext>
            </a:extLst>
          </p:cNvPr>
          <p:cNvSpPr/>
          <p:nvPr/>
        </p:nvSpPr>
        <p:spPr>
          <a:xfrm>
            <a:off x="4767309" y="5519388"/>
            <a:ext cx="2363741" cy="186585"/>
          </a:xfrm>
          <a:prstGeom prst="roundRect">
            <a:avLst/>
          </a:prstGeom>
          <a:solidFill>
            <a:srgbClr val="BED8E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>
                <a:solidFill>
                  <a:schemeClr val="tx1"/>
                </a:solidFill>
              </a:rPr>
              <a:t>Additional e-Diesel</a:t>
            </a:r>
          </a:p>
        </p:txBody>
      </p:sp>
      <p:sp>
        <p:nvSpPr>
          <p:cNvPr id="90" name="Rectangle: Rounded Corners 89">
            <a:extLst>
              <a:ext uri="{FF2B5EF4-FFF2-40B4-BE49-F238E27FC236}">
                <a16:creationId xmlns:a16="http://schemas.microsoft.com/office/drawing/2014/main" id="{FD7B2DAD-8759-C691-3063-0B561A57EC6C}"/>
              </a:ext>
            </a:extLst>
          </p:cNvPr>
          <p:cNvSpPr/>
          <p:nvPr/>
        </p:nvSpPr>
        <p:spPr>
          <a:xfrm>
            <a:off x="4732755" y="954496"/>
            <a:ext cx="2398295" cy="255876"/>
          </a:xfrm>
          <a:prstGeom prst="roundRect">
            <a:avLst/>
          </a:prstGeom>
          <a:solidFill>
            <a:srgbClr val="74ACDA"/>
          </a:solidFill>
          <a:ln>
            <a:solidFill>
              <a:srgbClr val="BED8E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>
                <a:solidFill>
                  <a:schemeClr val="bg1"/>
                </a:solidFill>
              </a:rPr>
              <a:t>Core </a:t>
            </a:r>
            <a:r>
              <a:rPr lang="en-US" sz="1200" b="1" err="1">
                <a:solidFill>
                  <a:schemeClr val="bg1"/>
                </a:solidFill>
              </a:rPr>
              <a:t>PtL</a:t>
            </a:r>
            <a:r>
              <a:rPr lang="en-US" sz="1200" b="1">
                <a:solidFill>
                  <a:schemeClr val="bg1"/>
                </a:solidFill>
              </a:rPr>
              <a:t> Production Process </a:t>
            </a:r>
          </a:p>
        </p:txBody>
      </p:sp>
      <p:sp>
        <p:nvSpPr>
          <p:cNvPr id="91" name="Rectangle: Rounded Corners 90">
            <a:extLst>
              <a:ext uri="{FF2B5EF4-FFF2-40B4-BE49-F238E27FC236}">
                <a16:creationId xmlns:a16="http://schemas.microsoft.com/office/drawing/2014/main" id="{A2EC9D60-4A5E-9D96-5C65-5636AE2A2F21}"/>
              </a:ext>
            </a:extLst>
          </p:cNvPr>
          <p:cNvSpPr/>
          <p:nvPr/>
        </p:nvSpPr>
        <p:spPr>
          <a:xfrm>
            <a:off x="7905926" y="1920332"/>
            <a:ext cx="1158432" cy="364869"/>
          </a:xfrm>
          <a:prstGeom prst="roundRect">
            <a:avLst/>
          </a:prstGeom>
          <a:solidFill>
            <a:schemeClr val="bg1"/>
          </a:solidFill>
          <a:ln>
            <a:solidFill>
              <a:srgbClr val="FBDAB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100" b="1">
                <a:solidFill>
                  <a:schemeClr val="tx1"/>
                </a:solidFill>
              </a:rPr>
              <a:t>Naphtha</a:t>
            </a:r>
          </a:p>
        </p:txBody>
      </p:sp>
      <p:sp>
        <p:nvSpPr>
          <p:cNvPr id="92" name="Rectangle: Rounded Corners 91">
            <a:extLst>
              <a:ext uri="{FF2B5EF4-FFF2-40B4-BE49-F238E27FC236}">
                <a16:creationId xmlns:a16="http://schemas.microsoft.com/office/drawing/2014/main" id="{339FDDD3-06D4-78B7-E8ED-84B9CF010F2D}"/>
              </a:ext>
            </a:extLst>
          </p:cNvPr>
          <p:cNvSpPr/>
          <p:nvPr/>
        </p:nvSpPr>
        <p:spPr>
          <a:xfrm>
            <a:off x="7940480" y="2502778"/>
            <a:ext cx="1123879" cy="364869"/>
          </a:xfrm>
          <a:prstGeom prst="roundRect">
            <a:avLst/>
          </a:prstGeom>
          <a:solidFill>
            <a:schemeClr val="bg1"/>
          </a:solidFill>
          <a:ln>
            <a:solidFill>
              <a:srgbClr val="FBDAB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100" b="1">
                <a:solidFill>
                  <a:schemeClr val="tx1"/>
                </a:solidFill>
              </a:rPr>
              <a:t>Jet Fuel</a:t>
            </a:r>
          </a:p>
        </p:txBody>
      </p:sp>
      <p:sp>
        <p:nvSpPr>
          <p:cNvPr id="93" name="Rectangle: Rounded Corners 92">
            <a:extLst>
              <a:ext uri="{FF2B5EF4-FFF2-40B4-BE49-F238E27FC236}">
                <a16:creationId xmlns:a16="http://schemas.microsoft.com/office/drawing/2014/main" id="{28DB0DAF-961F-8887-2074-4C9586E86723}"/>
              </a:ext>
            </a:extLst>
          </p:cNvPr>
          <p:cNvSpPr/>
          <p:nvPr/>
        </p:nvSpPr>
        <p:spPr>
          <a:xfrm>
            <a:off x="7940480" y="3056388"/>
            <a:ext cx="1123878" cy="364869"/>
          </a:xfrm>
          <a:prstGeom prst="roundRect">
            <a:avLst/>
          </a:prstGeom>
          <a:solidFill>
            <a:schemeClr val="bg1"/>
          </a:solidFill>
          <a:ln>
            <a:solidFill>
              <a:srgbClr val="FBDAB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100" b="1">
                <a:solidFill>
                  <a:schemeClr val="tx1"/>
                </a:solidFill>
              </a:rPr>
              <a:t>Wax</a:t>
            </a:r>
          </a:p>
        </p:txBody>
      </p:sp>
      <p:sp>
        <p:nvSpPr>
          <p:cNvPr id="94" name="Rectangle: Rounded Corners 93">
            <a:extLst>
              <a:ext uri="{FF2B5EF4-FFF2-40B4-BE49-F238E27FC236}">
                <a16:creationId xmlns:a16="http://schemas.microsoft.com/office/drawing/2014/main" id="{4C38EEAB-3DBD-8E1A-A496-FF43A57CCF1E}"/>
              </a:ext>
            </a:extLst>
          </p:cNvPr>
          <p:cNvSpPr/>
          <p:nvPr/>
        </p:nvSpPr>
        <p:spPr>
          <a:xfrm>
            <a:off x="7784258" y="1442172"/>
            <a:ext cx="1359513" cy="472863"/>
          </a:xfrm>
          <a:prstGeom prst="roundRect">
            <a:avLst/>
          </a:prstGeom>
          <a:solidFill>
            <a:srgbClr val="F6AD54"/>
          </a:solidFill>
          <a:ln>
            <a:solidFill>
              <a:srgbClr val="FBDAB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>
                <a:solidFill>
                  <a:schemeClr val="bg1"/>
                </a:solidFill>
              </a:rPr>
              <a:t>Co-Products</a:t>
            </a:r>
            <a:br>
              <a:rPr lang="en-US" sz="1200">
                <a:solidFill>
                  <a:schemeClr val="bg1"/>
                </a:solidFill>
              </a:rPr>
            </a:br>
            <a:r>
              <a:rPr lang="en-US" sz="1050">
                <a:solidFill>
                  <a:schemeClr val="bg1"/>
                </a:solidFill>
              </a:rPr>
              <a:t>(System Expansion)</a:t>
            </a:r>
            <a:endParaRPr lang="en-US" sz="1200" b="1">
              <a:solidFill>
                <a:schemeClr val="bg1"/>
              </a:solidFill>
            </a:endParaRPr>
          </a:p>
        </p:txBody>
      </p:sp>
      <p:pic>
        <p:nvPicPr>
          <p:cNvPr id="95" name="Picture 94">
            <a:extLst>
              <a:ext uri="{FF2B5EF4-FFF2-40B4-BE49-F238E27FC236}">
                <a16:creationId xmlns:a16="http://schemas.microsoft.com/office/drawing/2014/main" id="{F2C408B5-0426-0978-4D73-439D98533E9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217955" y="3142941"/>
            <a:ext cx="209439" cy="209439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6A151148-AB54-F056-C991-DF949F8FFD5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094455" y="1991537"/>
            <a:ext cx="247000" cy="247000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424B42A1-A2B4-7BE9-A561-22E906D356F9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rot="2563123">
            <a:off x="8111367" y="2521634"/>
            <a:ext cx="264520" cy="264520"/>
          </a:xfrm>
          <a:prstGeom prst="rect">
            <a:avLst/>
          </a:prstGeom>
        </p:spPr>
      </p:pic>
      <p:cxnSp>
        <p:nvCxnSpPr>
          <p:cNvPr id="98" name="Straight Arrow Connector 97">
            <a:extLst>
              <a:ext uri="{FF2B5EF4-FFF2-40B4-BE49-F238E27FC236}">
                <a16:creationId xmlns:a16="http://schemas.microsoft.com/office/drawing/2014/main" id="{F67C9366-02E4-FD87-39BC-88B272A27F26}"/>
              </a:ext>
            </a:extLst>
          </p:cNvPr>
          <p:cNvCxnSpPr>
            <a:cxnSpLocks/>
            <a:endCxn id="68" idx="0"/>
          </p:cNvCxnSpPr>
          <p:nvPr/>
        </p:nvCxnSpPr>
        <p:spPr>
          <a:xfrm>
            <a:off x="5956300" y="1881124"/>
            <a:ext cx="2592" cy="166646"/>
          </a:xfrm>
          <a:prstGeom prst="straightConnector1">
            <a:avLst/>
          </a:prstGeom>
          <a:ln w="25400">
            <a:solidFill>
              <a:srgbClr val="BED8EE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Arrow Connector 101">
            <a:extLst>
              <a:ext uri="{FF2B5EF4-FFF2-40B4-BE49-F238E27FC236}">
                <a16:creationId xmlns:a16="http://schemas.microsoft.com/office/drawing/2014/main" id="{8972E774-D109-C97F-EB64-587ABDD66826}"/>
              </a:ext>
            </a:extLst>
          </p:cNvPr>
          <p:cNvCxnSpPr>
            <a:cxnSpLocks/>
          </p:cNvCxnSpPr>
          <p:nvPr/>
        </p:nvCxnSpPr>
        <p:spPr>
          <a:xfrm>
            <a:off x="5931902" y="2417963"/>
            <a:ext cx="2592" cy="166646"/>
          </a:xfrm>
          <a:prstGeom prst="straightConnector1">
            <a:avLst/>
          </a:prstGeom>
          <a:ln w="25400">
            <a:solidFill>
              <a:srgbClr val="BED8EE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Arrow Connector 110">
            <a:extLst>
              <a:ext uri="{FF2B5EF4-FFF2-40B4-BE49-F238E27FC236}">
                <a16:creationId xmlns:a16="http://schemas.microsoft.com/office/drawing/2014/main" id="{A9A3BBB5-C493-63C9-FA80-58903B3E3A0C}"/>
              </a:ext>
            </a:extLst>
          </p:cNvPr>
          <p:cNvCxnSpPr>
            <a:cxnSpLocks/>
          </p:cNvCxnSpPr>
          <p:nvPr/>
        </p:nvCxnSpPr>
        <p:spPr>
          <a:xfrm flipV="1">
            <a:off x="7591425" y="2113733"/>
            <a:ext cx="314501" cy="1304"/>
          </a:xfrm>
          <a:prstGeom prst="straightConnector1">
            <a:avLst/>
          </a:prstGeom>
          <a:ln w="25400">
            <a:solidFill>
              <a:srgbClr val="FBDAB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Arrow Connector 114">
            <a:extLst>
              <a:ext uri="{FF2B5EF4-FFF2-40B4-BE49-F238E27FC236}">
                <a16:creationId xmlns:a16="http://schemas.microsoft.com/office/drawing/2014/main" id="{1F0560DD-7992-DBE4-09F2-967D580DB6FE}"/>
              </a:ext>
            </a:extLst>
          </p:cNvPr>
          <p:cNvCxnSpPr>
            <a:cxnSpLocks/>
          </p:cNvCxnSpPr>
          <p:nvPr/>
        </p:nvCxnSpPr>
        <p:spPr>
          <a:xfrm>
            <a:off x="7602538" y="3235201"/>
            <a:ext cx="328643" cy="0"/>
          </a:xfrm>
          <a:prstGeom prst="straightConnector1">
            <a:avLst/>
          </a:prstGeom>
          <a:ln w="25400">
            <a:solidFill>
              <a:srgbClr val="FBDAB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Arrow Connector 115">
            <a:extLst>
              <a:ext uri="{FF2B5EF4-FFF2-40B4-BE49-F238E27FC236}">
                <a16:creationId xmlns:a16="http://schemas.microsoft.com/office/drawing/2014/main" id="{627D4475-CA0A-0DB5-C755-5F842149D17E}"/>
              </a:ext>
            </a:extLst>
          </p:cNvPr>
          <p:cNvCxnSpPr>
            <a:cxnSpLocks/>
            <a:endCxn id="92" idx="1"/>
          </p:cNvCxnSpPr>
          <p:nvPr/>
        </p:nvCxnSpPr>
        <p:spPr>
          <a:xfrm>
            <a:off x="7602538" y="2685213"/>
            <a:ext cx="337942" cy="0"/>
          </a:xfrm>
          <a:prstGeom prst="straightConnector1">
            <a:avLst/>
          </a:prstGeom>
          <a:ln w="25400">
            <a:solidFill>
              <a:srgbClr val="FBDAB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1" name="Straight Arrow Connector 120">
            <a:extLst>
              <a:ext uri="{FF2B5EF4-FFF2-40B4-BE49-F238E27FC236}">
                <a16:creationId xmlns:a16="http://schemas.microsoft.com/office/drawing/2014/main" id="{22F415CA-6479-690C-4376-5ECA01670DB9}"/>
              </a:ext>
            </a:extLst>
          </p:cNvPr>
          <p:cNvCxnSpPr>
            <a:cxnSpLocks/>
          </p:cNvCxnSpPr>
          <p:nvPr/>
        </p:nvCxnSpPr>
        <p:spPr>
          <a:xfrm>
            <a:off x="5929310" y="3129572"/>
            <a:ext cx="2592" cy="166646"/>
          </a:xfrm>
          <a:prstGeom prst="straightConnector1">
            <a:avLst/>
          </a:prstGeom>
          <a:ln w="25400">
            <a:solidFill>
              <a:srgbClr val="BED8EE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2" name="Straight Arrow Connector 121">
            <a:extLst>
              <a:ext uri="{FF2B5EF4-FFF2-40B4-BE49-F238E27FC236}">
                <a16:creationId xmlns:a16="http://schemas.microsoft.com/office/drawing/2014/main" id="{7D97E57C-5528-E5C4-358A-36B684740EAB}"/>
              </a:ext>
            </a:extLst>
          </p:cNvPr>
          <p:cNvCxnSpPr>
            <a:cxnSpLocks/>
          </p:cNvCxnSpPr>
          <p:nvPr/>
        </p:nvCxnSpPr>
        <p:spPr>
          <a:xfrm>
            <a:off x="5929310" y="3821650"/>
            <a:ext cx="2592" cy="166646"/>
          </a:xfrm>
          <a:prstGeom prst="straightConnector1">
            <a:avLst/>
          </a:prstGeom>
          <a:ln w="25400">
            <a:solidFill>
              <a:srgbClr val="BED8EE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Arrow Connector 122">
            <a:extLst>
              <a:ext uri="{FF2B5EF4-FFF2-40B4-BE49-F238E27FC236}">
                <a16:creationId xmlns:a16="http://schemas.microsoft.com/office/drawing/2014/main" id="{4BFA9FB5-B173-3439-DD79-F70B326C89D9}"/>
              </a:ext>
            </a:extLst>
          </p:cNvPr>
          <p:cNvCxnSpPr>
            <a:cxnSpLocks/>
          </p:cNvCxnSpPr>
          <p:nvPr/>
        </p:nvCxnSpPr>
        <p:spPr>
          <a:xfrm>
            <a:off x="5930895" y="4558199"/>
            <a:ext cx="2592" cy="166646"/>
          </a:xfrm>
          <a:prstGeom prst="straightConnector1">
            <a:avLst/>
          </a:prstGeom>
          <a:ln w="25400">
            <a:solidFill>
              <a:srgbClr val="BED8EE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4" name="Straight Arrow Connector 123">
            <a:extLst>
              <a:ext uri="{FF2B5EF4-FFF2-40B4-BE49-F238E27FC236}">
                <a16:creationId xmlns:a16="http://schemas.microsoft.com/office/drawing/2014/main" id="{EF519EE7-2C37-7A01-E8D2-FAD5719FD7A2}"/>
              </a:ext>
            </a:extLst>
          </p:cNvPr>
          <p:cNvCxnSpPr>
            <a:cxnSpLocks/>
          </p:cNvCxnSpPr>
          <p:nvPr/>
        </p:nvCxnSpPr>
        <p:spPr>
          <a:xfrm>
            <a:off x="5953708" y="5270618"/>
            <a:ext cx="2592" cy="166646"/>
          </a:xfrm>
          <a:prstGeom prst="straightConnector1">
            <a:avLst/>
          </a:prstGeom>
          <a:ln w="25400">
            <a:solidFill>
              <a:srgbClr val="BED8EE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Arrow Connector 129">
            <a:extLst>
              <a:ext uri="{FF2B5EF4-FFF2-40B4-BE49-F238E27FC236}">
                <a16:creationId xmlns:a16="http://schemas.microsoft.com/office/drawing/2014/main" id="{7C342F11-1BD1-0933-F888-BC5995C9250D}"/>
              </a:ext>
            </a:extLst>
          </p:cNvPr>
          <p:cNvCxnSpPr>
            <a:cxnSpLocks/>
            <a:endCxn id="66" idx="1"/>
          </p:cNvCxnSpPr>
          <p:nvPr/>
        </p:nvCxnSpPr>
        <p:spPr>
          <a:xfrm>
            <a:off x="3244850" y="1596643"/>
            <a:ext cx="1315400" cy="0"/>
          </a:xfrm>
          <a:prstGeom prst="straightConnector1">
            <a:avLst/>
          </a:prstGeom>
          <a:ln w="25400">
            <a:solidFill>
              <a:srgbClr val="FEAEAE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7" name="Rectangle: Rounded Corners 146">
            <a:extLst>
              <a:ext uri="{FF2B5EF4-FFF2-40B4-BE49-F238E27FC236}">
                <a16:creationId xmlns:a16="http://schemas.microsoft.com/office/drawing/2014/main" id="{26531CA9-CBD2-E1FD-4B51-D128E90722CD}"/>
              </a:ext>
            </a:extLst>
          </p:cNvPr>
          <p:cNvSpPr/>
          <p:nvPr/>
        </p:nvSpPr>
        <p:spPr>
          <a:xfrm>
            <a:off x="965200" y="777595"/>
            <a:ext cx="8341778" cy="5416988"/>
          </a:xfrm>
          <a:prstGeom prst="roundRect">
            <a:avLst>
              <a:gd name="adj" fmla="val 1728"/>
            </a:avLst>
          </a:prstGeom>
          <a:noFill/>
          <a:ln w="25400" cmpd="sng">
            <a:solidFill>
              <a:schemeClr val="tx1">
                <a:lumMod val="65000"/>
                <a:lumOff val="35000"/>
              </a:schemeClr>
            </a:solidFill>
            <a:prstDash val="lg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9" name="Picture 148">
            <a:extLst>
              <a:ext uri="{FF2B5EF4-FFF2-40B4-BE49-F238E27FC236}">
                <a16:creationId xmlns:a16="http://schemas.microsoft.com/office/drawing/2014/main" id="{0238C034-039F-2118-2832-DB15C4E167B0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49717" r="32349" b="-756"/>
          <a:stretch>
            <a:fillRect/>
          </a:stretch>
        </p:blipFill>
        <p:spPr>
          <a:xfrm rot="16200000">
            <a:off x="3572470" y="6339591"/>
            <a:ext cx="230832" cy="413347"/>
          </a:xfrm>
          <a:prstGeom prst="rect">
            <a:avLst/>
          </a:prstGeom>
        </p:spPr>
      </p:pic>
      <p:sp>
        <p:nvSpPr>
          <p:cNvPr id="151" name="TextBox 150">
            <a:extLst>
              <a:ext uri="{FF2B5EF4-FFF2-40B4-BE49-F238E27FC236}">
                <a16:creationId xmlns:a16="http://schemas.microsoft.com/office/drawing/2014/main" id="{6D7038AC-C90D-4A48-634C-DB20E4CE6716}"/>
              </a:ext>
            </a:extLst>
          </p:cNvPr>
          <p:cNvSpPr txBox="1"/>
          <p:nvPr/>
        </p:nvSpPr>
        <p:spPr>
          <a:xfrm>
            <a:off x="2206982" y="6433540"/>
            <a:ext cx="112228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/>
              <a:t>Upstream Inputs</a:t>
            </a:r>
          </a:p>
        </p:txBody>
      </p:sp>
      <p:sp>
        <p:nvSpPr>
          <p:cNvPr id="152" name="TextBox 151">
            <a:extLst>
              <a:ext uri="{FF2B5EF4-FFF2-40B4-BE49-F238E27FC236}">
                <a16:creationId xmlns:a16="http://schemas.microsoft.com/office/drawing/2014/main" id="{9BDC48CF-3464-D759-ADF3-856FBDAC345D}"/>
              </a:ext>
            </a:extLst>
          </p:cNvPr>
          <p:cNvSpPr txBox="1"/>
          <p:nvPr/>
        </p:nvSpPr>
        <p:spPr>
          <a:xfrm>
            <a:off x="3916236" y="6430322"/>
            <a:ext cx="112228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/>
              <a:t>Core Processes</a:t>
            </a:r>
          </a:p>
        </p:txBody>
      </p:sp>
      <p:pic>
        <p:nvPicPr>
          <p:cNvPr id="153" name="Picture 152">
            <a:extLst>
              <a:ext uri="{FF2B5EF4-FFF2-40B4-BE49-F238E27FC236}">
                <a16:creationId xmlns:a16="http://schemas.microsoft.com/office/drawing/2014/main" id="{4D71AA54-023C-B8D4-8D38-61DE7E3F4429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84124" r="-69"/>
          <a:stretch>
            <a:fillRect/>
          </a:stretch>
        </p:blipFill>
        <p:spPr>
          <a:xfrm rot="16200000">
            <a:off x="5146876" y="6336597"/>
            <a:ext cx="239581" cy="433467"/>
          </a:xfrm>
          <a:prstGeom prst="rect">
            <a:avLst/>
          </a:prstGeom>
        </p:spPr>
      </p:pic>
      <p:sp>
        <p:nvSpPr>
          <p:cNvPr id="155" name="TextBox 154">
            <a:extLst>
              <a:ext uri="{FF2B5EF4-FFF2-40B4-BE49-F238E27FC236}">
                <a16:creationId xmlns:a16="http://schemas.microsoft.com/office/drawing/2014/main" id="{2E8A050E-6DFF-2F30-D32A-FDE8BC0DF91C}"/>
              </a:ext>
            </a:extLst>
          </p:cNvPr>
          <p:cNvSpPr txBox="1"/>
          <p:nvPr/>
        </p:nvSpPr>
        <p:spPr>
          <a:xfrm>
            <a:off x="5568161" y="6437309"/>
            <a:ext cx="112228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/>
              <a:t>Co-Products</a:t>
            </a:r>
          </a:p>
        </p:txBody>
      </p:sp>
      <p:pic>
        <p:nvPicPr>
          <p:cNvPr id="156" name="Picture 155">
            <a:extLst>
              <a:ext uri="{FF2B5EF4-FFF2-40B4-BE49-F238E27FC236}">
                <a16:creationId xmlns:a16="http://schemas.microsoft.com/office/drawing/2014/main" id="{B8F7499B-D427-EEE6-C339-8204857C100F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-1368" t="-2026" r="85423" b="2026"/>
          <a:stretch>
            <a:fillRect/>
          </a:stretch>
        </p:blipFill>
        <p:spPr>
          <a:xfrm rot="16200000">
            <a:off x="6618545" y="6338834"/>
            <a:ext cx="269450" cy="444877"/>
          </a:xfrm>
          <a:prstGeom prst="rect">
            <a:avLst/>
          </a:prstGeom>
        </p:spPr>
      </p:pic>
      <p:sp>
        <p:nvSpPr>
          <p:cNvPr id="157" name="TextBox 156">
            <a:extLst>
              <a:ext uri="{FF2B5EF4-FFF2-40B4-BE49-F238E27FC236}">
                <a16:creationId xmlns:a16="http://schemas.microsoft.com/office/drawing/2014/main" id="{48DC64B6-6B19-BEE0-3D3D-6FDC9983B684}"/>
              </a:ext>
            </a:extLst>
          </p:cNvPr>
          <p:cNvSpPr txBox="1"/>
          <p:nvPr/>
        </p:nvSpPr>
        <p:spPr>
          <a:xfrm>
            <a:off x="6975706" y="6449276"/>
            <a:ext cx="153245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/>
              <a:t>Excluded Processes</a:t>
            </a:r>
          </a:p>
        </p:txBody>
      </p:sp>
      <p:cxnSp>
        <p:nvCxnSpPr>
          <p:cNvPr id="181" name="Straight Arrow Connector 180">
            <a:extLst>
              <a:ext uri="{FF2B5EF4-FFF2-40B4-BE49-F238E27FC236}">
                <a16:creationId xmlns:a16="http://schemas.microsoft.com/office/drawing/2014/main" id="{40E7308F-D90E-5B9A-2525-687D263CB62E}"/>
              </a:ext>
            </a:extLst>
          </p:cNvPr>
          <p:cNvCxnSpPr>
            <a:cxnSpLocks/>
          </p:cNvCxnSpPr>
          <p:nvPr/>
        </p:nvCxnSpPr>
        <p:spPr>
          <a:xfrm>
            <a:off x="3842865" y="2825636"/>
            <a:ext cx="717385" cy="0"/>
          </a:xfrm>
          <a:prstGeom prst="straightConnector1">
            <a:avLst/>
          </a:prstGeom>
          <a:ln w="25400">
            <a:solidFill>
              <a:srgbClr val="D5AB8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8" name="TextBox 187">
            <a:extLst>
              <a:ext uri="{FF2B5EF4-FFF2-40B4-BE49-F238E27FC236}">
                <a16:creationId xmlns:a16="http://schemas.microsoft.com/office/drawing/2014/main" id="{2FFDE0F3-21FE-1147-13A7-312F5E15511F}"/>
              </a:ext>
            </a:extLst>
          </p:cNvPr>
          <p:cNvSpPr txBox="1"/>
          <p:nvPr/>
        </p:nvSpPr>
        <p:spPr>
          <a:xfrm>
            <a:off x="8456609" y="6437309"/>
            <a:ext cx="153245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/>
              <a:t>System Boundary</a:t>
            </a:r>
          </a:p>
        </p:txBody>
      </p:sp>
      <p:sp>
        <p:nvSpPr>
          <p:cNvPr id="200" name="Rectangle: Rounded Corners 199">
            <a:extLst>
              <a:ext uri="{FF2B5EF4-FFF2-40B4-BE49-F238E27FC236}">
                <a16:creationId xmlns:a16="http://schemas.microsoft.com/office/drawing/2014/main" id="{EBEC9582-F813-2443-3CE2-E01883D0C5DC}"/>
              </a:ext>
            </a:extLst>
          </p:cNvPr>
          <p:cNvSpPr/>
          <p:nvPr/>
        </p:nvSpPr>
        <p:spPr>
          <a:xfrm>
            <a:off x="7894670" y="3766050"/>
            <a:ext cx="1123878" cy="858240"/>
          </a:xfrm>
          <a:prstGeom prst="roundRect">
            <a:avLst/>
          </a:prstGeom>
          <a:solidFill>
            <a:schemeClr val="bg1"/>
          </a:solidFill>
          <a:ln>
            <a:solidFill>
              <a:srgbClr val="FEAEA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r"/>
            <a:r>
              <a:rPr lang="en-US" sz="1100" b="1">
                <a:solidFill>
                  <a:schemeClr val="tx1"/>
                </a:solidFill>
              </a:rPr>
              <a:t>e-Diesel</a:t>
            </a:r>
          </a:p>
          <a:p>
            <a:pPr algn="r"/>
            <a:endParaRPr lang="en-US" sz="1100" b="1">
              <a:solidFill>
                <a:schemeClr val="tx1"/>
              </a:solidFill>
            </a:endParaRPr>
          </a:p>
          <a:p>
            <a:pPr algn="ctr"/>
            <a:r>
              <a:rPr lang="de-DE" sz="900">
                <a:solidFill>
                  <a:schemeClr val="tx1"/>
                </a:solidFill>
              </a:rPr>
              <a:t>Functional Unit: 1 kg e-Diesel delivered</a:t>
            </a:r>
            <a:endParaRPr lang="en-US" sz="900">
              <a:solidFill>
                <a:schemeClr val="tx1"/>
              </a:solidFill>
            </a:endParaRPr>
          </a:p>
          <a:p>
            <a:pPr algn="r"/>
            <a:endParaRPr lang="en-US" sz="1100" b="1">
              <a:solidFill>
                <a:schemeClr val="tx1"/>
              </a:solidFill>
            </a:endParaRPr>
          </a:p>
        </p:txBody>
      </p:sp>
      <p:pic>
        <p:nvPicPr>
          <p:cNvPr id="201" name="Picture 200">
            <a:extLst>
              <a:ext uri="{FF2B5EF4-FFF2-40B4-BE49-F238E27FC236}">
                <a16:creationId xmlns:a16="http://schemas.microsoft.com/office/drawing/2014/main" id="{E2882AC2-5291-6A06-8B59-69C0B38149A9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017982" y="3816852"/>
            <a:ext cx="278176" cy="278176"/>
          </a:xfrm>
          <a:prstGeom prst="rect">
            <a:avLst/>
          </a:prstGeom>
        </p:spPr>
      </p:pic>
      <p:cxnSp>
        <p:nvCxnSpPr>
          <p:cNvPr id="202" name="Straight Arrow Connector 201">
            <a:extLst>
              <a:ext uri="{FF2B5EF4-FFF2-40B4-BE49-F238E27FC236}">
                <a16:creationId xmlns:a16="http://schemas.microsoft.com/office/drawing/2014/main" id="{5E96060E-4BFA-C8E1-427B-CE90DD71DA24}"/>
              </a:ext>
            </a:extLst>
          </p:cNvPr>
          <p:cNvCxnSpPr>
            <a:cxnSpLocks/>
          </p:cNvCxnSpPr>
          <p:nvPr/>
        </p:nvCxnSpPr>
        <p:spPr>
          <a:xfrm>
            <a:off x="7357728" y="4286457"/>
            <a:ext cx="513838" cy="0"/>
          </a:xfrm>
          <a:prstGeom prst="straightConnector1">
            <a:avLst/>
          </a:prstGeom>
          <a:ln w="25400">
            <a:solidFill>
              <a:srgbClr val="FBDAB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6" name="Rectangle: Rounded Corners 215">
            <a:extLst>
              <a:ext uri="{FF2B5EF4-FFF2-40B4-BE49-F238E27FC236}">
                <a16:creationId xmlns:a16="http://schemas.microsoft.com/office/drawing/2014/main" id="{3DE526C3-EE72-FC9A-8654-E6F3233EE278}"/>
              </a:ext>
            </a:extLst>
          </p:cNvPr>
          <p:cNvSpPr/>
          <p:nvPr/>
        </p:nvSpPr>
        <p:spPr>
          <a:xfrm>
            <a:off x="7580233" y="1365514"/>
            <a:ext cx="1642237" cy="2179057"/>
          </a:xfrm>
          <a:prstGeom prst="roundRect">
            <a:avLst>
              <a:gd name="adj" fmla="val 3854"/>
            </a:avLst>
          </a:prstGeom>
          <a:noFill/>
          <a:ln>
            <a:solidFill>
              <a:srgbClr val="FDECD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r"/>
            <a:endParaRPr lang="en-US" sz="1100" b="1">
              <a:solidFill>
                <a:schemeClr val="tx1"/>
              </a:solidFill>
            </a:endParaRPr>
          </a:p>
        </p:txBody>
      </p:sp>
      <p:cxnSp>
        <p:nvCxnSpPr>
          <p:cNvPr id="217" name="Straight Connector 216">
            <a:extLst>
              <a:ext uri="{FF2B5EF4-FFF2-40B4-BE49-F238E27FC236}">
                <a16:creationId xmlns:a16="http://schemas.microsoft.com/office/drawing/2014/main" id="{22041D57-C36D-D2FD-2899-A8C0F29695C3}"/>
              </a:ext>
            </a:extLst>
          </p:cNvPr>
          <p:cNvCxnSpPr>
            <a:cxnSpLocks/>
          </p:cNvCxnSpPr>
          <p:nvPr/>
        </p:nvCxnSpPr>
        <p:spPr>
          <a:xfrm>
            <a:off x="9446854" y="1881124"/>
            <a:ext cx="0" cy="2324625"/>
          </a:xfrm>
          <a:prstGeom prst="line">
            <a:avLst/>
          </a:prstGeom>
          <a:ln w="25400">
            <a:solidFill>
              <a:srgbClr val="FCC8E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8" name="Straight Arrow Connector 217">
            <a:extLst>
              <a:ext uri="{FF2B5EF4-FFF2-40B4-BE49-F238E27FC236}">
                <a16:creationId xmlns:a16="http://schemas.microsoft.com/office/drawing/2014/main" id="{4EE24C13-11C8-9835-6ECF-3B5A77FC7102}"/>
              </a:ext>
            </a:extLst>
          </p:cNvPr>
          <p:cNvCxnSpPr>
            <a:cxnSpLocks/>
            <a:endCxn id="15" idx="1"/>
          </p:cNvCxnSpPr>
          <p:nvPr/>
        </p:nvCxnSpPr>
        <p:spPr>
          <a:xfrm>
            <a:off x="9435495" y="1871956"/>
            <a:ext cx="387701" cy="938"/>
          </a:xfrm>
          <a:prstGeom prst="straightConnector1">
            <a:avLst/>
          </a:prstGeom>
          <a:ln w="25400">
            <a:solidFill>
              <a:srgbClr val="FCC8EC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9" name="Straight Arrow Connector 218">
            <a:extLst>
              <a:ext uri="{FF2B5EF4-FFF2-40B4-BE49-F238E27FC236}">
                <a16:creationId xmlns:a16="http://schemas.microsoft.com/office/drawing/2014/main" id="{F4909BAA-A969-4492-758D-22C50C086BFE}"/>
              </a:ext>
            </a:extLst>
          </p:cNvPr>
          <p:cNvCxnSpPr>
            <a:cxnSpLocks/>
            <a:endCxn id="19" idx="1"/>
          </p:cNvCxnSpPr>
          <p:nvPr/>
        </p:nvCxnSpPr>
        <p:spPr>
          <a:xfrm>
            <a:off x="9453563" y="3083630"/>
            <a:ext cx="369633" cy="0"/>
          </a:xfrm>
          <a:prstGeom prst="straightConnector1">
            <a:avLst/>
          </a:prstGeom>
          <a:ln w="25400">
            <a:solidFill>
              <a:srgbClr val="FCC8EC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0" name="Straight Arrow Connector 219">
            <a:extLst>
              <a:ext uri="{FF2B5EF4-FFF2-40B4-BE49-F238E27FC236}">
                <a16:creationId xmlns:a16="http://schemas.microsoft.com/office/drawing/2014/main" id="{0E8C4D1B-DB88-F31B-1B93-C6D69B97C495}"/>
              </a:ext>
            </a:extLst>
          </p:cNvPr>
          <p:cNvCxnSpPr>
            <a:cxnSpLocks/>
            <a:endCxn id="17" idx="1"/>
          </p:cNvCxnSpPr>
          <p:nvPr/>
        </p:nvCxnSpPr>
        <p:spPr>
          <a:xfrm>
            <a:off x="9445625" y="2480379"/>
            <a:ext cx="377571" cy="0"/>
          </a:xfrm>
          <a:prstGeom prst="straightConnector1">
            <a:avLst/>
          </a:prstGeom>
          <a:ln w="25400">
            <a:solidFill>
              <a:srgbClr val="FCC8EC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6" name="Straight Connector 225">
            <a:extLst>
              <a:ext uri="{FF2B5EF4-FFF2-40B4-BE49-F238E27FC236}">
                <a16:creationId xmlns:a16="http://schemas.microsoft.com/office/drawing/2014/main" id="{8257DAA0-0A3C-04CA-5032-C0856103C92D}"/>
              </a:ext>
            </a:extLst>
          </p:cNvPr>
          <p:cNvCxnSpPr>
            <a:cxnSpLocks/>
            <a:endCxn id="200" idx="3"/>
          </p:cNvCxnSpPr>
          <p:nvPr/>
        </p:nvCxnSpPr>
        <p:spPr>
          <a:xfrm flipH="1" flipV="1">
            <a:off x="9018548" y="4195170"/>
            <a:ext cx="425490" cy="1411"/>
          </a:xfrm>
          <a:prstGeom prst="line">
            <a:avLst/>
          </a:prstGeom>
          <a:ln w="25400">
            <a:solidFill>
              <a:srgbClr val="FCC8E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34" name="Picture 233">
            <a:extLst>
              <a:ext uri="{FF2B5EF4-FFF2-40B4-BE49-F238E27FC236}">
                <a16:creationId xmlns:a16="http://schemas.microsoft.com/office/drawing/2014/main" id="{4040242C-3BA1-AA71-45BA-71A62A2F7BA6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225249" y="6456264"/>
            <a:ext cx="264945" cy="192215"/>
          </a:xfrm>
          <a:prstGeom prst="rect">
            <a:avLst/>
          </a:prstGeom>
        </p:spPr>
      </p:pic>
      <p:sp>
        <p:nvSpPr>
          <p:cNvPr id="235" name="Rectangle: Rounded Corners 234">
            <a:extLst>
              <a:ext uri="{FF2B5EF4-FFF2-40B4-BE49-F238E27FC236}">
                <a16:creationId xmlns:a16="http://schemas.microsoft.com/office/drawing/2014/main" id="{9AA4768A-A24C-7488-33CF-B6E3F08DEEC0}"/>
              </a:ext>
            </a:extLst>
          </p:cNvPr>
          <p:cNvSpPr/>
          <p:nvPr/>
        </p:nvSpPr>
        <p:spPr>
          <a:xfrm>
            <a:off x="7694030" y="954496"/>
            <a:ext cx="1449742" cy="255711"/>
          </a:xfrm>
          <a:prstGeom prst="roundRect">
            <a:avLst/>
          </a:prstGeom>
          <a:solidFill>
            <a:srgbClr val="F6AD54"/>
          </a:solidFill>
          <a:ln>
            <a:solidFill>
              <a:srgbClr val="FDECD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>
                <a:solidFill>
                  <a:schemeClr val="bg1"/>
                </a:solidFill>
              </a:rPr>
              <a:t>Outputs</a:t>
            </a:r>
          </a:p>
        </p:txBody>
      </p:sp>
      <p:cxnSp>
        <p:nvCxnSpPr>
          <p:cNvPr id="236" name="Straight Arrow Connector 235">
            <a:extLst>
              <a:ext uri="{FF2B5EF4-FFF2-40B4-BE49-F238E27FC236}">
                <a16:creationId xmlns:a16="http://schemas.microsoft.com/office/drawing/2014/main" id="{377B395B-B1F1-21E4-B341-0F4676270797}"/>
              </a:ext>
            </a:extLst>
          </p:cNvPr>
          <p:cNvCxnSpPr>
            <a:cxnSpLocks/>
          </p:cNvCxnSpPr>
          <p:nvPr/>
        </p:nvCxnSpPr>
        <p:spPr>
          <a:xfrm>
            <a:off x="7581900" y="5555858"/>
            <a:ext cx="358580" cy="0"/>
          </a:xfrm>
          <a:prstGeom prst="straightConnector1">
            <a:avLst/>
          </a:prstGeom>
          <a:ln w="25400">
            <a:solidFill>
              <a:srgbClr val="FBDAB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7" name="Straight Arrow Connector 236">
            <a:extLst>
              <a:ext uri="{FF2B5EF4-FFF2-40B4-BE49-F238E27FC236}">
                <a16:creationId xmlns:a16="http://schemas.microsoft.com/office/drawing/2014/main" id="{A526A13E-EAC8-FAD2-B003-0353A857BBF9}"/>
              </a:ext>
            </a:extLst>
          </p:cNvPr>
          <p:cNvCxnSpPr>
            <a:cxnSpLocks/>
          </p:cNvCxnSpPr>
          <p:nvPr/>
        </p:nvCxnSpPr>
        <p:spPr>
          <a:xfrm>
            <a:off x="5953708" y="5909670"/>
            <a:ext cx="1986772" cy="0"/>
          </a:xfrm>
          <a:prstGeom prst="straightConnector1">
            <a:avLst/>
          </a:prstGeom>
          <a:ln w="25400">
            <a:solidFill>
              <a:srgbClr val="BED8EE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8" name="Rectangle: Rounded Corners 237">
            <a:extLst>
              <a:ext uri="{FF2B5EF4-FFF2-40B4-BE49-F238E27FC236}">
                <a16:creationId xmlns:a16="http://schemas.microsoft.com/office/drawing/2014/main" id="{93BB0F20-4C19-3B1F-894E-CC62CF6D978E}"/>
              </a:ext>
            </a:extLst>
          </p:cNvPr>
          <p:cNvSpPr/>
          <p:nvPr/>
        </p:nvSpPr>
        <p:spPr>
          <a:xfrm>
            <a:off x="7946219" y="5306677"/>
            <a:ext cx="1123878" cy="687723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r"/>
            <a:r>
              <a:rPr lang="en-US" sz="900">
                <a:solidFill>
                  <a:schemeClr val="tx1"/>
                </a:solidFill>
              </a:rPr>
              <a:t>GHG </a:t>
            </a:r>
          </a:p>
          <a:p>
            <a:pPr algn="r"/>
            <a:r>
              <a:rPr lang="en-US" sz="900">
                <a:solidFill>
                  <a:schemeClr val="tx1"/>
                </a:solidFill>
              </a:rPr>
              <a:t>emissions</a:t>
            </a:r>
          </a:p>
          <a:p>
            <a:pPr algn="r"/>
            <a:endParaRPr lang="en-US" sz="1100" b="1">
              <a:solidFill>
                <a:schemeClr val="tx1"/>
              </a:solidFill>
            </a:endParaRPr>
          </a:p>
        </p:txBody>
      </p:sp>
      <p:pic>
        <p:nvPicPr>
          <p:cNvPr id="240" name="Picture 239">
            <a:extLst>
              <a:ext uri="{FF2B5EF4-FFF2-40B4-BE49-F238E27FC236}">
                <a16:creationId xmlns:a16="http://schemas.microsoft.com/office/drawing/2014/main" id="{917CD685-50F7-BD12-0139-73B0EBA2F05E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034278" y="5483337"/>
            <a:ext cx="350867" cy="350867"/>
          </a:xfrm>
          <a:prstGeom prst="rect">
            <a:avLst/>
          </a:prstGeom>
        </p:spPr>
      </p:pic>
      <p:cxnSp>
        <p:nvCxnSpPr>
          <p:cNvPr id="242" name="Straight Connector 241">
            <a:extLst>
              <a:ext uri="{FF2B5EF4-FFF2-40B4-BE49-F238E27FC236}">
                <a16:creationId xmlns:a16="http://schemas.microsoft.com/office/drawing/2014/main" id="{1487F032-4AB2-CD95-CC42-D7D5FBAE6217}"/>
              </a:ext>
            </a:extLst>
          </p:cNvPr>
          <p:cNvCxnSpPr>
            <a:cxnSpLocks/>
          </p:cNvCxnSpPr>
          <p:nvPr/>
        </p:nvCxnSpPr>
        <p:spPr>
          <a:xfrm>
            <a:off x="7593985" y="2102766"/>
            <a:ext cx="0" cy="3457294"/>
          </a:xfrm>
          <a:prstGeom prst="line">
            <a:avLst/>
          </a:prstGeom>
          <a:ln w="25400">
            <a:solidFill>
              <a:srgbClr val="FBDAB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9" name="Straight Connector 248">
            <a:extLst>
              <a:ext uri="{FF2B5EF4-FFF2-40B4-BE49-F238E27FC236}">
                <a16:creationId xmlns:a16="http://schemas.microsoft.com/office/drawing/2014/main" id="{28576A71-BE93-98DB-E64B-24CFB22F7F21}"/>
              </a:ext>
            </a:extLst>
          </p:cNvPr>
          <p:cNvCxnSpPr>
            <a:cxnSpLocks/>
          </p:cNvCxnSpPr>
          <p:nvPr/>
        </p:nvCxnSpPr>
        <p:spPr>
          <a:xfrm>
            <a:off x="5963014" y="5817897"/>
            <a:ext cx="0" cy="97763"/>
          </a:xfrm>
          <a:prstGeom prst="line">
            <a:avLst/>
          </a:prstGeom>
          <a:ln w="25400">
            <a:solidFill>
              <a:srgbClr val="BED8E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5" name="Straight Connector 254">
            <a:extLst>
              <a:ext uri="{FF2B5EF4-FFF2-40B4-BE49-F238E27FC236}">
                <a16:creationId xmlns:a16="http://schemas.microsoft.com/office/drawing/2014/main" id="{CF6402F7-CADA-F756-968C-6183B5DBD6BA}"/>
              </a:ext>
            </a:extLst>
          </p:cNvPr>
          <p:cNvCxnSpPr>
            <a:cxnSpLocks/>
          </p:cNvCxnSpPr>
          <p:nvPr/>
        </p:nvCxnSpPr>
        <p:spPr>
          <a:xfrm flipH="1">
            <a:off x="3842282" y="2817941"/>
            <a:ext cx="4636" cy="2536000"/>
          </a:xfrm>
          <a:prstGeom prst="line">
            <a:avLst/>
          </a:prstGeom>
          <a:ln w="25400">
            <a:solidFill>
              <a:srgbClr val="D5AB8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7" name="Straight Connector 256">
            <a:extLst>
              <a:ext uri="{FF2B5EF4-FFF2-40B4-BE49-F238E27FC236}">
                <a16:creationId xmlns:a16="http://schemas.microsoft.com/office/drawing/2014/main" id="{F912DCC0-BE92-28B2-1F1F-91873C363A4E}"/>
              </a:ext>
            </a:extLst>
          </p:cNvPr>
          <p:cNvCxnSpPr>
            <a:cxnSpLocks/>
          </p:cNvCxnSpPr>
          <p:nvPr/>
        </p:nvCxnSpPr>
        <p:spPr>
          <a:xfrm>
            <a:off x="3256586" y="1596643"/>
            <a:ext cx="0" cy="2741980"/>
          </a:xfrm>
          <a:prstGeom prst="line">
            <a:avLst/>
          </a:prstGeom>
          <a:ln w="25400">
            <a:solidFill>
              <a:srgbClr val="FEAEA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1" name="Straight Connector 260">
            <a:extLst>
              <a:ext uri="{FF2B5EF4-FFF2-40B4-BE49-F238E27FC236}">
                <a16:creationId xmlns:a16="http://schemas.microsoft.com/office/drawing/2014/main" id="{D88C14CB-A818-F66D-F5F6-B79117466CAD}"/>
              </a:ext>
            </a:extLst>
          </p:cNvPr>
          <p:cNvCxnSpPr>
            <a:cxnSpLocks/>
          </p:cNvCxnSpPr>
          <p:nvPr/>
        </p:nvCxnSpPr>
        <p:spPr>
          <a:xfrm>
            <a:off x="3035221" y="4332012"/>
            <a:ext cx="220629" cy="0"/>
          </a:xfrm>
          <a:prstGeom prst="line">
            <a:avLst/>
          </a:prstGeom>
          <a:ln w="25400">
            <a:solidFill>
              <a:srgbClr val="FEAEA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4" name="Straight Connector 273">
            <a:extLst>
              <a:ext uri="{FF2B5EF4-FFF2-40B4-BE49-F238E27FC236}">
                <a16:creationId xmlns:a16="http://schemas.microsoft.com/office/drawing/2014/main" id="{FD40A675-DF73-B456-21E8-A4983E0C339F}"/>
              </a:ext>
            </a:extLst>
          </p:cNvPr>
          <p:cNvCxnSpPr>
            <a:cxnSpLocks/>
            <a:stCxn id="52" idx="3"/>
          </p:cNvCxnSpPr>
          <p:nvPr/>
        </p:nvCxnSpPr>
        <p:spPr>
          <a:xfrm flipV="1">
            <a:off x="3051674" y="5353941"/>
            <a:ext cx="799017" cy="16192"/>
          </a:xfrm>
          <a:prstGeom prst="line">
            <a:avLst/>
          </a:prstGeom>
          <a:ln w="25400">
            <a:solidFill>
              <a:srgbClr val="D5AB8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9" name="Straight Arrow Connector 278">
            <a:extLst>
              <a:ext uri="{FF2B5EF4-FFF2-40B4-BE49-F238E27FC236}">
                <a16:creationId xmlns:a16="http://schemas.microsoft.com/office/drawing/2014/main" id="{264D957A-60CA-7E4E-A970-53DF9CBC4CCD}"/>
              </a:ext>
            </a:extLst>
          </p:cNvPr>
          <p:cNvCxnSpPr>
            <a:cxnSpLocks/>
          </p:cNvCxnSpPr>
          <p:nvPr/>
        </p:nvCxnSpPr>
        <p:spPr>
          <a:xfrm>
            <a:off x="3668713" y="2157511"/>
            <a:ext cx="891535" cy="0"/>
          </a:xfrm>
          <a:prstGeom prst="straightConnector1">
            <a:avLst/>
          </a:prstGeom>
          <a:ln w="25400"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2" name="Straight Arrow Connector 281">
            <a:extLst>
              <a:ext uri="{FF2B5EF4-FFF2-40B4-BE49-F238E27FC236}">
                <a16:creationId xmlns:a16="http://schemas.microsoft.com/office/drawing/2014/main" id="{53CB42EA-1143-5F2D-150A-F26273A7DC22}"/>
              </a:ext>
            </a:extLst>
          </p:cNvPr>
          <p:cNvCxnSpPr>
            <a:cxnSpLocks/>
          </p:cNvCxnSpPr>
          <p:nvPr/>
        </p:nvCxnSpPr>
        <p:spPr>
          <a:xfrm>
            <a:off x="3670300" y="2938773"/>
            <a:ext cx="889948" cy="0"/>
          </a:xfrm>
          <a:prstGeom prst="straightConnector1">
            <a:avLst/>
          </a:prstGeom>
          <a:ln w="25400"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3" name="Straight Arrow Connector 282">
            <a:extLst>
              <a:ext uri="{FF2B5EF4-FFF2-40B4-BE49-F238E27FC236}">
                <a16:creationId xmlns:a16="http://schemas.microsoft.com/office/drawing/2014/main" id="{6C493AA7-936F-4FCA-7B26-8A9952570468}"/>
              </a:ext>
            </a:extLst>
          </p:cNvPr>
          <p:cNvCxnSpPr>
            <a:cxnSpLocks/>
          </p:cNvCxnSpPr>
          <p:nvPr/>
        </p:nvCxnSpPr>
        <p:spPr>
          <a:xfrm>
            <a:off x="3659888" y="1731949"/>
            <a:ext cx="900358" cy="0"/>
          </a:xfrm>
          <a:prstGeom prst="straightConnector1">
            <a:avLst/>
          </a:prstGeom>
          <a:ln w="25400"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4" name="Straight Arrow Connector 283">
            <a:extLst>
              <a:ext uri="{FF2B5EF4-FFF2-40B4-BE49-F238E27FC236}">
                <a16:creationId xmlns:a16="http://schemas.microsoft.com/office/drawing/2014/main" id="{31F3AC47-7FD4-FDD7-B713-873F30339DA0}"/>
              </a:ext>
            </a:extLst>
          </p:cNvPr>
          <p:cNvCxnSpPr>
            <a:cxnSpLocks/>
          </p:cNvCxnSpPr>
          <p:nvPr/>
        </p:nvCxnSpPr>
        <p:spPr>
          <a:xfrm>
            <a:off x="3665538" y="3545087"/>
            <a:ext cx="894710" cy="0"/>
          </a:xfrm>
          <a:prstGeom prst="straightConnector1">
            <a:avLst/>
          </a:prstGeom>
          <a:ln w="25400"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5" name="Straight Arrow Connector 284">
            <a:extLst>
              <a:ext uri="{FF2B5EF4-FFF2-40B4-BE49-F238E27FC236}">
                <a16:creationId xmlns:a16="http://schemas.microsoft.com/office/drawing/2014/main" id="{BF2F505B-26E4-8F9A-4212-4F0386DDBEEB}"/>
              </a:ext>
            </a:extLst>
          </p:cNvPr>
          <p:cNvCxnSpPr>
            <a:cxnSpLocks/>
          </p:cNvCxnSpPr>
          <p:nvPr/>
        </p:nvCxnSpPr>
        <p:spPr>
          <a:xfrm>
            <a:off x="3667125" y="4270557"/>
            <a:ext cx="886443" cy="0"/>
          </a:xfrm>
          <a:prstGeom prst="straightConnector1">
            <a:avLst/>
          </a:prstGeom>
          <a:ln w="25400"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7" name="Straight Connector 296">
            <a:extLst>
              <a:ext uri="{FF2B5EF4-FFF2-40B4-BE49-F238E27FC236}">
                <a16:creationId xmlns:a16="http://schemas.microsoft.com/office/drawing/2014/main" id="{E05FC08E-EE1F-B582-AC48-D416D0E3676B}"/>
              </a:ext>
            </a:extLst>
          </p:cNvPr>
          <p:cNvCxnSpPr>
            <a:cxnSpLocks/>
          </p:cNvCxnSpPr>
          <p:nvPr/>
        </p:nvCxnSpPr>
        <p:spPr>
          <a:xfrm>
            <a:off x="3464018" y="1442172"/>
            <a:ext cx="0" cy="3520735"/>
          </a:xfrm>
          <a:prstGeom prst="line">
            <a:avLst/>
          </a:prstGeom>
          <a:ln w="25400">
            <a:solidFill>
              <a:srgbClr val="BAE18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9" name="Straight Arrow Connector 298">
            <a:extLst>
              <a:ext uri="{FF2B5EF4-FFF2-40B4-BE49-F238E27FC236}">
                <a16:creationId xmlns:a16="http://schemas.microsoft.com/office/drawing/2014/main" id="{B315220D-0B61-4B4E-590B-FDDB51FA195B}"/>
              </a:ext>
            </a:extLst>
          </p:cNvPr>
          <p:cNvCxnSpPr>
            <a:cxnSpLocks/>
          </p:cNvCxnSpPr>
          <p:nvPr/>
        </p:nvCxnSpPr>
        <p:spPr>
          <a:xfrm>
            <a:off x="3451225" y="4962907"/>
            <a:ext cx="1110457" cy="0"/>
          </a:xfrm>
          <a:prstGeom prst="straightConnector1">
            <a:avLst/>
          </a:prstGeom>
          <a:ln w="25400">
            <a:solidFill>
              <a:srgbClr val="BAE18F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1" name="Straight Arrow Connector 300">
            <a:extLst>
              <a:ext uri="{FF2B5EF4-FFF2-40B4-BE49-F238E27FC236}">
                <a16:creationId xmlns:a16="http://schemas.microsoft.com/office/drawing/2014/main" id="{31BC11E4-2080-4C38-B98C-67843FD12716}"/>
              </a:ext>
            </a:extLst>
          </p:cNvPr>
          <p:cNvCxnSpPr>
            <a:cxnSpLocks/>
          </p:cNvCxnSpPr>
          <p:nvPr/>
        </p:nvCxnSpPr>
        <p:spPr>
          <a:xfrm>
            <a:off x="3449793" y="1433215"/>
            <a:ext cx="1110457" cy="0"/>
          </a:xfrm>
          <a:prstGeom prst="straightConnector1">
            <a:avLst/>
          </a:prstGeom>
          <a:ln w="25400">
            <a:solidFill>
              <a:srgbClr val="BAE18F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2" name="Straight Arrow Connector 301">
            <a:extLst>
              <a:ext uri="{FF2B5EF4-FFF2-40B4-BE49-F238E27FC236}">
                <a16:creationId xmlns:a16="http://schemas.microsoft.com/office/drawing/2014/main" id="{94258270-2D8C-DAA1-C8AA-D59CCAB55E22}"/>
              </a:ext>
            </a:extLst>
          </p:cNvPr>
          <p:cNvCxnSpPr>
            <a:cxnSpLocks/>
          </p:cNvCxnSpPr>
          <p:nvPr/>
        </p:nvCxnSpPr>
        <p:spPr>
          <a:xfrm>
            <a:off x="3462338" y="2327904"/>
            <a:ext cx="1097912" cy="0"/>
          </a:xfrm>
          <a:prstGeom prst="straightConnector1">
            <a:avLst/>
          </a:prstGeom>
          <a:ln w="25400">
            <a:solidFill>
              <a:srgbClr val="BAE18F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6" name="Straight Arrow Connector 305">
            <a:extLst>
              <a:ext uri="{FF2B5EF4-FFF2-40B4-BE49-F238E27FC236}">
                <a16:creationId xmlns:a16="http://schemas.microsoft.com/office/drawing/2014/main" id="{3C2D0207-699A-C2DF-A5CD-23A289D8882E}"/>
              </a:ext>
            </a:extLst>
          </p:cNvPr>
          <p:cNvCxnSpPr>
            <a:cxnSpLocks/>
          </p:cNvCxnSpPr>
          <p:nvPr/>
        </p:nvCxnSpPr>
        <p:spPr>
          <a:xfrm>
            <a:off x="3464931" y="2713252"/>
            <a:ext cx="1095319" cy="0"/>
          </a:xfrm>
          <a:prstGeom prst="straightConnector1">
            <a:avLst/>
          </a:prstGeom>
          <a:ln w="25400">
            <a:solidFill>
              <a:srgbClr val="BAE18F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8" name="Straight Arrow Connector 307">
            <a:extLst>
              <a:ext uri="{FF2B5EF4-FFF2-40B4-BE49-F238E27FC236}">
                <a16:creationId xmlns:a16="http://schemas.microsoft.com/office/drawing/2014/main" id="{D7E01F5D-A0D3-3E3F-0187-76CCBB14E505}"/>
              </a:ext>
            </a:extLst>
          </p:cNvPr>
          <p:cNvCxnSpPr>
            <a:cxnSpLocks/>
          </p:cNvCxnSpPr>
          <p:nvPr/>
        </p:nvCxnSpPr>
        <p:spPr>
          <a:xfrm>
            <a:off x="3464931" y="3404695"/>
            <a:ext cx="1095319" cy="0"/>
          </a:xfrm>
          <a:prstGeom prst="straightConnector1">
            <a:avLst/>
          </a:prstGeom>
          <a:ln w="25400">
            <a:solidFill>
              <a:srgbClr val="BAE18F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1" name="Straight Arrow Connector 310">
            <a:extLst>
              <a:ext uri="{FF2B5EF4-FFF2-40B4-BE49-F238E27FC236}">
                <a16:creationId xmlns:a16="http://schemas.microsoft.com/office/drawing/2014/main" id="{664B2442-A4C9-071D-8827-C019795C869C}"/>
              </a:ext>
            </a:extLst>
          </p:cNvPr>
          <p:cNvCxnSpPr>
            <a:cxnSpLocks/>
          </p:cNvCxnSpPr>
          <p:nvPr/>
        </p:nvCxnSpPr>
        <p:spPr>
          <a:xfrm>
            <a:off x="3464931" y="4139886"/>
            <a:ext cx="1095319" cy="0"/>
          </a:xfrm>
          <a:prstGeom prst="straightConnector1">
            <a:avLst/>
          </a:prstGeom>
          <a:ln w="25400">
            <a:solidFill>
              <a:srgbClr val="BAE18F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2" name="Straight Connector 311">
            <a:extLst>
              <a:ext uri="{FF2B5EF4-FFF2-40B4-BE49-F238E27FC236}">
                <a16:creationId xmlns:a16="http://schemas.microsoft.com/office/drawing/2014/main" id="{B9630B93-44C2-23CD-3CC2-5D6F27142082}"/>
              </a:ext>
            </a:extLst>
          </p:cNvPr>
          <p:cNvCxnSpPr>
            <a:cxnSpLocks/>
          </p:cNvCxnSpPr>
          <p:nvPr/>
        </p:nvCxnSpPr>
        <p:spPr>
          <a:xfrm>
            <a:off x="3051674" y="3115692"/>
            <a:ext cx="412364" cy="0"/>
          </a:xfrm>
          <a:prstGeom prst="line">
            <a:avLst/>
          </a:prstGeom>
          <a:ln w="25400">
            <a:solidFill>
              <a:srgbClr val="BAE18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6" name="Straight Connector 315">
            <a:extLst>
              <a:ext uri="{FF2B5EF4-FFF2-40B4-BE49-F238E27FC236}">
                <a16:creationId xmlns:a16="http://schemas.microsoft.com/office/drawing/2014/main" id="{F0764703-885A-C051-9F0A-236D28D2EC92}"/>
              </a:ext>
            </a:extLst>
          </p:cNvPr>
          <p:cNvCxnSpPr>
            <a:cxnSpLocks/>
          </p:cNvCxnSpPr>
          <p:nvPr/>
        </p:nvCxnSpPr>
        <p:spPr>
          <a:xfrm>
            <a:off x="3662986" y="1719263"/>
            <a:ext cx="14213" cy="2553823"/>
          </a:xfrm>
          <a:prstGeom prst="line">
            <a:avLst/>
          </a:prstGeom>
          <a:ln w="254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5" name="Straight Connector 324">
            <a:extLst>
              <a:ext uri="{FF2B5EF4-FFF2-40B4-BE49-F238E27FC236}">
                <a16:creationId xmlns:a16="http://schemas.microsoft.com/office/drawing/2014/main" id="{196FA784-F434-DB2B-6F4A-D09BBD48F4AB}"/>
              </a:ext>
            </a:extLst>
          </p:cNvPr>
          <p:cNvCxnSpPr>
            <a:cxnSpLocks/>
          </p:cNvCxnSpPr>
          <p:nvPr/>
        </p:nvCxnSpPr>
        <p:spPr>
          <a:xfrm>
            <a:off x="3090524" y="1907402"/>
            <a:ext cx="575014" cy="0"/>
          </a:xfrm>
          <a:prstGeom prst="line">
            <a:avLst/>
          </a:prstGeom>
          <a:ln w="254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57408EF-6B88-2C4F-A9B7-B22965A5A4EF}"/>
              </a:ext>
            </a:extLst>
          </p:cNvPr>
          <p:cNvSpPr/>
          <p:nvPr/>
        </p:nvSpPr>
        <p:spPr>
          <a:xfrm>
            <a:off x="12357415" y="783384"/>
            <a:ext cx="2578524" cy="5437152"/>
          </a:xfrm>
          <a:prstGeom prst="roundRect">
            <a:avLst>
              <a:gd name="adj" fmla="val 0"/>
            </a:avLst>
          </a:prstGeom>
          <a:solidFill>
            <a:schemeClr val="bg1">
              <a:alpha val="77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b="1">
              <a:solidFill>
                <a:schemeClr val="tx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C93E2C2-6E45-E253-7042-7C5BFD6D1378}"/>
              </a:ext>
            </a:extLst>
          </p:cNvPr>
          <p:cNvSpPr txBox="1"/>
          <p:nvPr/>
        </p:nvSpPr>
        <p:spPr>
          <a:xfrm>
            <a:off x="4312019" y="151001"/>
            <a:ext cx="47157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solidFill>
                  <a:srgbClr val="F995DA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Life Cycle Assessment System Boundary</a:t>
            </a:r>
          </a:p>
        </p:txBody>
      </p:sp>
    </p:spTree>
    <p:extLst>
      <p:ext uri="{BB962C8B-B14F-4D97-AF65-F5344CB8AC3E}">
        <p14:creationId xmlns:p14="http://schemas.microsoft.com/office/powerpoint/2010/main" val="20549906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5735C8-8AD5-32E9-6409-82CFDE6807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A pie chart with numbers and text&#10;&#10;AI-generated content may be incorrect.">
            <a:extLst>
              <a:ext uri="{FF2B5EF4-FFF2-40B4-BE49-F238E27FC236}">
                <a16:creationId xmlns:a16="http://schemas.microsoft.com/office/drawing/2014/main" id="{6BEF6E01-BB49-ABB5-AC07-180118CA11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22" t="-1174" r="8837"/>
          <a:stretch>
            <a:fillRect/>
          </a:stretch>
        </p:blipFill>
        <p:spPr>
          <a:xfrm>
            <a:off x="5690839" y="1004868"/>
            <a:ext cx="5595275" cy="484826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777E3CD-2315-2881-778D-20494171CE7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76314" y="202326"/>
            <a:ext cx="2209800" cy="1060450"/>
          </a:xfrm>
          <a:prstGeom prst="rect">
            <a:avLst/>
          </a:prstGeom>
        </p:spPr>
      </p:pic>
      <p:pic>
        <p:nvPicPr>
          <p:cNvPr id="12" name="Picture 11" descr="A pie chart with text on it&#10;&#10;AI-generated content may be incorrect.">
            <a:extLst>
              <a:ext uri="{FF2B5EF4-FFF2-40B4-BE49-F238E27FC236}">
                <a16:creationId xmlns:a16="http://schemas.microsoft.com/office/drawing/2014/main" id="{A4D34F06-BF82-7E6D-47EC-94381E43C21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299" y="1126917"/>
            <a:ext cx="4726215" cy="4726215"/>
          </a:xfrm>
          <a:prstGeom prst="rect">
            <a:avLst/>
          </a:prstGeom>
          <a:ln w="38100">
            <a:solidFill>
              <a:srgbClr val="FBF8F4"/>
            </a:solidFill>
          </a:ln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1D808D92-28DA-F7A3-5496-02820CA092EA}"/>
              </a:ext>
            </a:extLst>
          </p:cNvPr>
          <p:cNvSpPr/>
          <p:nvPr/>
        </p:nvSpPr>
        <p:spPr>
          <a:xfrm>
            <a:off x="1728538" y="1198772"/>
            <a:ext cx="3019573" cy="3676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CAPEX Breakdown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DCA1025-0944-5E0D-1802-76A6BF41649E}"/>
              </a:ext>
            </a:extLst>
          </p:cNvPr>
          <p:cNvSpPr/>
          <p:nvPr/>
        </p:nvSpPr>
        <p:spPr>
          <a:xfrm>
            <a:off x="6619760" y="1146159"/>
            <a:ext cx="3773766" cy="698981"/>
          </a:xfrm>
          <a:prstGeom prst="rect">
            <a:avLst/>
          </a:prstGeom>
          <a:solidFill>
            <a:srgbClr val="FBF8F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OPEX Breakdown (annual)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9A705BE-FA7D-8F23-1FA9-7B543B8A4941}"/>
              </a:ext>
            </a:extLst>
          </p:cNvPr>
          <p:cNvSpPr txBox="1"/>
          <p:nvPr/>
        </p:nvSpPr>
        <p:spPr>
          <a:xfrm>
            <a:off x="3074813" y="268210"/>
            <a:ext cx="615990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/>
              <a:t>Plant Cost Breakdown: CAPEX vs OPEX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98A7838-067B-22BE-2D77-18CAC5D46834}"/>
              </a:ext>
            </a:extLst>
          </p:cNvPr>
          <p:cNvSpPr txBox="1"/>
          <p:nvPr/>
        </p:nvSpPr>
        <p:spPr>
          <a:xfrm>
            <a:off x="1859126" y="6097121"/>
            <a:ext cx="19928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52.3 million USD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8E8F321-6F4F-F849-3C4C-7CD3E56E98FD}"/>
              </a:ext>
            </a:extLst>
          </p:cNvPr>
          <p:cNvSpPr txBox="1"/>
          <p:nvPr/>
        </p:nvSpPr>
        <p:spPr>
          <a:xfrm>
            <a:off x="7586826" y="6006117"/>
            <a:ext cx="18646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7.2 million USD</a:t>
            </a:r>
          </a:p>
        </p:txBody>
      </p:sp>
    </p:spTree>
    <p:extLst>
      <p:ext uri="{BB962C8B-B14F-4D97-AF65-F5344CB8AC3E}">
        <p14:creationId xmlns:p14="http://schemas.microsoft.com/office/powerpoint/2010/main" val="27048220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716927-A1E3-B15A-F7BD-F8B650ED83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185CD0FE-7312-5E9F-8BCE-0B2B50BE80D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76314" y="202326"/>
            <a:ext cx="2209800" cy="1060450"/>
          </a:xfrm>
          <a:prstGeom prst="rect">
            <a:avLst/>
          </a:prstGeom>
        </p:spPr>
      </p:pic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5FB35C19-4F77-5B95-A7E4-F3F0F5A834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9753098"/>
              </p:ext>
            </p:extLst>
          </p:nvPr>
        </p:nvGraphicFramePr>
        <p:xfrm>
          <a:off x="458414" y="2685366"/>
          <a:ext cx="4405413" cy="1897063"/>
        </p:xfrm>
        <a:graphic>
          <a:graphicData uri="http://schemas.openxmlformats.org/drawingml/2006/table">
            <a:tbl>
              <a:tblPr/>
              <a:tblGrid>
                <a:gridCol w="1030847">
                  <a:extLst>
                    <a:ext uri="{9D8B030D-6E8A-4147-A177-3AD203B41FA5}">
                      <a16:colId xmlns:a16="http://schemas.microsoft.com/office/drawing/2014/main" val="4177004544"/>
                    </a:ext>
                  </a:extLst>
                </a:gridCol>
                <a:gridCol w="729373">
                  <a:extLst>
                    <a:ext uri="{9D8B030D-6E8A-4147-A177-3AD203B41FA5}">
                      <a16:colId xmlns:a16="http://schemas.microsoft.com/office/drawing/2014/main" val="807199509"/>
                    </a:ext>
                  </a:extLst>
                </a:gridCol>
                <a:gridCol w="2645193">
                  <a:extLst>
                    <a:ext uri="{9D8B030D-6E8A-4147-A177-3AD203B41FA5}">
                      <a16:colId xmlns:a16="http://schemas.microsoft.com/office/drawing/2014/main" val="2315887206"/>
                    </a:ext>
                  </a:extLst>
                </a:gridCol>
              </a:tblGrid>
              <a:tr h="336550">
                <a:tc>
                  <a:txBody>
                    <a:bodyPr/>
                    <a:lstStyle/>
                    <a:p>
                      <a:pPr algn="ctr" fontAlgn="base">
                        <a:lnSpc>
                          <a:spcPts val="1875"/>
                        </a:lnSpc>
                        <a:buNone/>
                      </a:pPr>
                      <a:r>
                        <a:rPr lang="en-US" sz="1100" b="1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Scenario (100t/day)</a:t>
                      </a:r>
                      <a:r>
                        <a:rPr lang="en-US" sz="11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1875"/>
                        </a:lnSpc>
                        <a:buNone/>
                      </a:pPr>
                      <a:r>
                        <a:rPr lang="en-US" sz="1100" b="1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LCOD (USD/L)</a:t>
                      </a:r>
                      <a:r>
                        <a:rPr lang="en-US" sz="11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1875"/>
                        </a:lnSpc>
                        <a:buNone/>
                      </a:pPr>
                      <a:r>
                        <a:rPr lang="en-US" sz="1100" b="1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Description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87880057"/>
                  </a:ext>
                </a:extLst>
              </a:tr>
              <a:tr h="336550">
                <a:tc>
                  <a:txBody>
                    <a:bodyPr/>
                    <a:lstStyle/>
                    <a:p>
                      <a:pPr algn="ctr" fontAlgn="base">
                        <a:lnSpc>
                          <a:spcPts val="1875"/>
                        </a:lnSpc>
                        <a:buNone/>
                      </a:pPr>
                      <a:r>
                        <a:rPr lang="en-US" sz="1100" b="0" i="0">
                          <a:solidFill>
                            <a:srgbClr val="215F9A"/>
                          </a:solidFill>
                          <a:effectLst/>
                          <a:latin typeface="Aptos" panose="020B0004020202020204" pitchFamily="34" charset="0"/>
                        </a:rPr>
                        <a:t>S1</a:t>
                      </a:r>
                      <a:r>
                        <a:rPr lang="en-US" sz="11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1875"/>
                        </a:lnSpc>
                        <a:buNone/>
                      </a:pPr>
                      <a:r>
                        <a:rPr lang="en-US" sz="1400" b="0" i="0">
                          <a:solidFill>
                            <a:srgbClr val="215F9A"/>
                          </a:solidFill>
                          <a:effectLst/>
                          <a:latin typeface="Aptos" panose="020B0004020202020204" pitchFamily="34" charset="0"/>
                        </a:rPr>
                        <a:t>$2.53</a:t>
                      </a:r>
                      <a:r>
                        <a:rPr lang="en-US" sz="14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1875"/>
                        </a:lnSpc>
                        <a:buNone/>
                      </a:pPr>
                      <a:r>
                        <a:rPr lang="fr-FR" sz="1100" b="0" i="0">
                          <a:solidFill>
                            <a:srgbClr val="215F9A"/>
                          </a:solidFill>
                          <a:effectLst/>
                          <a:latin typeface="Aptos" panose="020B0004020202020204" pitchFamily="34" charset="0"/>
                        </a:rPr>
                        <a:t>Renewable H₂ + point‑source CO₂</a:t>
                      </a:r>
                      <a:r>
                        <a:rPr lang="en-US" sz="11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2218237"/>
                  </a:ext>
                </a:extLst>
              </a:tr>
              <a:tr h="336550">
                <a:tc>
                  <a:txBody>
                    <a:bodyPr/>
                    <a:lstStyle/>
                    <a:p>
                      <a:pPr algn="ctr" fontAlgn="base">
                        <a:lnSpc>
                          <a:spcPts val="1875"/>
                        </a:lnSpc>
                        <a:buNone/>
                      </a:pPr>
                      <a:r>
                        <a:rPr lang="en-US" sz="1100" b="0" i="0">
                          <a:solidFill>
                            <a:srgbClr val="00B050"/>
                          </a:solidFill>
                          <a:effectLst/>
                          <a:latin typeface="Aptos" panose="020B0004020202020204" pitchFamily="34" charset="0"/>
                        </a:rPr>
                        <a:t>S2</a:t>
                      </a:r>
                      <a:r>
                        <a:rPr lang="en-US" sz="11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1875"/>
                        </a:lnSpc>
                        <a:buNone/>
                      </a:pPr>
                      <a:r>
                        <a:rPr lang="en-US" sz="1400" b="0" i="0">
                          <a:solidFill>
                            <a:srgbClr val="00B050"/>
                          </a:solidFill>
                          <a:effectLst/>
                          <a:latin typeface="Aptos" panose="020B0004020202020204" pitchFamily="34" charset="0"/>
                        </a:rPr>
                        <a:t>$3.69</a:t>
                      </a:r>
                      <a:r>
                        <a:rPr lang="en-US" sz="14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1875"/>
                        </a:lnSpc>
                        <a:buNone/>
                      </a:pPr>
                      <a:r>
                        <a:rPr lang="en-US" sz="1100" b="0" i="0">
                          <a:solidFill>
                            <a:srgbClr val="00B050"/>
                          </a:solidFill>
                          <a:effectLst/>
                          <a:latin typeface="Aptos" panose="020B0004020202020204" pitchFamily="34" charset="0"/>
                        </a:rPr>
                        <a:t>Grid H₂ + point‑source CO₂ (cost penalty)</a:t>
                      </a:r>
                      <a:r>
                        <a:rPr lang="en-US" sz="11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4335833"/>
                  </a:ext>
                </a:extLst>
              </a:tr>
              <a:tr h="336550">
                <a:tc>
                  <a:txBody>
                    <a:bodyPr/>
                    <a:lstStyle/>
                    <a:p>
                      <a:pPr algn="ctr" fontAlgn="base">
                        <a:lnSpc>
                          <a:spcPts val="1875"/>
                        </a:lnSpc>
                        <a:buNone/>
                      </a:pPr>
                      <a:r>
                        <a:rPr lang="en-US" sz="1100" b="0" i="0">
                          <a:solidFill>
                            <a:srgbClr val="E97132"/>
                          </a:solidFill>
                          <a:effectLst/>
                          <a:latin typeface="Aptos" panose="020B0004020202020204" pitchFamily="34" charset="0"/>
                        </a:rPr>
                        <a:t>S3</a:t>
                      </a:r>
                      <a:r>
                        <a:rPr lang="en-US" sz="11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1875"/>
                        </a:lnSpc>
                        <a:buNone/>
                      </a:pPr>
                      <a:r>
                        <a:rPr lang="en-US" sz="1400" b="0" i="0">
                          <a:solidFill>
                            <a:srgbClr val="E97132"/>
                          </a:solidFill>
                          <a:effectLst/>
                          <a:latin typeface="Aptos" panose="020B0004020202020204" pitchFamily="34" charset="0"/>
                        </a:rPr>
                        <a:t>$2.29</a:t>
                      </a:r>
                      <a:r>
                        <a:rPr lang="en-US" sz="14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1875"/>
                        </a:lnSpc>
                        <a:buNone/>
                      </a:pPr>
                      <a:r>
                        <a:rPr lang="en-US" sz="1100" b="0" i="0" dirty="0">
                          <a:solidFill>
                            <a:srgbClr val="E97132"/>
                          </a:solidFill>
                          <a:effectLst/>
                          <a:latin typeface="Aptos" panose="020B0004020202020204" pitchFamily="34" charset="0"/>
                        </a:rPr>
                        <a:t>Renewable H₂ + low‑cost CO₂ (best)</a:t>
                      </a:r>
                      <a:r>
                        <a:rPr lang="en-US" sz="11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5168508"/>
                  </a:ext>
                </a:extLst>
              </a:tr>
              <a:tr h="336550">
                <a:tc>
                  <a:txBody>
                    <a:bodyPr/>
                    <a:lstStyle/>
                    <a:p>
                      <a:pPr algn="ctr" fontAlgn="base">
                        <a:lnSpc>
                          <a:spcPts val="1875"/>
                        </a:lnSpc>
                        <a:buNone/>
                      </a:pPr>
                      <a:r>
                        <a:rPr lang="en-US" sz="1100" b="0" i="0">
                          <a:solidFill>
                            <a:srgbClr val="D86ECC"/>
                          </a:solidFill>
                          <a:effectLst/>
                          <a:latin typeface="Aptos" panose="020B0004020202020204" pitchFamily="34" charset="0"/>
                        </a:rPr>
                        <a:t>S4</a:t>
                      </a:r>
                      <a:r>
                        <a:rPr lang="en-US" sz="11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1875"/>
                        </a:lnSpc>
                        <a:buNone/>
                      </a:pPr>
                      <a:r>
                        <a:rPr lang="en-US" sz="1400" b="0" i="0">
                          <a:solidFill>
                            <a:srgbClr val="D86ECC"/>
                          </a:solidFill>
                          <a:effectLst/>
                          <a:latin typeface="Aptos" panose="020B0004020202020204" pitchFamily="34" charset="0"/>
                        </a:rPr>
                        <a:t>$4.32</a:t>
                      </a:r>
                      <a:r>
                        <a:rPr lang="en-US" sz="14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1875"/>
                        </a:lnSpc>
                        <a:buNone/>
                      </a:pPr>
                      <a:r>
                        <a:rPr lang="en-US" sz="1100" b="0" i="0" dirty="0">
                          <a:solidFill>
                            <a:srgbClr val="D86ECC"/>
                          </a:solidFill>
                          <a:effectLst/>
                          <a:latin typeface="Aptos" panose="020B0004020202020204" pitchFamily="34" charset="0"/>
                        </a:rPr>
                        <a:t>Renewable H₂ + DAC (most expensive)</a:t>
                      </a:r>
                      <a:r>
                        <a:rPr lang="en-US" sz="11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​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642305"/>
                  </a:ext>
                </a:extLst>
              </a:tr>
            </a:tbl>
          </a:graphicData>
        </a:graphic>
      </p:graphicFrame>
      <p:sp>
        <p:nvSpPr>
          <p:cNvPr id="10" name="Rectangle 1">
            <a:extLst>
              <a:ext uri="{FF2B5EF4-FFF2-40B4-BE49-F238E27FC236}">
                <a16:creationId xmlns:a16="http://schemas.microsoft.com/office/drawing/2014/main" id="{FE612D2E-1269-9252-5ABF-108776B381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7725" y="2039035"/>
            <a:ext cx="2061336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42C238E-0A0B-22A7-3705-D44F02C7CFF9}"/>
              </a:ext>
            </a:extLst>
          </p:cNvPr>
          <p:cNvSpPr txBox="1"/>
          <p:nvPr/>
        </p:nvSpPr>
        <p:spPr>
          <a:xfrm>
            <a:off x="398191" y="968326"/>
            <a:ext cx="4853927" cy="4368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Bef>
                <a:spcPts val="2400"/>
              </a:spcBef>
              <a:spcAft>
                <a:spcPts val="1200"/>
              </a:spcAft>
            </a:pPr>
            <a:r>
              <a:rPr lang="en-US" sz="32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Scenario Results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965F334-6D8B-EBAB-ABF5-9D1C8D755C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4902" y="1547580"/>
            <a:ext cx="6227552" cy="4172634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50D39D2-5CF2-8A5C-F984-29874963DEE5}"/>
              </a:ext>
            </a:extLst>
          </p:cNvPr>
          <p:cNvCxnSpPr>
            <a:cxnSpLocks/>
          </p:cNvCxnSpPr>
          <p:nvPr/>
        </p:nvCxnSpPr>
        <p:spPr>
          <a:xfrm>
            <a:off x="5440102" y="1841991"/>
            <a:ext cx="0" cy="387822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2A8947B7-893A-E4F2-3099-9028EFB109DE}"/>
              </a:ext>
            </a:extLst>
          </p:cNvPr>
          <p:cNvSpPr txBox="1"/>
          <p:nvPr/>
        </p:nvSpPr>
        <p:spPr>
          <a:xfrm>
            <a:off x="6432187" y="844924"/>
            <a:ext cx="4853927" cy="7303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Bef>
                <a:spcPts val="2400"/>
              </a:spcBef>
              <a:spcAft>
                <a:spcPts val="1200"/>
              </a:spcAft>
            </a:pPr>
            <a:r>
              <a:rPr lang="en-US" sz="20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Compared to our previous model of pilot scale</a:t>
            </a:r>
          </a:p>
        </p:txBody>
      </p:sp>
    </p:spTree>
    <p:extLst>
      <p:ext uri="{BB962C8B-B14F-4D97-AF65-F5344CB8AC3E}">
        <p14:creationId xmlns:p14="http://schemas.microsoft.com/office/powerpoint/2010/main" val="16833569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1FD954-BC04-92B7-540C-FEAEC09C3E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">
            <a:extLst>
              <a:ext uri="{FF2B5EF4-FFF2-40B4-BE49-F238E27FC236}">
                <a16:creationId xmlns:a16="http://schemas.microsoft.com/office/drawing/2014/main" id="{0A54DE30-ECBD-A863-C902-CF56428BF7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7725" y="2039035"/>
            <a:ext cx="2061336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58545EA-F0EE-8899-8655-A3B8459A91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45" r="49517" b="45815"/>
          <a:stretch>
            <a:fillRect/>
          </a:stretch>
        </p:blipFill>
        <p:spPr>
          <a:xfrm>
            <a:off x="905949" y="1119532"/>
            <a:ext cx="4748721" cy="334254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4DCDA7B-BC97-88CC-662C-843C4482CD4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" r="49425" b="49156"/>
          <a:stretch>
            <a:fillRect/>
          </a:stretch>
        </p:blipFill>
        <p:spPr>
          <a:xfrm>
            <a:off x="1820812" y="4511466"/>
            <a:ext cx="3425520" cy="205362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57B4373-50FE-1C27-6C75-2E418A31B43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9425" t="1" b="49156"/>
          <a:stretch>
            <a:fillRect/>
          </a:stretch>
        </p:blipFill>
        <p:spPr>
          <a:xfrm>
            <a:off x="6680024" y="4511466"/>
            <a:ext cx="3425520" cy="205362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402779B-D435-2486-FE03-AA3D647603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17" t="5445" b="45815"/>
          <a:stretch>
            <a:fillRect/>
          </a:stretch>
        </p:blipFill>
        <p:spPr>
          <a:xfrm>
            <a:off x="6096000" y="1168925"/>
            <a:ext cx="4748720" cy="3342541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F08BEB08-7A8D-47CF-E96B-9121CFC36D90}"/>
              </a:ext>
            </a:extLst>
          </p:cNvPr>
          <p:cNvSpPr txBox="1"/>
          <p:nvPr/>
        </p:nvSpPr>
        <p:spPr>
          <a:xfrm>
            <a:off x="2914934" y="503038"/>
            <a:ext cx="59859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Integrated Techno-Economic Assessment</a:t>
            </a:r>
          </a:p>
        </p:txBody>
      </p:sp>
    </p:spTree>
    <p:extLst>
      <p:ext uri="{BB962C8B-B14F-4D97-AF65-F5344CB8AC3E}">
        <p14:creationId xmlns:p14="http://schemas.microsoft.com/office/powerpoint/2010/main" val="26860695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47B1C9-27E6-9792-941F-76023E5D94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">
            <a:extLst>
              <a:ext uri="{FF2B5EF4-FFF2-40B4-BE49-F238E27FC236}">
                <a16:creationId xmlns:a16="http://schemas.microsoft.com/office/drawing/2014/main" id="{1950A9AC-FBA5-2B7D-57D4-8D6E7687D3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7725" y="2039035"/>
            <a:ext cx="2061336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B5A65C1-8055-7C6A-168D-771FE95F57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26" t="52766"/>
          <a:stretch>
            <a:fillRect/>
          </a:stretch>
        </p:blipFill>
        <p:spPr>
          <a:xfrm>
            <a:off x="6096000" y="1280915"/>
            <a:ext cx="4719688" cy="323931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2F3DE5D-3738-86AF-8833-F7F1F95EB87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50843" r="49425"/>
          <a:stretch>
            <a:fillRect/>
          </a:stretch>
        </p:blipFill>
        <p:spPr>
          <a:xfrm>
            <a:off x="1426876" y="4621234"/>
            <a:ext cx="3425520" cy="198553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192CCFE-80C2-AAA9-E700-4861024DA1B1}"/>
              </a:ext>
            </a:extLst>
          </p:cNvPr>
          <p:cNvSpPr txBox="1"/>
          <p:nvPr/>
        </p:nvSpPr>
        <p:spPr>
          <a:xfrm>
            <a:off x="2914934" y="503038"/>
            <a:ext cx="59859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Integrated Techno-Economic Assessment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B9381E7-19F3-1B2F-A088-27269DE1E5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766" r="51949"/>
          <a:stretch>
            <a:fillRect/>
          </a:stretch>
        </p:blipFill>
        <p:spPr>
          <a:xfrm>
            <a:off x="737201" y="1173313"/>
            <a:ext cx="4519929" cy="323931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FD2FF41-01C0-421A-3E1C-E212809A843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9425" t="50843"/>
          <a:stretch>
            <a:fillRect/>
          </a:stretch>
        </p:blipFill>
        <p:spPr>
          <a:xfrm>
            <a:off x="6975053" y="4621234"/>
            <a:ext cx="3425520" cy="1985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3171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CFE4BC-1FFD-6D09-E77D-33E302315F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8C18CCE1-38C7-3292-1498-FCDB2C94520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76314" y="202326"/>
            <a:ext cx="2209800" cy="1060450"/>
          </a:xfrm>
          <a:prstGeom prst="rect">
            <a:avLst/>
          </a:prstGeom>
        </p:spPr>
      </p:pic>
      <p:pic>
        <p:nvPicPr>
          <p:cNvPr id="6" name="Picture 5" descr="A screenshot of a computer&#10;&#10;AI-generated content may be incorrect.">
            <a:extLst>
              <a:ext uri="{FF2B5EF4-FFF2-40B4-BE49-F238E27FC236}">
                <a16:creationId xmlns:a16="http://schemas.microsoft.com/office/drawing/2014/main" id="{511CF1F7-2C67-2349-67B6-C01527761B0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999" y="989920"/>
            <a:ext cx="10091903" cy="5045952"/>
          </a:xfrm>
          <a:prstGeom prst="rect">
            <a:avLst/>
          </a:prstGeom>
          <a:ln>
            <a:noFill/>
          </a:ln>
        </p:spPr>
      </p:pic>
      <p:sp>
        <p:nvSpPr>
          <p:cNvPr id="8" name="Teardrop 7">
            <a:extLst>
              <a:ext uri="{FF2B5EF4-FFF2-40B4-BE49-F238E27FC236}">
                <a16:creationId xmlns:a16="http://schemas.microsoft.com/office/drawing/2014/main" id="{9D6E5E03-E2A6-ED3F-47FA-7B09A3831431}"/>
              </a:ext>
            </a:extLst>
          </p:cNvPr>
          <p:cNvSpPr/>
          <p:nvPr/>
        </p:nvSpPr>
        <p:spPr>
          <a:xfrm>
            <a:off x="5545226" y="2923139"/>
            <a:ext cx="207432" cy="220451"/>
          </a:xfrm>
          <a:prstGeom prst="teardrop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ardrop 8">
            <a:extLst>
              <a:ext uri="{FF2B5EF4-FFF2-40B4-BE49-F238E27FC236}">
                <a16:creationId xmlns:a16="http://schemas.microsoft.com/office/drawing/2014/main" id="{A1E3C697-C00A-65EE-B986-9BA70F7A9A9B}"/>
              </a:ext>
            </a:extLst>
          </p:cNvPr>
          <p:cNvSpPr/>
          <p:nvPr/>
        </p:nvSpPr>
        <p:spPr>
          <a:xfrm>
            <a:off x="6009005" y="2391063"/>
            <a:ext cx="207432" cy="220451"/>
          </a:xfrm>
          <a:prstGeom prst="teardrop">
            <a:avLst/>
          </a:prstGeom>
          <a:solidFill>
            <a:srgbClr val="FF996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ardrop 9">
            <a:extLst>
              <a:ext uri="{FF2B5EF4-FFF2-40B4-BE49-F238E27FC236}">
                <a16:creationId xmlns:a16="http://schemas.microsoft.com/office/drawing/2014/main" id="{A8BFC056-D578-E870-6778-9814EC0E4E05}"/>
              </a:ext>
            </a:extLst>
          </p:cNvPr>
          <p:cNvSpPr/>
          <p:nvPr/>
        </p:nvSpPr>
        <p:spPr>
          <a:xfrm>
            <a:off x="7745078" y="1887863"/>
            <a:ext cx="207432" cy="220451"/>
          </a:xfrm>
          <a:prstGeom prst="teardrop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ardrop 10">
            <a:extLst>
              <a:ext uri="{FF2B5EF4-FFF2-40B4-BE49-F238E27FC236}">
                <a16:creationId xmlns:a16="http://schemas.microsoft.com/office/drawing/2014/main" id="{0BB8ECD2-1DD5-1206-5C45-275F0D16C60C}"/>
              </a:ext>
            </a:extLst>
          </p:cNvPr>
          <p:cNvSpPr/>
          <p:nvPr/>
        </p:nvSpPr>
        <p:spPr>
          <a:xfrm>
            <a:off x="9978014" y="1367429"/>
            <a:ext cx="207432" cy="220451"/>
          </a:xfrm>
          <a:prstGeom prst="teardrop">
            <a:avLst/>
          </a:prstGeom>
          <a:solidFill>
            <a:srgbClr val="FF7C8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D44FAE13-C8A3-AFE1-4D1B-4FAF726D2BE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3133" y="3924300"/>
            <a:ext cx="4227376" cy="1268213"/>
          </a:xfrm>
          <a:prstGeom prst="rect">
            <a:avLst/>
          </a:prstGeom>
          <a:ln w="15875">
            <a:solidFill>
              <a:schemeClr val="accent1">
                <a:shade val="15000"/>
              </a:schemeClr>
            </a:solidFill>
          </a:ln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FF76672B-1042-639E-5946-CC8828CC15D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41065" y="4558406"/>
            <a:ext cx="411445" cy="411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0381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B99D8F-DE70-8B8F-5950-ABDF857CEA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4BFF876-B339-B536-EC1C-97DB21A7B7C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13" b="7445"/>
          <a:stretch>
            <a:fillRect/>
          </a:stretch>
        </p:blipFill>
        <p:spPr>
          <a:xfrm>
            <a:off x="2174910" y="1262777"/>
            <a:ext cx="9256255" cy="453452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9738E61-4DD2-1EE2-0F46-B81408EA617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76314" y="202326"/>
            <a:ext cx="2209800" cy="1060450"/>
          </a:xfrm>
          <a:prstGeom prst="rect">
            <a:avLst/>
          </a:prstGeom>
        </p:spPr>
      </p:pic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04E13C-F66B-7752-C2AF-033EE5346F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BDAC04-F1FC-E245-9D87-CA460C4CFDE4}" type="slidenum">
              <a:rPr kumimoji="0" lang="en-E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ES" sz="12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tint val="75000"/>
                </a:srgbClr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pic>
        <p:nvPicPr>
          <p:cNvPr id="12" name="Picture 6" descr="Primeros litros Haru Oni - First liters Haru Oni">
            <a:extLst>
              <a:ext uri="{FF2B5EF4-FFF2-40B4-BE49-F238E27FC236}">
                <a16:creationId xmlns:a16="http://schemas.microsoft.com/office/drawing/2014/main" id="{4378D3FF-A7F0-A924-9DB4-1B83C89F29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56" t="20308" r="21472" b="26496"/>
          <a:stretch>
            <a:fillRect/>
          </a:stretch>
        </p:blipFill>
        <p:spPr bwMode="auto">
          <a:xfrm>
            <a:off x="932429" y="1335277"/>
            <a:ext cx="1150962" cy="612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TOPSOE l Advanced technology and solutions for the energy transition">
            <a:extLst>
              <a:ext uri="{FF2B5EF4-FFF2-40B4-BE49-F238E27FC236}">
                <a16:creationId xmlns:a16="http://schemas.microsoft.com/office/drawing/2014/main" id="{90B01EDA-ACF8-A5AA-EA0F-74365E3667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835" y="2271343"/>
            <a:ext cx="1389868" cy="487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Prometheus Uses Air-Derived Fuel to Power AI » World Business Outlook">
            <a:extLst>
              <a:ext uri="{FF2B5EF4-FFF2-40B4-BE49-F238E27FC236}">
                <a16:creationId xmlns:a16="http://schemas.microsoft.com/office/drawing/2014/main" id="{FEF7A547-C249-7F54-EDBB-0EAA00CD54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123" b="30421"/>
          <a:stretch>
            <a:fillRect/>
          </a:stretch>
        </p:blipFill>
        <p:spPr bwMode="auto">
          <a:xfrm>
            <a:off x="259306" y="4841358"/>
            <a:ext cx="1862895" cy="392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80FB34C4-5BC2-003B-EA13-4DA9C8235039}"/>
              </a:ext>
            </a:extLst>
          </p:cNvPr>
          <p:cNvSpPr txBox="1"/>
          <p:nvPr/>
        </p:nvSpPr>
        <p:spPr>
          <a:xfrm>
            <a:off x="648493" y="3162805"/>
            <a:ext cx="1492716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1200" b="1" dirty="0"/>
              <a:t>Our best scenario</a:t>
            </a:r>
          </a:p>
          <a:p>
            <a:pPr algn="ctr"/>
            <a:r>
              <a:rPr lang="en-US" sz="1200" b="1" dirty="0"/>
              <a:t>(S3)</a:t>
            </a:r>
          </a:p>
        </p:txBody>
      </p:sp>
      <p:pic>
        <p:nvPicPr>
          <p:cNvPr id="2066" name="Picture 18" descr="Sunfire SE">
            <a:extLst>
              <a:ext uri="{FF2B5EF4-FFF2-40B4-BE49-F238E27FC236}">
                <a16:creationId xmlns:a16="http://schemas.microsoft.com/office/drawing/2014/main" id="{889BE071-9AFC-C85C-66EF-FC226AEB120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30" b="31924"/>
          <a:stretch>
            <a:fillRect/>
          </a:stretch>
        </p:blipFill>
        <p:spPr bwMode="auto">
          <a:xfrm>
            <a:off x="1061863" y="3929162"/>
            <a:ext cx="1104724" cy="434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C7EC7CF-B428-BED4-F91B-C8E8B0CA17D8}"/>
              </a:ext>
            </a:extLst>
          </p:cNvPr>
          <p:cNvSpPr txBox="1"/>
          <p:nvPr/>
        </p:nvSpPr>
        <p:spPr>
          <a:xfrm>
            <a:off x="2910935" y="334610"/>
            <a:ext cx="727027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What the literature shows? </a:t>
            </a:r>
          </a:p>
          <a:p>
            <a:pPr algn="ctr"/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E-Diesel costs today and projections scale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16D3D7B-EE83-166B-B607-72CCD6A093EE}"/>
              </a:ext>
            </a:extLst>
          </p:cNvPr>
          <p:cNvSpPr txBox="1"/>
          <p:nvPr/>
        </p:nvSpPr>
        <p:spPr>
          <a:xfrm>
            <a:off x="1285006" y="1882799"/>
            <a:ext cx="53732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(now)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648691-3FE4-1995-A168-C62E8E46D35C}"/>
              </a:ext>
            </a:extLst>
          </p:cNvPr>
          <p:cNvSpPr txBox="1"/>
          <p:nvPr/>
        </p:nvSpPr>
        <p:spPr>
          <a:xfrm>
            <a:off x="1108675" y="2579577"/>
            <a:ext cx="88998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(projection)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1617A9D-C6DF-EA2D-E29F-48A833A22E3A}"/>
              </a:ext>
            </a:extLst>
          </p:cNvPr>
          <p:cNvSpPr txBox="1"/>
          <p:nvPr/>
        </p:nvSpPr>
        <p:spPr>
          <a:xfrm>
            <a:off x="1147423" y="4292240"/>
            <a:ext cx="88998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(projection)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A89AEAE-672D-7720-4457-12E4C702A3A1}"/>
              </a:ext>
            </a:extLst>
          </p:cNvPr>
          <p:cNvSpPr txBox="1"/>
          <p:nvPr/>
        </p:nvSpPr>
        <p:spPr>
          <a:xfrm>
            <a:off x="1169231" y="5170167"/>
            <a:ext cx="88998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(projection)</a:t>
            </a:r>
          </a:p>
        </p:txBody>
      </p:sp>
      <p:sp>
        <p:nvSpPr>
          <p:cNvPr id="3" name="Star: 5 Points 2">
            <a:extLst>
              <a:ext uri="{FF2B5EF4-FFF2-40B4-BE49-F238E27FC236}">
                <a16:creationId xmlns:a16="http://schemas.microsoft.com/office/drawing/2014/main" id="{DD1EE3E9-3A76-0C5B-5AA9-E04F3D090020}"/>
              </a:ext>
            </a:extLst>
          </p:cNvPr>
          <p:cNvSpPr/>
          <p:nvPr/>
        </p:nvSpPr>
        <p:spPr>
          <a:xfrm>
            <a:off x="1061863" y="3429000"/>
            <a:ext cx="151542" cy="133580"/>
          </a:xfrm>
          <a:prstGeom prst="star5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tar: 5 Points 3">
            <a:extLst>
              <a:ext uri="{FF2B5EF4-FFF2-40B4-BE49-F238E27FC236}">
                <a16:creationId xmlns:a16="http://schemas.microsoft.com/office/drawing/2014/main" id="{4022EFB7-9FF6-4F70-C169-02EDA565143B}"/>
              </a:ext>
            </a:extLst>
          </p:cNvPr>
          <p:cNvSpPr/>
          <p:nvPr/>
        </p:nvSpPr>
        <p:spPr>
          <a:xfrm>
            <a:off x="1626775" y="3419180"/>
            <a:ext cx="151542" cy="133580"/>
          </a:xfrm>
          <a:prstGeom prst="star5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A4564AD-6D10-25A5-8473-CC9438BA828F}"/>
              </a:ext>
            </a:extLst>
          </p:cNvPr>
          <p:cNvSpPr txBox="1"/>
          <p:nvPr/>
        </p:nvSpPr>
        <p:spPr>
          <a:xfrm>
            <a:off x="2401359" y="4956844"/>
            <a:ext cx="567784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200" dirty="0"/>
              <a:t>$0.93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04787D1-408D-8FB3-90B2-D26684674121}"/>
              </a:ext>
            </a:extLst>
          </p:cNvPr>
          <p:cNvSpPr txBox="1"/>
          <p:nvPr/>
        </p:nvSpPr>
        <p:spPr>
          <a:xfrm>
            <a:off x="2456828" y="4146046"/>
            <a:ext cx="567784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200" dirty="0"/>
              <a:t>$1.25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DE4A550-B61D-9EFD-FEFC-9D35FE71BD8E}"/>
              </a:ext>
            </a:extLst>
          </p:cNvPr>
          <p:cNvSpPr txBox="1"/>
          <p:nvPr/>
        </p:nvSpPr>
        <p:spPr>
          <a:xfrm>
            <a:off x="2910935" y="2548493"/>
            <a:ext cx="567784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200" dirty="0"/>
              <a:t>$3.25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1DBCEB1-89D6-6DA5-A50D-54487A8CAD85}"/>
              </a:ext>
            </a:extLst>
          </p:cNvPr>
          <p:cNvSpPr txBox="1"/>
          <p:nvPr/>
        </p:nvSpPr>
        <p:spPr>
          <a:xfrm>
            <a:off x="2801233" y="3347471"/>
            <a:ext cx="567784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200" dirty="0"/>
              <a:t>$2.29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BDA46D1-1575-A914-5D70-0086A3BDB91A}"/>
              </a:ext>
            </a:extLst>
          </p:cNvPr>
          <p:cNvSpPr txBox="1"/>
          <p:nvPr/>
        </p:nvSpPr>
        <p:spPr>
          <a:xfrm>
            <a:off x="10648372" y="1699602"/>
            <a:ext cx="705427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dirty="0"/>
              <a:t>$50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5F627EF-A836-A755-519C-6EFA3A36BFAE}"/>
              </a:ext>
            </a:extLst>
          </p:cNvPr>
          <p:cNvSpPr txBox="1"/>
          <p:nvPr/>
        </p:nvSpPr>
        <p:spPr>
          <a:xfrm>
            <a:off x="5959505" y="5784557"/>
            <a:ext cx="22311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Cost: USD/L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B824BD9-3188-5F2F-721A-EA093262564B}"/>
              </a:ext>
            </a:extLst>
          </p:cNvPr>
          <p:cNvSpPr/>
          <p:nvPr/>
        </p:nvSpPr>
        <p:spPr>
          <a:xfrm>
            <a:off x="11045952" y="5678424"/>
            <a:ext cx="1013275" cy="1179576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5220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9CFEC77-ECB5-9E3F-6694-00632AA86F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8444" y="252811"/>
            <a:ext cx="9035355" cy="511290"/>
          </a:xfrm>
        </p:spPr>
        <p:txBody>
          <a:bodyPr>
            <a:no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Global Warming Potential (GWP):  </a:t>
            </a:r>
            <a:r>
              <a:rPr lang="en-US" sz="2400" b="1" dirty="0"/>
              <a:t>Contribution Analysis</a:t>
            </a:r>
            <a:endParaRPr lang="en-US" sz="2400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D9EAD8D-46FB-1F22-A1A3-AE2223FF0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B414F-D0D4-4388-BF99-9B9817671C2E}" type="slidenum">
              <a:rPr lang="en-US" smtClean="0"/>
              <a:t>16</a:t>
            </a:fld>
            <a:endParaRPr lang="en-US"/>
          </a:p>
        </p:txBody>
      </p:sp>
      <p:pic>
        <p:nvPicPr>
          <p:cNvPr id="5" name="Picture 8">
            <a:extLst>
              <a:ext uri="{FF2B5EF4-FFF2-40B4-BE49-F238E27FC236}">
                <a16:creationId xmlns:a16="http://schemas.microsoft.com/office/drawing/2014/main" id="{F4FC97E6-48EC-CFF8-34DD-F8DB6672C4F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512" y="890905"/>
            <a:ext cx="3890751" cy="259383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10">
            <a:extLst>
              <a:ext uri="{FF2B5EF4-FFF2-40B4-BE49-F238E27FC236}">
                <a16:creationId xmlns:a16="http://schemas.microsoft.com/office/drawing/2014/main" id="{DDDFD27C-6BD9-8992-8599-57B1E93217A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1164" y="825692"/>
            <a:ext cx="4086390" cy="272426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B137A2A1-E5ED-3589-9C7F-0242921EB80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064" y="3833051"/>
            <a:ext cx="4332635" cy="2888424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14">
            <a:extLst>
              <a:ext uri="{FF2B5EF4-FFF2-40B4-BE49-F238E27FC236}">
                <a16:creationId xmlns:a16="http://schemas.microsoft.com/office/drawing/2014/main" id="{436C184B-D401-5616-F12C-4C504FB9F4D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1164" y="3833051"/>
            <a:ext cx="4332635" cy="288842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649340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17">
            <a:extLst>
              <a:ext uri="{FF2B5EF4-FFF2-40B4-BE49-F238E27FC236}">
                <a16:creationId xmlns:a16="http://schemas.microsoft.com/office/drawing/2014/main" id="{A0C5F6A0-675C-015F-909E-36736CBFB137}"/>
              </a:ext>
            </a:extLst>
          </p:cNvPr>
          <p:cNvSpPr/>
          <p:nvPr/>
        </p:nvSpPr>
        <p:spPr>
          <a:xfrm>
            <a:off x="475488" y="5592541"/>
            <a:ext cx="11381874" cy="891540"/>
          </a:xfrm>
          <a:prstGeom prst="roundRect">
            <a:avLst>
              <a:gd name="adj" fmla="val 4103"/>
            </a:avLst>
          </a:prstGeom>
          <a:solidFill>
            <a:schemeClr val="accent4">
              <a:lumMod val="20000"/>
              <a:lumOff val="80000"/>
            </a:schemeClr>
          </a:solidFill>
          <a:ln/>
          <a:effectLst>
            <a:outerShdw blurRad="76200" dist="25400" dir="5400000" algn="bl" rotWithShape="0">
              <a:srgbClr val="000000">
                <a:alpha val="1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" name="Text 0"/>
          <p:cNvSpPr/>
          <p:nvPr/>
        </p:nvSpPr>
        <p:spPr>
          <a:xfrm>
            <a:off x="457200" y="146304"/>
            <a:ext cx="86868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0E284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Key Highlights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388189" y="656384"/>
            <a:ext cx="10058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i="1" dirty="0">
                <a:solidFill>
                  <a:srgbClr val="5A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e-Diesel via Power-to-Liquid for Maritime Decarbonization. Yanbu, Saudi Arabia</a:t>
            </a:r>
            <a:endParaRPr lang="en-US" sz="1500" dirty="0"/>
          </a:p>
        </p:txBody>
      </p:sp>
      <p:sp>
        <p:nvSpPr>
          <p:cNvPr id="4" name="Shape 2"/>
          <p:cNvSpPr/>
          <p:nvPr/>
        </p:nvSpPr>
        <p:spPr>
          <a:xfrm>
            <a:off x="2813937" y="1318547"/>
            <a:ext cx="2670048" cy="1783080"/>
          </a:xfrm>
          <a:prstGeom prst="roundRect">
            <a:avLst>
              <a:gd name="adj" fmla="val 4103"/>
            </a:avLst>
          </a:prstGeom>
          <a:solidFill>
            <a:srgbClr val="EFA623"/>
          </a:solidFill>
          <a:ln/>
          <a:effectLst>
            <a:outerShdw blurRad="76200" dist="25400" dir="5400000" algn="bl" rotWithShape="0">
              <a:srgbClr val="000000">
                <a:alpha val="1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2996817" y="1483139"/>
            <a:ext cx="457200" cy="457200"/>
          </a:xfrm>
          <a:prstGeom prst="ellipse">
            <a:avLst/>
          </a:prstGeom>
          <a:solidFill>
            <a:srgbClr val="FFFFFF">
              <a:alpha val="22000"/>
            </a:srgbClr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6" name="Image 0" descr="/home/claude/highlight_slide/icon_coin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6545" y="1592867"/>
            <a:ext cx="237744" cy="237744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2978529" y="1940339"/>
            <a:ext cx="2340864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$2.29/L</a:t>
            </a:r>
            <a:endParaRPr lang="en-US" sz="2600" dirty="0"/>
          </a:p>
        </p:txBody>
      </p:sp>
      <p:sp>
        <p:nvSpPr>
          <p:cNvPr id="8" name="Text 5"/>
          <p:cNvSpPr/>
          <p:nvPr/>
        </p:nvSpPr>
        <p:spPr>
          <a:xfrm>
            <a:off x="2978529" y="2415827"/>
            <a:ext cx="2340864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Lowest LCOD (S3)</a:t>
            </a:r>
            <a:endParaRPr lang="en-US" sz="1250" dirty="0"/>
          </a:p>
        </p:txBody>
      </p:sp>
      <p:sp>
        <p:nvSpPr>
          <p:cNvPr id="9" name="Text 6"/>
          <p:cNvSpPr/>
          <p:nvPr/>
        </p:nvSpPr>
        <p:spPr>
          <a:xfrm>
            <a:off x="2978529" y="2763299"/>
            <a:ext cx="2340864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Commercial scale, renewable H₂ + low-cost CO₂</a:t>
            </a:r>
            <a:endParaRPr lang="en-US" sz="1000" dirty="0"/>
          </a:p>
        </p:txBody>
      </p:sp>
      <p:sp>
        <p:nvSpPr>
          <p:cNvPr id="10" name="Shape 7"/>
          <p:cNvSpPr/>
          <p:nvPr/>
        </p:nvSpPr>
        <p:spPr>
          <a:xfrm>
            <a:off x="5813169" y="1318547"/>
            <a:ext cx="2670048" cy="1783080"/>
          </a:xfrm>
          <a:prstGeom prst="roundRect">
            <a:avLst>
              <a:gd name="adj" fmla="val 4103"/>
            </a:avLst>
          </a:prstGeom>
          <a:solidFill>
            <a:srgbClr val="5B9E3F"/>
          </a:solidFill>
          <a:ln/>
          <a:effectLst>
            <a:outerShdw blurRad="76200" dist="25400" dir="5400000" algn="bl" rotWithShape="0">
              <a:srgbClr val="000000">
                <a:alpha val="1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1" name="Shape 8"/>
          <p:cNvSpPr/>
          <p:nvPr/>
        </p:nvSpPr>
        <p:spPr>
          <a:xfrm>
            <a:off x="5996049" y="1483139"/>
            <a:ext cx="457200" cy="457200"/>
          </a:xfrm>
          <a:prstGeom prst="ellipse">
            <a:avLst/>
          </a:prstGeom>
          <a:solidFill>
            <a:srgbClr val="FFFFFF">
              <a:alpha val="22000"/>
            </a:srgbClr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2" name="Image 1" descr="/home/claude/highlight_slide/icon_leaf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05777" y="1592867"/>
            <a:ext cx="237744" cy="237744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5977761" y="1940339"/>
            <a:ext cx="2340864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4.29 kg</a:t>
            </a:r>
            <a:endParaRPr lang="en-US" sz="2600" dirty="0"/>
          </a:p>
        </p:txBody>
      </p:sp>
      <p:sp>
        <p:nvSpPr>
          <p:cNvPr id="14" name="Text 10"/>
          <p:cNvSpPr/>
          <p:nvPr/>
        </p:nvSpPr>
        <p:spPr>
          <a:xfrm>
            <a:off x="5977761" y="2415827"/>
            <a:ext cx="2340864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Lowest-cost scenario ties for lowest GWP</a:t>
            </a:r>
            <a:endParaRPr lang="en-US" sz="1250" dirty="0"/>
          </a:p>
        </p:txBody>
      </p:sp>
      <p:sp>
        <p:nvSpPr>
          <p:cNvPr id="15" name="Text 11"/>
          <p:cNvSpPr/>
          <p:nvPr/>
        </p:nvSpPr>
        <p:spPr>
          <a:xfrm>
            <a:off x="5977761" y="2763299"/>
            <a:ext cx="2340864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kg CO₂-eq per kg e-diesel (S1 = S3)</a:t>
            </a:r>
            <a:endParaRPr lang="en-US" sz="1000" dirty="0"/>
          </a:p>
        </p:txBody>
      </p:sp>
      <p:sp>
        <p:nvSpPr>
          <p:cNvPr id="16" name="Shape 12"/>
          <p:cNvSpPr/>
          <p:nvPr/>
        </p:nvSpPr>
        <p:spPr>
          <a:xfrm>
            <a:off x="2813937" y="3482138"/>
            <a:ext cx="2670048" cy="1783080"/>
          </a:xfrm>
          <a:prstGeom prst="roundRect">
            <a:avLst>
              <a:gd name="adj" fmla="val 4103"/>
            </a:avLst>
          </a:prstGeom>
          <a:solidFill>
            <a:srgbClr val="0F9ED5"/>
          </a:solidFill>
          <a:ln/>
          <a:effectLst>
            <a:outerShdw blurRad="76200" dist="25400" dir="5400000" algn="bl" rotWithShape="0">
              <a:srgbClr val="000000">
                <a:alpha val="1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7" name="Shape 13"/>
          <p:cNvSpPr/>
          <p:nvPr/>
        </p:nvSpPr>
        <p:spPr>
          <a:xfrm>
            <a:off x="2996817" y="3646730"/>
            <a:ext cx="457200" cy="457200"/>
          </a:xfrm>
          <a:prstGeom prst="ellipse">
            <a:avLst/>
          </a:prstGeom>
          <a:solidFill>
            <a:srgbClr val="FFFFFF">
              <a:alpha val="22000"/>
            </a:srgbClr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8" name="Image 2" descr="/home/claude/highlight_slide/icon_bolt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06545" y="3756458"/>
            <a:ext cx="237744" cy="237744"/>
          </a:xfrm>
          <a:prstGeom prst="rect">
            <a:avLst/>
          </a:prstGeom>
        </p:spPr>
      </p:pic>
      <p:sp>
        <p:nvSpPr>
          <p:cNvPr id="19" name="Text 14"/>
          <p:cNvSpPr/>
          <p:nvPr/>
        </p:nvSpPr>
        <p:spPr>
          <a:xfrm>
            <a:off x="2978529" y="4103930"/>
            <a:ext cx="2340864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~65%</a:t>
            </a:r>
            <a:endParaRPr lang="en-US" sz="2600" dirty="0"/>
          </a:p>
        </p:txBody>
      </p:sp>
      <p:sp>
        <p:nvSpPr>
          <p:cNvPr id="20" name="Text 15"/>
          <p:cNvSpPr/>
          <p:nvPr/>
        </p:nvSpPr>
        <p:spPr>
          <a:xfrm>
            <a:off x="2978529" y="4579418"/>
            <a:ext cx="2340864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Electrolysis dominates GWP</a:t>
            </a:r>
            <a:endParaRPr lang="en-US" sz="1250" dirty="0"/>
          </a:p>
        </p:txBody>
      </p:sp>
      <p:sp>
        <p:nvSpPr>
          <p:cNvPr id="21" name="Text 16"/>
          <p:cNvSpPr/>
          <p:nvPr/>
        </p:nvSpPr>
        <p:spPr>
          <a:xfrm>
            <a:off x="2978529" y="4926890"/>
            <a:ext cx="2340864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Single biggest lever across every scenario</a:t>
            </a:r>
            <a:endParaRPr lang="en-US" sz="1000" dirty="0"/>
          </a:p>
        </p:txBody>
      </p:sp>
      <p:sp>
        <p:nvSpPr>
          <p:cNvPr id="22" name="Shape 17"/>
          <p:cNvSpPr/>
          <p:nvPr/>
        </p:nvSpPr>
        <p:spPr>
          <a:xfrm>
            <a:off x="5813169" y="3482138"/>
            <a:ext cx="2670048" cy="1783080"/>
          </a:xfrm>
          <a:prstGeom prst="roundRect">
            <a:avLst>
              <a:gd name="adj" fmla="val 4103"/>
            </a:avLst>
          </a:prstGeom>
          <a:solidFill>
            <a:schemeClr val="accent2"/>
          </a:solidFill>
          <a:ln/>
          <a:effectLst>
            <a:outerShdw blurRad="76200" dist="25400" dir="5400000" algn="bl" rotWithShape="0">
              <a:srgbClr val="000000">
                <a:alpha val="1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3" name="Shape 18"/>
          <p:cNvSpPr/>
          <p:nvPr/>
        </p:nvSpPr>
        <p:spPr>
          <a:xfrm>
            <a:off x="5996049" y="3646730"/>
            <a:ext cx="457200" cy="457200"/>
          </a:xfrm>
          <a:prstGeom prst="ellipse">
            <a:avLst/>
          </a:prstGeom>
          <a:solidFill>
            <a:srgbClr val="FFFFFF">
              <a:alpha val="22000"/>
            </a:srgbClr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4" name="Image 3" descr="/home/claude/highlight_slide/icon_ship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05777" y="3756458"/>
            <a:ext cx="237744" cy="237744"/>
          </a:xfrm>
          <a:prstGeom prst="rect">
            <a:avLst/>
          </a:prstGeom>
        </p:spPr>
      </p:pic>
      <p:sp>
        <p:nvSpPr>
          <p:cNvPr id="25" name="Text 19"/>
          <p:cNvSpPr/>
          <p:nvPr/>
        </p:nvSpPr>
        <p:spPr>
          <a:xfrm>
            <a:off x="6142353" y="4231600"/>
            <a:ext cx="2340864" cy="3383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6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        Net GWP range: 3.29–4.79 kg CO₂-eq across S1–S4</a:t>
            </a:r>
            <a:endParaRPr lang="en-US" sz="1600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US" sz="2400" dirty="0"/>
          </a:p>
        </p:txBody>
      </p:sp>
      <p:sp>
        <p:nvSpPr>
          <p:cNvPr id="26" name="Text 20"/>
          <p:cNvSpPr/>
          <p:nvPr/>
        </p:nvSpPr>
        <p:spPr>
          <a:xfrm>
            <a:off x="5977761" y="4579418"/>
            <a:ext cx="2340864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WTW parity with fossil diesel</a:t>
            </a:r>
            <a:endParaRPr lang="en-US" sz="1250" dirty="0"/>
          </a:p>
        </p:txBody>
      </p:sp>
      <p:sp>
        <p:nvSpPr>
          <p:cNvPr id="27" name="Text 21"/>
          <p:cNvSpPr/>
          <p:nvPr/>
        </p:nvSpPr>
        <p:spPr>
          <a:xfrm>
            <a:off x="5977761" y="4926890"/>
            <a:ext cx="2340864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kg CO₂/kg — S4 e-diesel vs. conventional diesel</a:t>
            </a:r>
            <a:endParaRPr lang="en-US" sz="1000" dirty="0"/>
          </a:p>
        </p:txBody>
      </p:sp>
      <p:sp>
        <p:nvSpPr>
          <p:cNvPr id="29" name="Text 23"/>
          <p:cNvSpPr/>
          <p:nvPr/>
        </p:nvSpPr>
        <p:spPr>
          <a:xfrm>
            <a:off x="633093" y="5677096"/>
            <a:ext cx="10725912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2000"/>
              </a:lnSpc>
              <a:buNone/>
            </a:pPr>
            <a:r>
              <a:rPr lang="en-US" sz="1350" b="1" dirty="0">
                <a:solidFill>
                  <a:srgbClr val="0E284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cheapest scenario is also the cleanest. </a:t>
            </a:r>
            <a:r>
              <a:rPr lang="en-US" sz="135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S1 and S3 are environmentally identical, </a:t>
            </a:r>
          </a:p>
          <a:p>
            <a:pPr marL="0" indent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2B2B2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a cheaper CO₂ contract carries zero environmental penalty. The real tradeoff is cost vs. carbon: Direct Air Capture (S4) cuts GWP 23% but costs 89% more, and still doesn’t reach carbon-negative under realistic Saudi conditions.</a:t>
            </a:r>
            <a:endParaRPr lang="en-US" sz="135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8FBDA7-9C3B-C512-4E4B-5AD19A8428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3D2F70C7-D519-C39A-71ED-AC0383693605}"/>
              </a:ext>
            </a:extLst>
          </p:cNvPr>
          <p:cNvSpPr txBox="1"/>
          <p:nvPr/>
        </p:nvSpPr>
        <p:spPr>
          <a:xfrm>
            <a:off x="2509736" y="2321004"/>
            <a:ext cx="8929991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b="1" dirty="0">
                <a:solidFill>
                  <a:srgbClr val="FFCCFF"/>
                </a:solidFill>
              </a:rPr>
              <a:t>THANKS</a:t>
            </a:r>
          </a:p>
        </p:txBody>
      </p:sp>
    </p:spTree>
    <p:extLst>
      <p:ext uri="{BB962C8B-B14F-4D97-AF65-F5344CB8AC3E}">
        <p14:creationId xmlns:p14="http://schemas.microsoft.com/office/powerpoint/2010/main" val="14198241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7D9F739E6353444956F44DAB2D18053" ma:contentTypeVersion="6" ma:contentTypeDescription="Create a new document." ma:contentTypeScope="" ma:versionID="356751b7d0f7820676d5e15414c70fde">
  <xsd:schema xmlns:xsd="http://www.w3.org/2001/XMLSchema" xmlns:xs="http://www.w3.org/2001/XMLSchema" xmlns:p="http://schemas.microsoft.com/office/2006/metadata/properties" xmlns:ns3="ace08939-f2dc-4378-8472-e81e92f29fe9" targetNamespace="http://schemas.microsoft.com/office/2006/metadata/properties" ma:root="true" ma:fieldsID="06e0246326880b6d633703a8d0322c75" ns3:_="">
    <xsd:import namespace="ace08939-f2dc-4378-8472-e81e92f29fe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ObjectDetectorVersions" minOccurs="0"/>
                <xsd:element ref="ns3:MediaServiceDateTaken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e08939-f2dc-4378-8472-e81e92f29fe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ace08939-f2dc-4378-8472-e81e92f29fe9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D447190-CA59-4ACE-9EED-2CCE524FA6B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ce08939-f2dc-4378-8472-e81e92f29fe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1D56E38-2D1A-4FFD-A1E9-3136DF98889C}">
  <ds:schemaRefs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http://purl.org/dc/terms/"/>
    <ds:schemaRef ds:uri="http://purl.org/dc/elements/1.1/"/>
    <ds:schemaRef ds:uri="ace08939-f2dc-4378-8472-e81e92f29fe9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271AE0E5-CF5F-4BF0-96E3-3BB2D4059B4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6538</TotalTime>
  <Words>2480</Words>
  <Application>Microsoft Office PowerPoint</Application>
  <PresentationFormat>Widescreen</PresentationFormat>
  <Paragraphs>426</Paragraphs>
  <Slides>18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Aptos</vt:lpstr>
      <vt:lpstr>Aptos Display</vt:lpstr>
      <vt:lpstr>Arial</vt:lpstr>
      <vt:lpstr>Calibri</vt:lpstr>
      <vt:lpstr>Helvetica</vt:lpstr>
      <vt:lpstr>quote-cjk-patch</vt:lpstr>
      <vt:lpstr>Office Theme</vt:lpstr>
      <vt:lpstr>Scenario-Based Life Cycle Assessment and Techno Economic Analysis of e-Diesel Production for Maritime Decarbonization: A Saudi Arabian Case Study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Global Warming Potential (GWP):  Contribution Analysis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Monserrat Echegoyen Lopez</dc:creator>
  <cp:lastModifiedBy>Monserrat Echegoyen Lopez</cp:lastModifiedBy>
  <cp:revision>22</cp:revision>
  <dcterms:created xsi:type="dcterms:W3CDTF">2026-06-02T05:55:48Z</dcterms:created>
  <dcterms:modified xsi:type="dcterms:W3CDTF">2026-09-24T04:13:14Z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0x01010097D9F739E6353444956F44DAB2D18053</vt:lpwstr>
  </property>
</Properties>
</file>