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8" r:id="rId3"/>
    <p:sldId id="261" r:id="rId4"/>
    <p:sldId id="262" r:id="rId5"/>
    <p:sldId id="263" r:id="rId6"/>
    <p:sldId id="273" r:id="rId7"/>
    <p:sldId id="269" r:id="rId8"/>
    <p:sldId id="265" r:id="rId9"/>
    <p:sldId id="267" r:id="rId10"/>
    <p:sldId id="268" r:id="rId11"/>
    <p:sldId id="260" r:id="rId12"/>
  </p:sldIdLst>
  <p:sldSz cx="12192000" cy="6858000"/>
  <p:notesSz cx="6858000" cy="9144000"/>
  <p:defaultTextStyle>
    <a:defPPr>
      <a:defRPr lang="de-CH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1" userDrawn="1">
          <p15:clr>
            <a:srgbClr val="A4A3A4"/>
          </p15:clr>
        </p15:guide>
        <p15:guide id="2" orient="horz" pos="852" userDrawn="1">
          <p15:clr>
            <a:srgbClr val="A4A3A4"/>
          </p15:clr>
        </p15:guide>
        <p15:guide id="3" pos="104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ED960C0-8C1D-FF14-30EF-96C027D1A938}" name="Stüssi Martin AGROSCOPE" initials="MS" userId="S::martin.stuessi@agroscope.admin.ch::aa5d1f45-f80f-49c0-ab7f-5d6efaf9f0f3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groscope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9CC2"/>
    <a:srgbClr val="7F7F7F"/>
    <a:srgbClr val="A01E32"/>
    <a:srgbClr val="ED181E"/>
    <a:srgbClr val="F0F5FD"/>
    <a:srgbClr val="E8F0F8"/>
    <a:srgbClr val="E6E6E6"/>
    <a:srgbClr val="DDDDDD"/>
    <a:srgbClr val="C0C0C0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53" autoAdjust="0"/>
  </p:normalViewPr>
  <p:slideViewPr>
    <p:cSldViewPr snapToGrid="0" showGuides="1">
      <p:cViewPr varScale="1">
        <p:scale>
          <a:sx n="74" d="100"/>
          <a:sy n="74" d="100"/>
        </p:scale>
        <p:origin x="376" y="56"/>
      </p:cViewPr>
      <p:guideLst>
        <p:guide orient="horz" pos="251"/>
        <p:guide orient="horz" pos="852"/>
        <p:guide pos="1041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howGuides="1">
      <p:cViewPr varScale="1">
        <p:scale>
          <a:sx n="91" d="100"/>
          <a:sy n="91" d="100"/>
        </p:scale>
        <p:origin x="-231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D3ECDC1-EDF1-4AFC-A2D1-F3CDC2C7E573}" type="slidenum">
              <a:rPr lang="en-GB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89182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CH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CH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CH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4CBAC4B-7279-4E25-A284-0BE6F5B9A6DD}" type="slidenum">
              <a:rPr lang="de-CH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93324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29317" y="2320925"/>
            <a:ext cx="9906000" cy="2773363"/>
          </a:xfrm>
        </p:spPr>
        <p:txBody>
          <a:bodyPr/>
          <a:lstStyle>
            <a:lvl1pPr>
              <a:defRPr sz="5200"/>
            </a:lvl1pPr>
          </a:lstStyle>
          <a:p>
            <a:pPr lvl="0"/>
            <a:r>
              <a:rPr lang="de-DE" noProof="0"/>
              <a:t>Mastertitelformat bearbeiten</a:t>
            </a:r>
            <a:endParaRPr lang="en-GB" noProof="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739900" y="5594354"/>
            <a:ext cx="9906000" cy="511175"/>
          </a:xfrm>
        </p:spPr>
        <p:txBody>
          <a:bodyPr/>
          <a:lstStyle>
            <a:lvl1pPr marL="0" indent="0">
              <a:buFontTx/>
              <a:buNone/>
              <a:defRPr sz="2000" baseline="0"/>
            </a:lvl1pPr>
          </a:lstStyle>
          <a:p>
            <a:pPr lvl="0"/>
            <a:r>
              <a:rPr lang="de-DE" noProof="0" dirty="0"/>
              <a:t>Datum</a:t>
            </a:r>
            <a:endParaRPr lang="en-GB" noProof="0" dirty="0"/>
          </a:p>
        </p:txBody>
      </p:sp>
      <p:sp>
        <p:nvSpPr>
          <p:cNvPr id="8" name="Text Box 53"/>
          <p:cNvSpPr txBox="1">
            <a:spLocks noChangeArrowheads="1"/>
          </p:cNvSpPr>
          <p:nvPr userDrawn="1"/>
        </p:nvSpPr>
        <p:spPr bwMode="auto">
          <a:xfrm>
            <a:off x="1742400" y="6218242"/>
            <a:ext cx="587760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l" defTabSz="914377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CH" sz="900" dirty="0"/>
              <a:t>www.agroscope.ch I </a:t>
            </a:r>
            <a:r>
              <a:rPr lang="de-CH" sz="900" dirty="0" err="1">
                <a:effectLst/>
              </a:rPr>
              <a:t>good</a:t>
            </a:r>
            <a:r>
              <a:rPr lang="de-CH" sz="900" dirty="0">
                <a:effectLst/>
              </a:rPr>
              <a:t> </a:t>
            </a:r>
            <a:r>
              <a:rPr lang="de-CH" sz="900" dirty="0" err="1">
                <a:effectLst/>
              </a:rPr>
              <a:t>food</a:t>
            </a:r>
            <a:r>
              <a:rPr lang="de-CH" sz="900" dirty="0">
                <a:effectLst/>
              </a:rPr>
              <a:t>, </a:t>
            </a:r>
            <a:r>
              <a:rPr lang="de-CH" sz="900" dirty="0" err="1">
                <a:effectLst/>
              </a:rPr>
              <a:t>healthy</a:t>
            </a:r>
            <a:r>
              <a:rPr lang="de-CH" sz="900" dirty="0">
                <a:effectLst/>
              </a:rPr>
              <a:t> </a:t>
            </a:r>
            <a:r>
              <a:rPr lang="de-CH" sz="900" dirty="0" err="1">
                <a:effectLst/>
              </a:rPr>
              <a:t>environment</a:t>
            </a:r>
            <a:endParaRPr lang="fr-FR" sz="900" dirty="0">
              <a:effectLst/>
            </a:endParaRPr>
          </a:p>
          <a:p>
            <a:pPr marL="0" marR="0" indent="0" algn="l" defTabSz="914377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FR" sz="900" dirty="0">
              <a:effectLst/>
            </a:endParaRPr>
          </a:p>
          <a:p>
            <a:pPr>
              <a:spcBef>
                <a:spcPct val="50000"/>
              </a:spcBef>
            </a:pPr>
            <a:endParaRPr lang="de-CH" sz="900" dirty="0"/>
          </a:p>
        </p:txBody>
      </p:sp>
      <p:pic>
        <p:nvPicPr>
          <p:cNvPr id="9" name="Picture 37" descr="Logo_CMYK_pos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000" y="381600"/>
            <a:ext cx="1997075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7" descr="rotbalken_Agroscope_PPT_S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298450" cy="685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32"/>
          <p:cNvSpPr txBox="1">
            <a:spLocks noChangeArrowheads="1"/>
          </p:cNvSpPr>
          <p:nvPr userDrawn="1"/>
        </p:nvSpPr>
        <p:spPr bwMode="auto">
          <a:xfrm>
            <a:off x="6081599" y="384289"/>
            <a:ext cx="3581400" cy="449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en-US" sz="800" dirty="0"/>
              <a:t>Federal Department of Economic Affairs,</a:t>
            </a:r>
            <a:br>
              <a:rPr lang="en-US" sz="800" dirty="0"/>
            </a:br>
            <a:r>
              <a:rPr lang="en-US" sz="800" dirty="0"/>
              <a:t>Education and Research EAER</a:t>
            </a:r>
          </a:p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en-US" sz="800" b="1" dirty="0"/>
              <a:t>Agroscope 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80640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28000" y="331253"/>
            <a:ext cx="9948333" cy="989013"/>
          </a:xfrm>
        </p:spPr>
        <p:txBody>
          <a:bodyPr/>
          <a:lstStyle>
            <a:lvl1pPr>
              <a:lnSpc>
                <a:spcPts val="3500"/>
              </a:lnSpc>
              <a:defRPr/>
            </a:lvl1pPr>
          </a:lstStyle>
          <a:p>
            <a:r>
              <a:rPr lang="de-DE"/>
              <a:t>Mastertitelformat bearbeiten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28000" y="1286463"/>
            <a:ext cx="9963151" cy="45450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619995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714500" y="1449390"/>
            <a:ext cx="4878917" cy="45450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796624" y="1449390"/>
            <a:ext cx="4881033" cy="45450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348443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36082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1986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Text Box 25"/>
          <p:cNvSpPr txBox="1">
            <a:spLocks noChangeArrowheads="1"/>
          </p:cNvSpPr>
          <p:nvPr/>
        </p:nvSpPr>
        <p:spPr bwMode="auto">
          <a:xfrm>
            <a:off x="711200" y="304803"/>
            <a:ext cx="68072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CA" sz="2400"/>
          </a:p>
        </p:txBody>
      </p:sp>
      <p:sp>
        <p:nvSpPr>
          <p:cNvPr id="1051" name="Rectangle 27"/>
          <p:cNvSpPr>
            <a:spLocks noGrp="1" noChangeArrowheads="1"/>
          </p:cNvSpPr>
          <p:nvPr>
            <p:ph type="title"/>
          </p:nvPr>
        </p:nvSpPr>
        <p:spPr bwMode="auto">
          <a:xfrm>
            <a:off x="1728000" y="334577"/>
            <a:ext cx="9948333" cy="98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Der </a:t>
            </a:r>
            <a:r>
              <a:rPr lang="en-GB" dirty="0" err="1"/>
              <a:t>Titel</a:t>
            </a:r>
            <a:r>
              <a:rPr lang="en-GB" dirty="0"/>
              <a:t> </a:t>
            </a:r>
            <a:r>
              <a:rPr lang="en-GB" dirty="0" err="1"/>
              <a:t>kann</a:t>
            </a:r>
            <a:r>
              <a:rPr lang="en-GB" dirty="0"/>
              <a:t> </a:t>
            </a:r>
            <a:r>
              <a:rPr lang="en-GB" dirty="0" err="1"/>
              <a:t>einzeilig</a:t>
            </a:r>
            <a:r>
              <a:rPr lang="en-GB" dirty="0"/>
              <a:t>, maximal </a:t>
            </a:r>
            <a:r>
              <a:rPr lang="en-GB" dirty="0" err="1"/>
              <a:t>zweizeilig</a:t>
            </a:r>
            <a:r>
              <a:rPr lang="en-GB" dirty="0"/>
              <a:t> </a:t>
            </a:r>
            <a:r>
              <a:rPr lang="en-GB" dirty="0" err="1"/>
              <a:t>sein</a:t>
            </a:r>
            <a:endParaRPr lang="en-GB" dirty="0"/>
          </a:p>
        </p:txBody>
      </p:sp>
      <p:sp>
        <p:nvSpPr>
          <p:cNvPr id="1052" name="Rectangle 2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28000" y="1449390"/>
            <a:ext cx="9963151" cy="4545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err="1"/>
              <a:t>Klicken</a:t>
            </a:r>
            <a:r>
              <a:rPr lang="en-GB" dirty="0"/>
              <a:t> </a:t>
            </a:r>
            <a:r>
              <a:rPr lang="en-GB" dirty="0" err="1"/>
              <a:t>Sie</a:t>
            </a:r>
            <a:r>
              <a:rPr lang="en-GB" dirty="0"/>
              <a:t>, um die </a:t>
            </a:r>
            <a:r>
              <a:rPr lang="en-GB" dirty="0" err="1"/>
              <a:t>Formate</a:t>
            </a:r>
            <a:r>
              <a:rPr lang="en-GB" dirty="0"/>
              <a:t> des </a:t>
            </a:r>
            <a:r>
              <a:rPr lang="en-GB" dirty="0" err="1"/>
              <a:t>Vorlagentextes</a:t>
            </a:r>
            <a:r>
              <a:rPr lang="en-GB" dirty="0"/>
              <a:t> </a:t>
            </a:r>
            <a:r>
              <a:rPr lang="en-GB" dirty="0" err="1"/>
              <a:t>zu</a:t>
            </a:r>
            <a:r>
              <a:rPr lang="en-GB" dirty="0"/>
              <a:t> </a:t>
            </a:r>
            <a:r>
              <a:rPr lang="en-GB" dirty="0" err="1"/>
              <a:t>bearbeiten</a:t>
            </a:r>
            <a:endParaRPr lang="en-GB" dirty="0"/>
          </a:p>
          <a:p>
            <a:pPr lvl="1"/>
            <a:r>
              <a:rPr lang="en-GB" dirty="0" err="1"/>
              <a:t>Zweite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  <a:p>
            <a:pPr lvl="2"/>
            <a:r>
              <a:rPr lang="en-GB" dirty="0" err="1"/>
              <a:t>Dritte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  <a:p>
            <a:pPr lvl="3"/>
            <a:r>
              <a:rPr lang="en-GB" dirty="0" err="1"/>
              <a:t>Vierte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  <a:p>
            <a:pPr lvl="4"/>
            <a:r>
              <a:rPr lang="en-GB" dirty="0" err="1"/>
              <a:t>Fünfte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</p:txBody>
      </p:sp>
      <p:sp>
        <p:nvSpPr>
          <p:cNvPr id="1064" name="Line 40"/>
          <p:cNvSpPr>
            <a:spLocks noChangeShapeType="1"/>
          </p:cNvSpPr>
          <p:nvPr/>
        </p:nvSpPr>
        <p:spPr bwMode="auto">
          <a:xfrm flipH="1">
            <a:off x="1728000" y="6048375"/>
            <a:ext cx="9994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CH" sz="2400"/>
          </a:p>
        </p:txBody>
      </p:sp>
      <p:sp>
        <p:nvSpPr>
          <p:cNvPr id="1073" name="Text Box 49"/>
          <p:cNvSpPr txBox="1">
            <a:spLocks noChangeArrowheads="1"/>
          </p:cNvSpPr>
          <p:nvPr/>
        </p:nvSpPr>
        <p:spPr bwMode="auto">
          <a:xfrm>
            <a:off x="8585200" y="6127753"/>
            <a:ext cx="3022600" cy="145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05000"/>
              </a:lnSpc>
              <a:spcBef>
                <a:spcPct val="50000"/>
              </a:spcBef>
            </a:pPr>
            <a:fld id="{46710109-66D9-4269-ADFB-6DC9820E2C14}" type="slidenum">
              <a:rPr lang="de-CH" sz="900"/>
              <a:pPr algn="r">
                <a:lnSpc>
                  <a:spcPct val="105000"/>
                </a:lnSpc>
                <a:spcBef>
                  <a:spcPct val="50000"/>
                </a:spcBef>
              </a:pPr>
              <a:t>‹Nr.›</a:t>
            </a:fld>
            <a:r>
              <a:rPr lang="de-CH" sz="900"/>
              <a:t> </a:t>
            </a:r>
          </a:p>
        </p:txBody>
      </p:sp>
      <p:pic>
        <p:nvPicPr>
          <p:cNvPr id="11" name="Picture 37" descr="Logo_CMYK_pos"/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295"/>
          <a:stretch/>
        </p:blipFill>
        <p:spPr bwMode="auto">
          <a:xfrm>
            <a:off x="1080000" y="381600"/>
            <a:ext cx="353586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7" descr="rotbalken_Agroscope_PPT_S2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298450" cy="685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56"/>
          <p:cNvSpPr txBox="1">
            <a:spLocks noChangeArrowheads="1"/>
          </p:cNvSpPr>
          <p:nvPr userDrawn="1"/>
        </p:nvSpPr>
        <p:spPr bwMode="auto">
          <a:xfrm>
            <a:off x="1634828" y="6045866"/>
            <a:ext cx="6950372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900" b="1" dirty="0"/>
              <a:t>SALCA-PY: An open-source implementation of the Swiss Agricultural Life Cycle Assessment models in Python | </a:t>
            </a:r>
            <a:r>
              <a:rPr lang="en-US" sz="900" b="1" dirty="0" err="1"/>
              <a:t>Brightcon</a:t>
            </a:r>
            <a:endParaRPr lang="de-CH" sz="900" b="1" dirty="0"/>
          </a:p>
        </p:txBody>
      </p:sp>
      <p:sp>
        <p:nvSpPr>
          <p:cNvPr id="14" name="Text Box 57"/>
          <p:cNvSpPr txBox="1">
            <a:spLocks noChangeArrowheads="1"/>
          </p:cNvSpPr>
          <p:nvPr userDrawn="1"/>
        </p:nvSpPr>
        <p:spPr bwMode="auto">
          <a:xfrm>
            <a:off x="1633241" y="6191537"/>
            <a:ext cx="2554287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CH" sz="900" dirty="0"/>
              <a:t>Laura Scherer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2" r:id="rId4"/>
    <p:sldLayoutId id="2147483654" r:id="rId5"/>
    <p:sldLayoutId id="2147483655" r:id="rId6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5pPr>
      <a:lvl6pPr marL="457189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6pPr>
      <a:lvl7pPr marL="914377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7pPr>
      <a:lvl8pPr marL="1371566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8pPr>
      <a:lvl9pPr marL="1828754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9pPr>
    </p:titleStyle>
    <p:bodyStyle>
      <a:lvl1pPr marL="177796" indent="-177796" algn="l" rtl="0" eaLnBrk="1" fontAlgn="base" hangingPunct="1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357179" indent="-177796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100">
          <a:solidFill>
            <a:schemeClr val="tx1"/>
          </a:solidFill>
          <a:latin typeface="+mn-lt"/>
        </a:defRPr>
      </a:lvl2pPr>
      <a:lvl3pPr marL="534975" indent="-176209" algn="l" rtl="0" eaLnBrk="1" fontAlgn="base" hangingPunct="1">
        <a:spcBef>
          <a:spcPct val="20000"/>
        </a:spcBef>
        <a:spcAft>
          <a:spcPct val="0"/>
        </a:spcAft>
        <a:buClr>
          <a:srgbClr val="B2B2B2"/>
        </a:buClr>
        <a:buFont typeface="Wingdings" panose="05000000000000000000" pitchFamily="2" charset="2"/>
        <a:buChar char="§"/>
        <a:defRPr sz="2100">
          <a:solidFill>
            <a:schemeClr val="tx1"/>
          </a:solidFill>
          <a:latin typeface="+mn-lt"/>
        </a:defRPr>
      </a:lvl3pPr>
      <a:lvl4pPr marL="714357" indent="-177796" algn="l" rtl="0" eaLnBrk="1" fontAlgn="base" hangingPunct="1">
        <a:spcBef>
          <a:spcPct val="20000"/>
        </a:spcBef>
        <a:spcAft>
          <a:spcPct val="0"/>
        </a:spcAft>
        <a:buClr>
          <a:srgbClr val="C0C0C0"/>
        </a:buClr>
        <a:buFont typeface="Wingdings" panose="05000000000000000000" pitchFamily="2" charset="2"/>
        <a:buChar char="§"/>
        <a:defRPr sz="2100">
          <a:solidFill>
            <a:schemeClr val="tx1"/>
          </a:solidFill>
          <a:latin typeface="+mn-lt"/>
        </a:defRPr>
      </a:lvl4pPr>
      <a:lvl5pPr marL="900091" indent="-184146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Font typeface="Wingdings" panose="05000000000000000000" pitchFamily="2" charset="2"/>
        <a:buChar char="§"/>
        <a:defRPr sz="2100">
          <a:solidFill>
            <a:schemeClr val="tx1"/>
          </a:solidFill>
          <a:latin typeface="+mn-lt"/>
        </a:defRPr>
      </a:lvl5pPr>
      <a:lvl6pPr marL="1357279" indent="-184146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6pPr>
      <a:lvl7pPr marL="1814468" indent="-184146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7pPr>
      <a:lvl8pPr marL="2271657" indent="-184146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8pPr>
      <a:lvl9pPr marL="2728845" indent="-184146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5751/ES-09595-220408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agroscope-ch/salca" TargetMode="Externa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4" name="Rectangle 1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br>
              <a:rPr lang="de-CH" dirty="0"/>
            </a:br>
            <a:br>
              <a:rPr lang="de-CH" dirty="0"/>
            </a:br>
            <a:endParaRPr lang="de-CH" dirty="0"/>
          </a:p>
        </p:txBody>
      </p:sp>
      <p:sp>
        <p:nvSpPr>
          <p:cNvPr id="51215" name="Rectangle 15"/>
          <p:cNvSpPr>
            <a:spLocks noGrp="1" noChangeArrowheads="1"/>
          </p:cNvSpPr>
          <p:nvPr>
            <p:ph type="subTitle" idx="1"/>
          </p:nvPr>
        </p:nvSpPr>
        <p:spPr>
          <a:xfrm>
            <a:off x="1728000" y="5520439"/>
            <a:ext cx="7429500" cy="337439"/>
          </a:xfrm>
        </p:spPr>
        <p:txBody>
          <a:bodyPr/>
          <a:lstStyle/>
          <a:p>
            <a:r>
              <a:rPr lang="en-US" dirty="0"/>
              <a:t>24/09/2026, </a:t>
            </a:r>
            <a:r>
              <a:rPr lang="en-US" dirty="0" err="1"/>
              <a:t>Brightcon</a:t>
            </a:r>
            <a:endParaRPr lang="en-US" dirty="0"/>
          </a:p>
        </p:txBody>
      </p:sp>
      <p:sp>
        <p:nvSpPr>
          <p:cNvPr id="51211" name="Rectangle 11"/>
          <p:cNvSpPr>
            <a:spLocks noChangeArrowheads="1"/>
          </p:cNvSpPr>
          <p:nvPr/>
        </p:nvSpPr>
        <p:spPr bwMode="auto">
          <a:xfrm>
            <a:off x="1727999" y="1690777"/>
            <a:ext cx="8734683" cy="3403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eaLnBrk="1" hangingPunct="1">
              <a:lnSpc>
                <a:spcPct val="90000"/>
              </a:lnSpc>
            </a:pPr>
            <a:r>
              <a:rPr lang="en-US" sz="4400" b="1" dirty="0"/>
              <a:t>SALCA-PY: An open-source implementation of the Swiss Agricultural Life Cycle Assessment models in Python</a:t>
            </a:r>
            <a:br>
              <a:rPr lang="de-CH" sz="4400" b="1" dirty="0"/>
            </a:br>
            <a:br>
              <a:rPr lang="de-CH" sz="4400" b="1" dirty="0"/>
            </a:br>
            <a:r>
              <a:rPr lang="en-US" sz="2800" b="1" dirty="0"/>
              <a:t>Laura Scherer, Martin Stüssi</a:t>
            </a:r>
            <a:endParaRPr lang="en-US" sz="3200" b="1" dirty="0">
              <a:solidFill>
                <a:srgbClr val="FF0000"/>
              </a:solidFill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A678493-32AF-6A2D-752A-E4F9A10F4E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38" t="15506" r="23111" b="46303"/>
          <a:stretch>
            <a:fillRect/>
          </a:stretch>
        </p:blipFill>
        <p:spPr>
          <a:xfrm>
            <a:off x="9124041" y="4181790"/>
            <a:ext cx="1338641" cy="1338641"/>
          </a:xfrm>
          <a:prstGeom prst="ellipse">
            <a:avLst/>
          </a:prstGeom>
        </p:spPr>
      </p:pic>
      <p:pic>
        <p:nvPicPr>
          <p:cNvPr id="7" name="Grafik 21" descr="A person with long hair wearing glasses&#10;&#10;AI-generated content may be incorrect.">
            <a:extLst>
              <a:ext uri="{FF2B5EF4-FFF2-40B4-BE49-F238E27FC236}">
                <a16:creationId xmlns:a16="http://schemas.microsoft.com/office/drawing/2014/main" id="{4AC721F1-5D88-E86C-8679-69789CC673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7608172" y="4181790"/>
            <a:ext cx="1338641" cy="1338641"/>
          </a:xfrm>
          <a:prstGeom prst="ellipse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 for efficient and flexible tools</a:t>
            </a:r>
            <a:endParaRPr lang="de-CH" dirty="0"/>
          </a:p>
        </p:txBody>
      </p:sp>
      <p:sp>
        <p:nvSpPr>
          <p:cNvPr id="55301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1714500" y="1207698"/>
            <a:ext cx="4878917" cy="4786704"/>
          </a:xfrm>
        </p:spPr>
        <p:txBody>
          <a:bodyPr/>
          <a:lstStyle/>
          <a:p>
            <a:pPr marL="0" indent="0">
              <a:buNone/>
            </a:pPr>
            <a:r>
              <a:rPr lang="de-CH" dirty="0" err="1"/>
              <a:t>Agriculture</a:t>
            </a:r>
            <a:endParaRPr lang="de-CH" dirty="0"/>
          </a:p>
          <a:p>
            <a:r>
              <a:rPr lang="de-CH" dirty="0"/>
              <a:t>a </a:t>
            </a:r>
            <a:r>
              <a:rPr lang="de-CH" dirty="0" err="1"/>
              <a:t>major</a:t>
            </a:r>
            <a:r>
              <a:rPr lang="de-CH" dirty="0"/>
              <a:t> </a:t>
            </a:r>
            <a:r>
              <a:rPr lang="de-CH" dirty="0" err="1"/>
              <a:t>driver</a:t>
            </a:r>
            <a:r>
              <a:rPr lang="de-CH" dirty="0"/>
              <a:t> of environmental </a:t>
            </a:r>
            <a:r>
              <a:rPr lang="de-CH" dirty="0" err="1"/>
              <a:t>impacts</a:t>
            </a:r>
            <a:endParaRPr lang="de-CH" dirty="0"/>
          </a:p>
          <a:p>
            <a:r>
              <a:rPr lang="de-CH" dirty="0"/>
              <a:t>a </a:t>
            </a:r>
            <a:r>
              <a:rPr lang="de-CH" dirty="0" err="1"/>
              <a:t>complex</a:t>
            </a:r>
            <a:r>
              <a:rPr lang="de-CH" dirty="0"/>
              <a:t> </a:t>
            </a:r>
            <a:r>
              <a:rPr lang="de-CH" dirty="0" err="1"/>
              <a:t>sector</a:t>
            </a:r>
            <a:endParaRPr lang="de-CH" dirty="0"/>
          </a:p>
          <a:p>
            <a:pPr lvl="1"/>
            <a:r>
              <a:rPr lang="en-US" dirty="0"/>
              <a:t>Open systems</a:t>
            </a:r>
          </a:p>
          <a:p>
            <a:pPr lvl="1"/>
            <a:r>
              <a:rPr lang="en-US" dirty="0"/>
              <a:t>Dependent on natural resources</a:t>
            </a:r>
          </a:p>
          <a:p>
            <a:pPr lvl="1"/>
            <a:r>
              <a:rPr lang="en-US" dirty="0"/>
              <a:t>High spatial and temporal variability</a:t>
            </a:r>
          </a:p>
          <a:p>
            <a:pPr lvl="1"/>
            <a:r>
              <a:rPr lang="en-US" dirty="0"/>
              <a:t>Numerous products across crop, animal, and mixed production systems</a:t>
            </a:r>
            <a:endParaRPr lang="de-CH" dirty="0"/>
          </a:p>
        </p:txBody>
      </p:sp>
      <p:pic>
        <p:nvPicPr>
          <p:cNvPr id="3" name="Inhaltsplatzhalter 2" descr="Fig. 1">
            <a:extLst>
              <a:ext uri="{FF2B5EF4-FFF2-40B4-BE49-F238E27FC236}">
                <a16:creationId xmlns:a16="http://schemas.microsoft.com/office/drawing/2014/main" id="{6F077776-9E84-7B31-A891-225CB3082CC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796088" y="1025406"/>
            <a:ext cx="4881562" cy="4288800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A8781E64-69B0-FF9F-B780-73D3B0602CBC}"/>
              </a:ext>
            </a:extLst>
          </p:cNvPr>
          <p:cNvSpPr txBox="1"/>
          <p:nvPr/>
        </p:nvSpPr>
        <p:spPr>
          <a:xfrm>
            <a:off x="7238922" y="5314206"/>
            <a:ext cx="39958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CH" sz="1800" b="0" i="0" dirty="0">
                <a:solidFill>
                  <a:schemeClr val="tx1"/>
                </a:solidFill>
                <a:effectLst/>
                <a:latin typeface="Arial" charset="0"/>
              </a:rPr>
              <a:t>Figure source: Campbell et al. (2017)</a:t>
            </a:r>
          </a:p>
          <a:p>
            <a:pPr algn="ctr"/>
            <a:r>
              <a:rPr lang="de-CH" sz="1800" dirty="0">
                <a:hlinkClick r:id="rId3"/>
              </a:rPr>
              <a:t>10.5751/ES-09595-220408</a:t>
            </a:r>
            <a:endParaRPr lang="de-CH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E88EE1-4FEB-4B71-D7F2-B31BDEDB9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History</a:t>
            </a:r>
            <a:r>
              <a:rPr lang="de-CH" dirty="0"/>
              <a:t> of SALCA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C1D39D3-72F4-DFE3-6120-3057DC727F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8000" y="1079435"/>
            <a:ext cx="9963151" cy="4545012"/>
          </a:xfrm>
        </p:spPr>
        <p:txBody>
          <a:bodyPr/>
          <a:lstStyle/>
          <a:p>
            <a:pPr marL="0" indent="0">
              <a:buNone/>
            </a:pPr>
            <a:r>
              <a:rPr lang="de-CH" dirty="0" err="1"/>
              <a:t>Applicable</a:t>
            </a:r>
            <a:r>
              <a:rPr lang="de-CH" dirty="0"/>
              <a:t> to Swiss and, </a:t>
            </a:r>
            <a:r>
              <a:rPr lang="de-CH" dirty="0" err="1"/>
              <a:t>more</a:t>
            </a:r>
            <a:r>
              <a:rPr lang="de-CH" dirty="0"/>
              <a:t> </a:t>
            </a:r>
            <a:r>
              <a:rPr lang="de-CH" dirty="0" err="1"/>
              <a:t>generally</a:t>
            </a:r>
            <a:r>
              <a:rPr lang="de-CH" dirty="0"/>
              <a:t>, Central European </a:t>
            </a:r>
            <a:r>
              <a:rPr lang="de-CH" dirty="0" err="1"/>
              <a:t>conditions</a:t>
            </a:r>
            <a:endParaRPr lang="de-CH" dirty="0"/>
          </a:p>
          <a:p>
            <a:pPr marL="0" indent="0">
              <a:buNone/>
            </a:pPr>
            <a:endParaRPr lang="de-CH" sz="1600" dirty="0"/>
          </a:p>
          <a:p>
            <a:pPr marL="0" indent="0">
              <a:buNone/>
            </a:pPr>
            <a:r>
              <a:rPr lang="de-CH" dirty="0" err="1"/>
              <a:t>Developed</a:t>
            </a:r>
            <a:r>
              <a:rPr lang="de-CH" dirty="0"/>
              <a:t> </a:t>
            </a:r>
            <a:r>
              <a:rPr lang="de-CH" dirty="0" err="1"/>
              <a:t>over</a:t>
            </a:r>
            <a:r>
              <a:rPr lang="de-CH" dirty="0"/>
              <a:t> </a:t>
            </a:r>
            <a:r>
              <a:rPr lang="de-CH" dirty="0" err="1"/>
              <a:t>more</a:t>
            </a:r>
            <a:r>
              <a:rPr lang="de-CH" dirty="0"/>
              <a:t> </a:t>
            </a:r>
            <a:r>
              <a:rPr lang="de-CH" dirty="0" err="1"/>
              <a:t>than</a:t>
            </a:r>
            <a:r>
              <a:rPr lang="de-CH" dirty="0"/>
              <a:t> </a:t>
            </a:r>
            <a:r>
              <a:rPr lang="de-CH" dirty="0" err="1"/>
              <a:t>two</a:t>
            </a:r>
            <a:r>
              <a:rPr lang="de-CH" dirty="0"/>
              <a:t> </a:t>
            </a:r>
            <a:r>
              <a:rPr lang="de-CH" dirty="0" err="1"/>
              <a:t>decades</a:t>
            </a:r>
            <a:endParaRPr lang="de-CH" dirty="0"/>
          </a:p>
          <a:p>
            <a:r>
              <a:rPr lang="en-US" dirty="0"/>
              <a:t>1997: first life cycle inventory for agriculture published</a:t>
            </a:r>
          </a:p>
          <a:p>
            <a:r>
              <a:rPr lang="en-US" dirty="0"/>
              <a:t>2001: first version of the SALCA database available internally</a:t>
            </a:r>
          </a:p>
          <a:p>
            <a:r>
              <a:rPr lang="en-US" dirty="0"/>
              <a:t>2003: </a:t>
            </a:r>
            <a:r>
              <a:rPr lang="en-US" dirty="0" err="1"/>
              <a:t>ecoinvent</a:t>
            </a:r>
            <a:r>
              <a:rPr lang="en-US" dirty="0"/>
              <a:t> v1.0 published, including some SALCA inventories</a:t>
            </a:r>
          </a:p>
          <a:p>
            <a:r>
              <a:rPr lang="de-CH" dirty="0" err="1"/>
              <a:t>Until</a:t>
            </a:r>
            <a:r>
              <a:rPr lang="de-CH" dirty="0"/>
              <a:t> ~2008/09: Use of LCA </a:t>
            </a:r>
            <a:r>
              <a:rPr lang="de-CH" dirty="0" err="1"/>
              <a:t>software</a:t>
            </a:r>
            <a:r>
              <a:rPr lang="de-CH" dirty="0"/>
              <a:t> </a:t>
            </a:r>
            <a:r>
              <a:rPr lang="de-CH" b="1" dirty="0"/>
              <a:t>TEAM</a:t>
            </a:r>
          </a:p>
          <a:p>
            <a:r>
              <a:rPr lang="de-CH" dirty="0"/>
              <a:t>From ~2008/09: Use of SALCA </a:t>
            </a:r>
            <a:r>
              <a:rPr lang="de-CH" b="1" dirty="0"/>
              <a:t>Excel</a:t>
            </a:r>
            <a:r>
              <a:rPr lang="de-CH" dirty="0"/>
              <a:t> </a:t>
            </a:r>
            <a:r>
              <a:rPr lang="de-CH" dirty="0" err="1"/>
              <a:t>tool</a:t>
            </a:r>
            <a:endParaRPr lang="de-CH" dirty="0"/>
          </a:p>
          <a:p>
            <a:r>
              <a:rPr lang="de-CH" dirty="0"/>
              <a:t>From ~2018/19: </a:t>
            </a:r>
            <a:r>
              <a:rPr lang="en-US" dirty="0">
                <a:sym typeface="Wingdings" panose="05000000000000000000" pitchFamily="2" charset="2"/>
              </a:rPr>
              <a:t>Use of </a:t>
            </a:r>
            <a:r>
              <a:rPr lang="en-US" b="1" dirty="0">
                <a:sym typeface="Wingdings" panose="05000000000000000000" pitchFamily="2" charset="2"/>
              </a:rPr>
              <a:t>Python</a:t>
            </a:r>
            <a:r>
              <a:rPr lang="en-US" dirty="0">
                <a:sym typeface="Wingdings" panose="05000000000000000000" pitchFamily="2" charset="2"/>
              </a:rPr>
              <a:t> code within the </a:t>
            </a:r>
            <a:r>
              <a:rPr lang="en-US" dirty="0" err="1">
                <a:sym typeface="Wingdings" panose="05000000000000000000" pitchFamily="2" charset="2"/>
              </a:rPr>
              <a:t>SALCAfuture</a:t>
            </a:r>
            <a:r>
              <a:rPr lang="en-US" dirty="0">
                <a:sym typeface="Wingdings" panose="05000000000000000000" pitchFamily="2" charset="2"/>
              </a:rPr>
              <a:t> tool (paper on the latter by Lansche et al. under review)</a:t>
            </a:r>
          </a:p>
          <a:p>
            <a:pPr marL="0" indent="0">
              <a:buNone/>
            </a:pPr>
            <a:endParaRPr lang="de-CH" sz="1600" dirty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à"/>
            </a:pPr>
            <a:r>
              <a:rPr lang="de-CH" dirty="0"/>
              <a:t>Long-term </a:t>
            </a:r>
            <a:r>
              <a:rPr lang="de-CH" dirty="0" err="1"/>
              <a:t>process</a:t>
            </a:r>
            <a:r>
              <a:rPr lang="de-CH" dirty="0"/>
              <a:t> and large </a:t>
            </a:r>
            <a:r>
              <a:rPr lang="de-CH" b="1" dirty="0" err="1"/>
              <a:t>collaborative</a:t>
            </a:r>
            <a:r>
              <a:rPr lang="de-CH" b="1" dirty="0"/>
              <a:t> </a:t>
            </a:r>
            <a:r>
              <a:rPr lang="de-CH" b="1" dirty="0" err="1"/>
              <a:t>effort</a:t>
            </a:r>
            <a:r>
              <a:rPr lang="de-CH" dirty="0"/>
              <a:t> </a:t>
            </a:r>
            <a:r>
              <a:rPr lang="de-CH" dirty="0" err="1"/>
              <a:t>among</a:t>
            </a:r>
            <a:r>
              <a:rPr lang="de-CH" dirty="0"/>
              <a:t> </a:t>
            </a:r>
            <a:r>
              <a:rPr lang="de-CH" dirty="0" err="1"/>
              <a:t>researchers</a:t>
            </a:r>
            <a:r>
              <a:rPr lang="de-CH" dirty="0"/>
              <a:t> </a:t>
            </a:r>
            <a:r>
              <a:rPr lang="de-CH" dirty="0" err="1"/>
              <a:t>across</a:t>
            </a:r>
            <a:r>
              <a:rPr lang="de-CH" dirty="0"/>
              <a:t> multiple </a:t>
            </a:r>
            <a:r>
              <a:rPr lang="de-CH" dirty="0" err="1"/>
              <a:t>generations</a:t>
            </a:r>
            <a:r>
              <a:rPr lang="de-CH" dirty="0"/>
              <a:t> and </a:t>
            </a:r>
            <a:r>
              <a:rPr lang="de-CH" dirty="0" err="1"/>
              <a:t>with</a:t>
            </a:r>
            <a:r>
              <a:rPr lang="de-CH" dirty="0"/>
              <a:t> diverse </a:t>
            </a:r>
            <a:r>
              <a:rPr lang="de-CH" dirty="0" err="1"/>
              <a:t>disciplinary</a:t>
            </a:r>
            <a:r>
              <a:rPr lang="de-CH" dirty="0"/>
              <a:t> </a:t>
            </a:r>
            <a:r>
              <a:rPr lang="de-CH" dirty="0" err="1"/>
              <a:t>backgrounds</a:t>
            </a:r>
            <a:r>
              <a:rPr lang="de-CH" dirty="0"/>
              <a:t> – </a:t>
            </a:r>
            <a:r>
              <a:rPr lang="de-CH" dirty="0" err="1"/>
              <a:t>needed</a:t>
            </a:r>
            <a:r>
              <a:rPr lang="de-CH" dirty="0"/>
              <a:t> to </a:t>
            </a:r>
            <a:r>
              <a:rPr lang="de-CH" dirty="0" err="1"/>
              <a:t>ensure</a:t>
            </a:r>
            <a:r>
              <a:rPr lang="de-CH" dirty="0"/>
              <a:t> a high </a:t>
            </a:r>
            <a:r>
              <a:rPr lang="de-CH" dirty="0" err="1"/>
              <a:t>quality</a:t>
            </a:r>
            <a:r>
              <a:rPr lang="de-CH" dirty="0"/>
              <a:t> of the </a:t>
            </a:r>
            <a:r>
              <a:rPr lang="de-CH" dirty="0" err="1"/>
              <a:t>models</a:t>
            </a:r>
            <a:r>
              <a:rPr lang="de-CH" dirty="0"/>
              <a:t> </a:t>
            </a:r>
            <a:r>
              <a:rPr lang="de-CH" dirty="0" err="1"/>
              <a:t>necessitating</a:t>
            </a:r>
            <a:r>
              <a:rPr lang="de-CH" dirty="0"/>
              <a:t> different </a:t>
            </a:r>
            <a:r>
              <a:rPr lang="de-CH" dirty="0" err="1"/>
              <a:t>specialist</a:t>
            </a:r>
            <a:r>
              <a:rPr lang="de-CH" dirty="0"/>
              <a:t> </a:t>
            </a:r>
            <a:r>
              <a:rPr lang="de-CH" dirty="0" err="1"/>
              <a:t>expertise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383331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81458F-24A3-2DB6-E969-C78408939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Scope of SALCA </a:t>
            </a:r>
            <a:r>
              <a:rPr lang="de-CH" dirty="0" err="1"/>
              <a:t>models</a:t>
            </a:r>
            <a:endParaRPr lang="de-CH" dirty="0"/>
          </a:p>
        </p:txBody>
      </p:sp>
      <p:pic>
        <p:nvPicPr>
          <p:cNvPr id="8" name="Inhaltsplatzhalter 7">
            <a:extLst>
              <a:ext uri="{FF2B5EF4-FFF2-40B4-BE49-F238E27FC236}">
                <a16:creationId xmlns:a16="http://schemas.microsoft.com/office/drawing/2014/main" id="{16A2451E-830E-CBF0-A399-B867635F02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134" y="1285875"/>
            <a:ext cx="6724457" cy="4545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867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3E118F-1DA8-E895-8128-678B3DC85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Motivation for a </a:t>
            </a:r>
            <a:r>
              <a:rPr lang="de-CH" dirty="0" err="1"/>
              <a:t>transition</a:t>
            </a:r>
            <a:r>
              <a:rPr lang="de-CH" dirty="0"/>
              <a:t> </a:t>
            </a:r>
            <a:r>
              <a:rPr lang="de-CH" dirty="0" err="1"/>
              <a:t>from</a:t>
            </a:r>
            <a:r>
              <a:rPr lang="de-CH" dirty="0"/>
              <a:t> </a:t>
            </a:r>
            <a:r>
              <a:rPr lang="de-CH" dirty="0" err="1"/>
              <a:t>spreadsheets</a:t>
            </a:r>
            <a:r>
              <a:rPr lang="de-CH" dirty="0"/>
              <a:t> to Python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86FE7E1-795B-D1F4-94FE-A5C21DACD8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Increasing </a:t>
            </a:r>
            <a:r>
              <a:rPr lang="en-US" b="1" dirty="0"/>
              <a:t>complexity</a:t>
            </a:r>
            <a:r>
              <a:rPr lang="en-US" dirty="0"/>
              <a:t> of the models</a:t>
            </a:r>
          </a:p>
          <a:p>
            <a:r>
              <a:rPr lang="en-US" b="1" dirty="0"/>
              <a:t>Connections</a:t>
            </a:r>
            <a:r>
              <a:rPr lang="en-US" dirty="0"/>
              <a:t> between some of the models (especially for </a:t>
            </a:r>
            <a:r>
              <a:rPr lang="en-US" dirty="0" err="1"/>
              <a:t>SALCAanimal</a:t>
            </a:r>
            <a:r>
              <a:rPr lang="en-US" dirty="0"/>
              <a:t> and </a:t>
            </a:r>
            <a:r>
              <a:rPr lang="en-US" dirty="0" err="1"/>
              <a:t>SALCAerosion</a:t>
            </a:r>
            <a:r>
              <a:rPr lang="en-US" dirty="0"/>
              <a:t>)</a:t>
            </a:r>
          </a:p>
          <a:p>
            <a:r>
              <a:rPr lang="en-US" dirty="0"/>
              <a:t>Large input </a:t>
            </a:r>
            <a:r>
              <a:rPr lang="en-US" b="1" dirty="0"/>
              <a:t>data requirements</a:t>
            </a:r>
            <a:r>
              <a:rPr lang="en-US" dirty="0"/>
              <a:t> (up to ~320 input parameters and variables)</a:t>
            </a:r>
          </a:p>
          <a:p>
            <a:r>
              <a:rPr lang="en-US" dirty="0"/>
              <a:t>Gradual </a:t>
            </a:r>
            <a:r>
              <a:rPr lang="en-US" b="1" dirty="0"/>
              <a:t>expansion</a:t>
            </a:r>
            <a:r>
              <a:rPr lang="en-US" dirty="0"/>
              <a:t> of the set of models (among the latest additions: </a:t>
            </a:r>
            <a:r>
              <a:rPr lang="en-US" dirty="0" err="1"/>
              <a:t>SALCAbiodiversity</a:t>
            </a:r>
            <a:r>
              <a:rPr lang="en-US" dirty="0"/>
              <a:t>)</a:t>
            </a:r>
          </a:p>
          <a:p>
            <a:r>
              <a:rPr lang="en-US" dirty="0"/>
              <a:t>Need for continuous </a:t>
            </a:r>
            <a:r>
              <a:rPr lang="en-US" b="1" dirty="0"/>
              <a:t>updates</a:t>
            </a:r>
            <a:r>
              <a:rPr lang="en-US" dirty="0"/>
              <a:t> to integrate new scientific findings (latest update: N</a:t>
            </a:r>
            <a:r>
              <a:rPr lang="en-US" baseline="-25000" dirty="0"/>
              <a:t>2</a:t>
            </a:r>
            <a:r>
              <a:rPr lang="en-US" dirty="0"/>
              <a:t>O </a:t>
            </a:r>
            <a:r>
              <a:rPr lang="en-US" dirty="0">
                <a:sym typeface="Wingdings" panose="05000000000000000000" pitchFamily="2" charset="2"/>
              </a:rPr>
              <a:t> LCA Food conference next month</a:t>
            </a:r>
            <a:r>
              <a:rPr lang="en-US" dirty="0"/>
              <a:t>)</a:t>
            </a:r>
          </a:p>
          <a:p>
            <a:r>
              <a:rPr lang="en-US" dirty="0"/>
              <a:t>Interest from </a:t>
            </a:r>
            <a:r>
              <a:rPr lang="en-US" b="1" dirty="0"/>
              <a:t>external researchers</a:t>
            </a:r>
            <a:r>
              <a:rPr lang="en-US" dirty="0"/>
              <a:t> in using such models for their own studies in and outside of Switzerland (e.g., Austria, France, and China)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427374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hteck 26">
            <a:extLst>
              <a:ext uri="{FF2B5EF4-FFF2-40B4-BE49-F238E27FC236}">
                <a16:creationId xmlns:a16="http://schemas.microsoft.com/office/drawing/2014/main" id="{AB3F87D0-122D-D686-B43F-5EB7927D915E}"/>
              </a:ext>
            </a:extLst>
          </p:cNvPr>
          <p:cNvSpPr/>
          <p:nvPr/>
        </p:nvSpPr>
        <p:spPr bwMode="auto">
          <a:xfrm>
            <a:off x="1302588" y="5730937"/>
            <a:ext cx="8453887" cy="989013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CH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33C59FE-8411-9D27-82C3-EF27F32FB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SALCA-PY </a:t>
            </a:r>
            <a:r>
              <a:rPr lang="de-CH" dirty="0" err="1"/>
              <a:t>components</a:t>
            </a:r>
            <a:endParaRPr lang="de-CH" dirty="0"/>
          </a:p>
        </p:txBody>
      </p:sp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B32568A2-CFB5-BC6B-9365-4741CC78522A}"/>
              </a:ext>
            </a:extLst>
          </p:cNvPr>
          <p:cNvGrpSpPr/>
          <p:nvPr/>
        </p:nvGrpSpPr>
        <p:grpSpPr>
          <a:xfrm>
            <a:off x="2912745" y="931226"/>
            <a:ext cx="3240000" cy="2880000"/>
            <a:chOff x="2156244" y="1386287"/>
            <a:chExt cx="2148337" cy="4588828"/>
          </a:xfrm>
        </p:grpSpPr>
        <p:sp>
          <p:nvSpPr>
            <p:cNvPr id="12" name="Rechteck: abgerundete Ecken 11">
              <a:extLst>
                <a:ext uri="{FF2B5EF4-FFF2-40B4-BE49-F238E27FC236}">
                  <a16:creationId xmlns:a16="http://schemas.microsoft.com/office/drawing/2014/main" id="{9D7189E5-CEBE-809D-7B7A-4AB86A59DB97}"/>
                </a:ext>
              </a:extLst>
            </p:cNvPr>
            <p:cNvSpPr/>
            <p:nvPr/>
          </p:nvSpPr>
          <p:spPr bwMode="auto">
            <a:xfrm>
              <a:off x="2156244" y="1386287"/>
              <a:ext cx="2148337" cy="4588828"/>
            </a:xfrm>
            <a:prstGeom prst="roundRect">
              <a:avLst/>
            </a:prstGeom>
            <a:ln>
              <a:solidFill>
                <a:srgbClr val="D3AC40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36000" tIns="45720" rIns="3600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SALCA modules</a:t>
              </a:r>
            </a:p>
            <a:p>
              <a:pPr marL="271463" marR="0" lvl="0" indent="-271463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v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Calculation modules for direct emissions, farm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inputs, and some impacts</a:t>
              </a:r>
            </a:p>
          </p:txBody>
        </p:sp>
        <p:pic>
          <p:nvPicPr>
            <p:cNvPr id="17" name="Image 0">
              <a:extLst>
                <a:ext uri="{FF2B5EF4-FFF2-40B4-BE49-F238E27FC236}">
                  <a16:creationId xmlns:a16="http://schemas.microsoft.com/office/drawing/2014/main" id="{08C9744D-91F9-B4E5-75C6-00BDC05499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91792" y="1588369"/>
              <a:ext cx="594659" cy="1304738"/>
            </a:xfrm>
            <a:prstGeom prst="rect">
              <a:avLst/>
            </a:prstGeom>
            <a:noFill/>
          </p:spPr>
        </p:pic>
      </p:grpSp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9A6EC520-2C9F-5465-239E-925ACBDFA991}"/>
              </a:ext>
            </a:extLst>
          </p:cNvPr>
          <p:cNvGrpSpPr/>
          <p:nvPr/>
        </p:nvGrpSpPr>
        <p:grpSpPr>
          <a:xfrm>
            <a:off x="2912745" y="3943496"/>
            <a:ext cx="3240000" cy="2880000"/>
            <a:chOff x="5857875" y="1412018"/>
            <a:chExt cx="2355441" cy="3296180"/>
          </a:xfrm>
        </p:grpSpPr>
        <p:sp>
          <p:nvSpPr>
            <p:cNvPr id="14" name="Rechteck: abgerundete Ecken 13">
              <a:extLst>
                <a:ext uri="{FF2B5EF4-FFF2-40B4-BE49-F238E27FC236}">
                  <a16:creationId xmlns:a16="http://schemas.microsoft.com/office/drawing/2014/main" id="{4F416C76-D881-D657-2F28-7563F8CC8B0A}"/>
                </a:ext>
              </a:extLst>
            </p:cNvPr>
            <p:cNvSpPr/>
            <p:nvPr/>
          </p:nvSpPr>
          <p:spPr bwMode="auto">
            <a:xfrm>
              <a:off x="5857875" y="1412018"/>
              <a:ext cx="2355441" cy="3296180"/>
            </a:xfrm>
            <a:prstGeom prst="roundRect">
              <a:avLst/>
            </a:prstGeom>
            <a:ln>
              <a:solidFill>
                <a:srgbClr val="355C4C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36000" tIns="45720" rIns="3600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Parameter tables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  <a:p>
              <a:pPr marL="271463" marR="0" lvl="0" indent="-271463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v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Parameters used in each SALCA module</a:t>
              </a:r>
            </a:p>
            <a:p>
              <a:pPr marL="271463" marR="0" lvl="0" indent="-271463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v"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9" name="Freihandform 180">
              <a:extLst>
                <a:ext uri="{FF2B5EF4-FFF2-40B4-BE49-F238E27FC236}">
                  <a16:creationId xmlns:a16="http://schemas.microsoft.com/office/drawing/2014/main" id="{697180ED-9F1B-4C2F-B2DF-2D96AE8E1ACF}"/>
                </a:ext>
              </a:extLst>
            </p:cNvPr>
            <p:cNvSpPr/>
            <p:nvPr/>
          </p:nvSpPr>
          <p:spPr>
            <a:xfrm>
              <a:off x="6773971" y="1650210"/>
              <a:ext cx="545374" cy="714845"/>
            </a:xfrm>
            <a:custGeom>
              <a:avLst/>
              <a:gdLst>
                <a:gd name="connsiteX0" fmla="*/ 700047 w 743753"/>
                <a:gd name="connsiteY0" fmla="*/ 55901 h 668607"/>
                <a:gd name="connsiteX1" fmla="*/ 464324 w 743753"/>
                <a:gd name="connsiteY1" fmla="*/ 55901 h 668607"/>
                <a:gd name="connsiteX2" fmla="*/ 461623 w 743753"/>
                <a:gd name="connsiteY2" fmla="*/ 56146 h 668607"/>
                <a:gd name="connsiteX3" fmla="*/ 461623 w 743753"/>
                <a:gd name="connsiteY3" fmla="*/ 0 h 668607"/>
                <a:gd name="connsiteX4" fmla="*/ 0 w 743753"/>
                <a:gd name="connsiteY4" fmla="*/ 52714 h 668607"/>
                <a:gd name="connsiteX5" fmla="*/ 0 w 743753"/>
                <a:gd name="connsiteY5" fmla="*/ 614423 h 668607"/>
                <a:gd name="connsiteX6" fmla="*/ 461623 w 743753"/>
                <a:gd name="connsiteY6" fmla="*/ 668608 h 668607"/>
                <a:gd name="connsiteX7" fmla="*/ 461623 w 743753"/>
                <a:gd name="connsiteY7" fmla="*/ 610990 h 668607"/>
                <a:gd name="connsiteX8" fmla="*/ 464324 w 743753"/>
                <a:gd name="connsiteY8" fmla="*/ 611235 h 668607"/>
                <a:gd name="connsiteX9" fmla="*/ 700047 w 743753"/>
                <a:gd name="connsiteY9" fmla="*/ 611235 h 668607"/>
                <a:gd name="connsiteX10" fmla="*/ 730986 w 743753"/>
                <a:gd name="connsiteY10" fmla="*/ 598731 h 668607"/>
                <a:gd name="connsiteX11" fmla="*/ 743754 w 743753"/>
                <a:gd name="connsiteY11" fmla="*/ 568329 h 668607"/>
                <a:gd name="connsiteX12" fmla="*/ 743754 w 743753"/>
                <a:gd name="connsiteY12" fmla="*/ 98808 h 668607"/>
                <a:gd name="connsiteX13" fmla="*/ 730986 w 743753"/>
                <a:gd name="connsiteY13" fmla="*/ 68405 h 668607"/>
                <a:gd name="connsiteX14" fmla="*/ 700047 w 743753"/>
                <a:gd name="connsiteY14" fmla="*/ 55901 h 668607"/>
                <a:gd name="connsiteX15" fmla="*/ 700047 w 743753"/>
                <a:gd name="connsiteY15" fmla="*/ 55901 h 668607"/>
                <a:gd name="connsiteX16" fmla="*/ 131121 w 743753"/>
                <a:gd name="connsiteY16" fmla="*/ 367035 h 668607"/>
                <a:gd name="connsiteX17" fmla="*/ 154202 w 743753"/>
                <a:gd name="connsiteY17" fmla="*/ 363358 h 668607"/>
                <a:gd name="connsiteX18" fmla="*/ 158376 w 743753"/>
                <a:gd name="connsiteY18" fmla="*/ 386160 h 668607"/>
                <a:gd name="connsiteX19" fmla="*/ 126946 w 743753"/>
                <a:gd name="connsiteY19" fmla="*/ 390818 h 668607"/>
                <a:gd name="connsiteX20" fmla="*/ 65315 w 743753"/>
                <a:gd name="connsiteY20" fmla="*/ 327316 h 668607"/>
                <a:gd name="connsiteX21" fmla="*/ 129647 w 743753"/>
                <a:gd name="connsiteY21" fmla="*/ 259892 h 668607"/>
                <a:gd name="connsiteX22" fmla="*/ 159849 w 743753"/>
                <a:gd name="connsiteY22" fmla="*/ 264795 h 668607"/>
                <a:gd name="connsiteX23" fmla="*/ 154202 w 743753"/>
                <a:gd name="connsiteY23" fmla="*/ 287842 h 668607"/>
                <a:gd name="connsiteX24" fmla="*/ 130875 w 743753"/>
                <a:gd name="connsiteY24" fmla="*/ 283429 h 668607"/>
                <a:gd name="connsiteX25" fmla="*/ 92816 w 743753"/>
                <a:gd name="connsiteY25" fmla="*/ 325355 h 668607"/>
                <a:gd name="connsiteX26" fmla="*/ 131121 w 743753"/>
                <a:gd name="connsiteY26" fmla="*/ 367035 h 668607"/>
                <a:gd name="connsiteX27" fmla="*/ 207976 w 743753"/>
                <a:gd name="connsiteY27" fmla="*/ 392779 h 668607"/>
                <a:gd name="connsiteX28" fmla="*/ 172127 w 743753"/>
                <a:gd name="connsiteY28" fmla="*/ 383953 h 668607"/>
                <a:gd name="connsiteX29" fmla="*/ 178020 w 743753"/>
                <a:gd name="connsiteY29" fmla="*/ 359925 h 668607"/>
                <a:gd name="connsiteX30" fmla="*/ 209940 w 743753"/>
                <a:gd name="connsiteY30" fmla="*/ 368507 h 668607"/>
                <a:gd name="connsiteX31" fmla="*/ 230566 w 743753"/>
                <a:gd name="connsiteY31" fmla="*/ 354531 h 668607"/>
                <a:gd name="connsiteX32" fmla="*/ 208958 w 743753"/>
                <a:gd name="connsiteY32" fmla="*/ 335898 h 668607"/>
                <a:gd name="connsiteX33" fmla="*/ 174091 w 743753"/>
                <a:gd name="connsiteY33" fmla="*/ 297649 h 668607"/>
                <a:gd name="connsiteX34" fmla="*/ 222218 w 743753"/>
                <a:gd name="connsiteY34" fmla="*/ 257440 h 668607"/>
                <a:gd name="connsiteX35" fmla="*/ 255857 w 743753"/>
                <a:gd name="connsiteY35" fmla="*/ 263324 h 668607"/>
                <a:gd name="connsiteX36" fmla="*/ 249228 w 743753"/>
                <a:gd name="connsiteY36" fmla="*/ 287842 h 668607"/>
                <a:gd name="connsiteX37" fmla="*/ 221727 w 743753"/>
                <a:gd name="connsiteY37" fmla="*/ 281958 h 668607"/>
                <a:gd name="connsiteX38" fmla="*/ 203065 w 743753"/>
                <a:gd name="connsiteY38" fmla="*/ 294952 h 668607"/>
                <a:gd name="connsiteX39" fmla="*/ 226883 w 743753"/>
                <a:gd name="connsiteY39" fmla="*/ 313096 h 668607"/>
                <a:gd name="connsiteX40" fmla="*/ 261259 w 743753"/>
                <a:gd name="connsiteY40" fmla="*/ 352815 h 668607"/>
                <a:gd name="connsiteX41" fmla="*/ 207976 w 743753"/>
                <a:gd name="connsiteY41" fmla="*/ 392779 h 668607"/>
                <a:gd name="connsiteX42" fmla="*/ 351128 w 743753"/>
                <a:gd name="connsiteY42" fmla="*/ 394496 h 668607"/>
                <a:gd name="connsiteX43" fmla="*/ 313806 w 743753"/>
                <a:gd name="connsiteY43" fmla="*/ 393515 h 668607"/>
                <a:gd name="connsiteX44" fmla="*/ 269853 w 743753"/>
                <a:gd name="connsiteY44" fmla="*/ 258420 h 668607"/>
                <a:gd name="connsiteX45" fmla="*/ 303738 w 743753"/>
                <a:gd name="connsiteY45" fmla="*/ 257685 h 668607"/>
                <a:gd name="connsiteX46" fmla="*/ 320681 w 743753"/>
                <a:gd name="connsiteY46" fmla="*/ 315057 h 668607"/>
                <a:gd name="connsiteX47" fmla="*/ 333204 w 743753"/>
                <a:gd name="connsiteY47" fmla="*/ 364093 h 668607"/>
                <a:gd name="connsiteX48" fmla="*/ 333940 w 743753"/>
                <a:gd name="connsiteY48" fmla="*/ 364093 h 668607"/>
                <a:gd name="connsiteX49" fmla="*/ 346709 w 743753"/>
                <a:gd name="connsiteY49" fmla="*/ 315548 h 668607"/>
                <a:gd name="connsiteX50" fmla="*/ 365124 w 743753"/>
                <a:gd name="connsiteY50" fmla="*/ 256214 h 668607"/>
                <a:gd name="connsiteX51" fmla="*/ 400237 w 743753"/>
                <a:gd name="connsiteY51" fmla="*/ 255233 h 668607"/>
                <a:gd name="connsiteX52" fmla="*/ 351128 w 743753"/>
                <a:gd name="connsiteY52" fmla="*/ 394496 h 668607"/>
                <a:gd name="connsiteX53" fmla="*/ 351128 w 743753"/>
                <a:gd name="connsiteY53" fmla="*/ 394496 h 668607"/>
                <a:gd name="connsiteX54" fmla="*/ 718708 w 743753"/>
                <a:gd name="connsiteY54" fmla="*/ 568084 h 668607"/>
                <a:gd name="connsiteX55" fmla="*/ 713306 w 743753"/>
                <a:gd name="connsiteY55" fmla="*/ 581078 h 668607"/>
                <a:gd name="connsiteX56" fmla="*/ 700047 w 743753"/>
                <a:gd name="connsiteY56" fmla="*/ 586472 h 668607"/>
                <a:gd name="connsiteX57" fmla="*/ 464324 w 743753"/>
                <a:gd name="connsiteY57" fmla="*/ 586472 h 668607"/>
                <a:gd name="connsiteX58" fmla="*/ 461623 w 743753"/>
                <a:gd name="connsiteY58" fmla="*/ 586227 h 668607"/>
                <a:gd name="connsiteX59" fmla="*/ 461623 w 743753"/>
                <a:gd name="connsiteY59" fmla="*/ 80664 h 668607"/>
                <a:gd name="connsiteX60" fmla="*/ 464324 w 743753"/>
                <a:gd name="connsiteY60" fmla="*/ 80419 h 668607"/>
                <a:gd name="connsiteX61" fmla="*/ 700047 w 743753"/>
                <a:gd name="connsiteY61" fmla="*/ 80419 h 668607"/>
                <a:gd name="connsiteX62" fmla="*/ 713306 w 743753"/>
                <a:gd name="connsiteY62" fmla="*/ 85813 h 668607"/>
                <a:gd name="connsiteX63" fmla="*/ 718708 w 743753"/>
                <a:gd name="connsiteY63" fmla="*/ 98808 h 668607"/>
                <a:gd name="connsiteX64" fmla="*/ 718708 w 743753"/>
                <a:gd name="connsiteY64" fmla="*/ 568084 h 668607"/>
                <a:gd name="connsiteX65" fmla="*/ 718708 w 743753"/>
                <a:gd name="connsiteY65" fmla="*/ 568084 h 668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743753" h="668607">
                  <a:moveTo>
                    <a:pt x="700047" y="55901"/>
                  </a:moveTo>
                  <a:lnTo>
                    <a:pt x="464324" y="55901"/>
                  </a:lnTo>
                  <a:cubicBezTo>
                    <a:pt x="463342" y="55901"/>
                    <a:pt x="462606" y="55901"/>
                    <a:pt x="461623" y="56146"/>
                  </a:cubicBezTo>
                  <a:lnTo>
                    <a:pt x="461623" y="0"/>
                  </a:lnTo>
                  <a:lnTo>
                    <a:pt x="0" y="52714"/>
                  </a:lnTo>
                  <a:lnTo>
                    <a:pt x="0" y="614423"/>
                  </a:lnTo>
                  <a:lnTo>
                    <a:pt x="461623" y="668608"/>
                  </a:lnTo>
                  <a:lnTo>
                    <a:pt x="461623" y="610990"/>
                  </a:lnTo>
                  <a:cubicBezTo>
                    <a:pt x="462606" y="610990"/>
                    <a:pt x="463342" y="611235"/>
                    <a:pt x="464324" y="611235"/>
                  </a:cubicBezTo>
                  <a:lnTo>
                    <a:pt x="700047" y="611235"/>
                  </a:lnTo>
                  <a:cubicBezTo>
                    <a:pt x="711588" y="611235"/>
                    <a:pt x="722637" y="606822"/>
                    <a:pt x="730986" y="598731"/>
                  </a:cubicBezTo>
                  <a:cubicBezTo>
                    <a:pt x="739089" y="590640"/>
                    <a:pt x="743754" y="579852"/>
                    <a:pt x="743754" y="568329"/>
                  </a:cubicBezTo>
                  <a:lnTo>
                    <a:pt x="743754" y="98808"/>
                  </a:lnTo>
                  <a:cubicBezTo>
                    <a:pt x="743754" y="87284"/>
                    <a:pt x="739089" y="76496"/>
                    <a:pt x="730986" y="68405"/>
                  </a:cubicBezTo>
                  <a:cubicBezTo>
                    <a:pt x="722637" y="60560"/>
                    <a:pt x="711588" y="55901"/>
                    <a:pt x="700047" y="55901"/>
                  </a:cubicBezTo>
                  <a:lnTo>
                    <a:pt x="700047" y="55901"/>
                  </a:lnTo>
                  <a:close/>
                  <a:moveTo>
                    <a:pt x="131121" y="367035"/>
                  </a:moveTo>
                  <a:cubicBezTo>
                    <a:pt x="138978" y="367035"/>
                    <a:pt x="146836" y="365810"/>
                    <a:pt x="154202" y="363358"/>
                  </a:cubicBezTo>
                  <a:lnTo>
                    <a:pt x="158376" y="386160"/>
                  </a:lnTo>
                  <a:cubicBezTo>
                    <a:pt x="153220" y="388611"/>
                    <a:pt x="141925" y="391308"/>
                    <a:pt x="126946" y="390818"/>
                  </a:cubicBezTo>
                  <a:cubicBezTo>
                    <a:pt x="85941" y="389837"/>
                    <a:pt x="65315" y="362622"/>
                    <a:pt x="65315" y="327316"/>
                  </a:cubicBezTo>
                  <a:cubicBezTo>
                    <a:pt x="65315" y="285145"/>
                    <a:pt x="93552" y="260872"/>
                    <a:pt x="129647" y="259892"/>
                  </a:cubicBezTo>
                  <a:cubicBezTo>
                    <a:pt x="143889" y="259401"/>
                    <a:pt x="154938" y="262343"/>
                    <a:pt x="159849" y="264795"/>
                  </a:cubicBezTo>
                  <a:lnTo>
                    <a:pt x="154202" y="287842"/>
                  </a:lnTo>
                  <a:cubicBezTo>
                    <a:pt x="146836" y="284900"/>
                    <a:pt x="138978" y="283184"/>
                    <a:pt x="130875" y="283429"/>
                  </a:cubicBezTo>
                  <a:cubicBezTo>
                    <a:pt x="109267" y="283674"/>
                    <a:pt x="92816" y="297649"/>
                    <a:pt x="92816" y="325355"/>
                  </a:cubicBezTo>
                  <a:cubicBezTo>
                    <a:pt x="93061" y="350608"/>
                    <a:pt x="107057" y="366545"/>
                    <a:pt x="131121" y="367035"/>
                  </a:cubicBezTo>
                  <a:close/>
                  <a:moveTo>
                    <a:pt x="207976" y="392779"/>
                  </a:moveTo>
                  <a:cubicBezTo>
                    <a:pt x="193489" y="392289"/>
                    <a:pt x="179002" y="388121"/>
                    <a:pt x="172127" y="383953"/>
                  </a:cubicBezTo>
                  <a:lnTo>
                    <a:pt x="178020" y="359925"/>
                  </a:lnTo>
                  <a:cubicBezTo>
                    <a:pt x="187841" y="365074"/>
                    <a:pt x="198645" y="368016"/>
                    <a:pt x="209940" y="368507"/>
                  </a:cubicBezTo>
                  <a:cubicBezTo>
                    <a:pt x="223445" y="368752"/>
                    <a:pt x="230566" y="363113"/>
                    <a:pt x="230566" y="354531"/>
                  </a:cubicBezTo>
                  <a:cubicBezTo>
                    <a:pt x="230566" y="346195"/>
                    <a:pt x="224428" y="341537"/>
                    <a:pt x="208958" y="335898"/>
                  </a:cubicBezTo>
                  <a:cubicBezTo>
                    <a:pt x="187841" y="328297"/>
                    <a:pt x="174091" y="316283"/>
                    <a:pt x="174091" y="297649"/>
                  </a:cubicBezTo>
                  <a:cubicBezTo>
                    <a:pt x="174091" y="275583"/>
                    <a:pt x="192016" y="258175"/>
                    <a:pt x="222218" y="257440"/>
                  </a:cubicBezTo>
                  <a:cubicBezTo>
                    <a:pt x="236950" y="256949"/>
                    <a:pt x="248000" y="259892"/>
                    <a:pt x="255857" y="263324"/>
                  </a:cubicBezTo>
                  <a:lnTo>
                    <a:pt x="249228" y="287842"/>
                  </a:lnTo>
                  <a:cubicBezTo>
                    <a:pt x="240633" y="283919"/>
                    <a:pt x="231303" y="281713"/>
                    <a:pt x="221727" y="281958"/>
                  </a:cubicBezTo>
                  <a:cubicBezTo>
                    <a:pt x="209204" y="282203"/>
                    <a:pt x="203065" y="288087"/>
                    <a:pt x="203065" y="294952"/>
                  </a:cubicBezTo>
                  <a:cubicBezTo>
                    <a:pt x="203065" y="303288"/>
                    <a:pt x="210186" y="306966"/>
                    <a:pt x="226883" y="313096"/>
                  </a:cubicBezTo>
                  <a:cubicBezTo>
                    <a:pt x="250210" y="321677"/>
                    <a:pt x="261259" y="333936"/>
                    <a:pt x="261259" y="352815"/>
                  </a:cubicBezTo>
                  <a:cubicBezTo>
                    <a:pt x="261014" y="375126"/>
                    <a:pt x="243826" y="393760"/>
                    <a:pt x="207976" y="392779"/>
                  </a:cubicBezTo>
                  <a:close/>
                  <a:moveTo>
                    <a:pt x="351128" y="394496"/>
                  </a:moveTo>
                  <a:lnTo>
                    <a:pt x="313806" y="393515"/>
                  </a:lnTo>
                  <a:lnTo>
                    <a:pt x="269853" y="258420"/>
                  </a:lnTo>
                  <a:lnTo>
                    <a:pt x="303738" y="257685"/>
                  </a:lnTo>
                  <a:lnTo>
                    <a:pt x="320681" y="315057"/>
                  </a:lnTo>
                  <a:cubicBezTo>
                    <a:pt x="325346" y="331239"/>
                    <a:pt x="329766" y="346931"/>
                    <a:pt x="333204" y="364093"/>
                  </a:cubicBezTo>
                  <a:lnTo>
                    <a:pt x="333940" y="364093"/>
                  </a:lnTo>
                  <a:cubicBezTo>
                    <a:pt x="337378" y="347666"/>
                    <a:pt x="342043" y="331239"/>
                    <a:pt x="346709" y="315548"/>
                  </a:cubicBezTo>
                  <a:lnTo>
                    <a:pt x="365124" y="256214"/>
                  </a:lnTo>
                  <a:lnTo>
                    <a:pt x="400237" y="255233"/>
                  </a:lnTo>
                  <a:lnTo>
                    <a:pt x="351128" y="394496"/>
                  </a:lnTo>
                  <a:lnTo>
                    <a:pt x="351128" y="394496"/>
                  </a:lnTo>
                  <a:close/>
                  <a:moveTo>
                    <a:pt x="718708" y="568084"/>
                  </a:moveTo>
                  <a:cubicBezTo>
                    <a:pt x="718708" y="572987"/>
                    <a:pt x="716744" y="577646"/>
                    <a:pt x="713306" y="581078"/>
                  </a:cubicBezTo>
                  <a:cubicBezTo>
                    <a:pt x="709869" y="584511"/>
                    <a:pt x="704958" y="586472"/>
                    <a:pt x="700047" y="586472"/>
                  </a:cubicBezTo>
                  <a:lnTo>
                    <a:pt x="464324" y="586472"/>
                  </a:lnTo>
                  <a:cubicBezTo>
                    <a:pt x="463342" y="586472"/>
                    <a:pt x="462606" y="586472"/>
                    <a:pt x="461623" y="586227"/>
                  </a:cubicBezTo>
                  <a:lnTo>
                    <a:pt x="461623" y="80664"/>
                  </a:lnTo>
                  <a:cubicBezTo>
                    <a:pt x="462606" y="80419"/>
                    <a:pt x="463342" y="80419"/>
                    <a:pt x="464324" y="80419"/>
                  </a:cubicBezTo>
                  <a:lnTo>
                    <a:pt x="700047" y="80419"/>
                  </a:lnTo>
                  <a:cubicBezTo>
                    <a:pt x="704958" y="80419"/>
                    <a:pt x="709869" y="82381"/>
                    <a:pt x="713306" y="85813"/>
                  </a:cubicBezTo>
                  <a:cubicBezTo>
                    <a:pt x="716744" y="89246"/>
                    <a:pt x="718708" y="93904"/>
                    <a:pt x="718708" y="98808"/>
                  </a:cubicBezTo>
                  <a:lnTo>
                    <a:pt x="718708" y="568084"/>
                  </a:lnTo>
                  <a:lnTo>
                    <a:pt x="718708" y="568084"/>
                  </a:lnTo>
                  <a:close/>
                </a:path>
              </a:pathLst>
            </a:custGeom>
            <a:solidFill>
              <a:sysClr val="windowText" lastClr="000000"/>
            </a:solidFill>
            <a:ln w="244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de-CH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2733BE91-B3AD-091E-7602-C28A2EBDC186}"/>
              </a:ext>
            </a:extLst>
          </p:cNvPr>
          <p:cNvGrpSpPr/>
          <p:nvPr/>
        </p:nvGrpSpPr>
        <p:grpSpPr>
          <a:xfrm>
            <a:off x="6304602" y="3943496"/>
            <a:ext cx="3240000" cy="2880000"/>
            <a:chOff x="6888433" y="1386287"/>
            <a:chExt cx="2541504" cy="4588828"/>
          </a:xfrm>
        </p:grpSpPr>
        <p:sp>
          <p:nvSpPr>
            <p:cNvPr id="21" name="Rechteck: abgerundete Ecken 20">
              <a:extLst>
                <a:ext uri="{FF2B5EF4-FFF2-40B4-BE49-F238E27FC236}">
                  <a16:creationId xmlns:a16="http://schemas.microsoft.com/office/drawing/2014/main" id="{712EC58C-1CA4-0FE9-04E6-8B4F581D692D}"/>
                </a:ext>
              </a:extLst>
            </p:cNvPr>
            <p:cNvSpPr/>
            <p:nvPr/>
          </p:nvSpPr>
          <p:spPr bwMode="auto">
            <a:xfrm>
              <a:off x="6888433" y="1386287"/>
              <a:ext cx="2541504" cy="4588828"/>
            </a:xfrm>
            <a:prstGeom prst="roundRect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36000" tIns="45720" rIns="3600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SALCAtables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  <a:p>
              <a:pPr marL="271463" marR="0" lvl="0" indent="-271463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v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Data tables module (commonly used)</a:t>
              </a:r>
            </a:p>
            <a:p>
              <a:pPr marL="271463" marR="0" lvl="0" indent="-271463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v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Properties of crops, fertilizer, machinery, etc.</a:t>
              </a:r>
            </a:p>
          </p:txBody>
        </p:sp>
        <p:pic>
          <p:nvPicPr>
            <p:cNvPr id="5" name="Picture 16">
              <a:extLst>
                <a:ext uri="{FF2B5EF4-FFF2-40B4-BE49-F238E27FC236}">
                  <a16:creationId xmlns:a16="http://schemas.microsoft.com/office/drawing/2014/main" id="{A460BD12-A4AA-D100-7E4A-586098E0D3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426"/>
            <a:stretch>
              <a:fillRect/>
            </a:stretch>
          </p:blipFill>
          <p:spPr>
            <a:xfrm>
              <a:off x="7890754" y="1717890"/>
              <a:ext cx="627796" cy="109608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sp>
        <p:nvSpPr>
          <p:cNvPr id="34" name="Sechseck 33">
            <a:extLst>
              <a:ext uri="{FF2B5EF4-FFF2-40B4-BE49-F238E27FC236}">
                <a16:creationId xmlns:a16="http://schemas.microsoft.com/office/drawing/2014/main" id="{2D707E7A-2445-679A-BDF1-4CF647A5A0D2}"/>
              </a:ext>
            </a:extLst>
          </p:cNvPr>
          <p:cNvSpPr/>
          <p:nvPr/>
        </p:nvSpPr>
        <p:spPr bwMode="auto">
          <a:xfrm>
            <a:off x="2199630" y="905613"/>
            <a:ext cx="1426229" cy="525405"/>
          </a:xfrm>
          <a:prstGeom prst="hexagon">
            <a:avLst/>
          </a:prstGeom>
          <a:solidFill>
            <a:schemeClr val="bg1"/>
          </a:solidFill>
          <a:ln w="38100" cap="flat" cmpd="sng" algn="ctr">
            <a:solidFill>
              <a:srgbClr val="A01E3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A01E3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Published</a:t>
            </a:r>
            <a:endParaRPr kumimoji="0" lang="de-CH" sz="1400" b="1" i="0" u="none" strike="noStrike" kern="1200" cap="none" spc="0" normalizeH="0" baseline="0" noProof="0" dirty="0">
              <a:ln>
                <a:noFill/>
              </a:ln>
              <a:solidFill>
                <a:srgbClr val="A01E3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6" name="Sechseck 35">
            <a:extLst>
              <a:ext uri="{FF2B5EF4-FFF2-40B4-BE49-F238E27FC236}">
                <a16:creationId xmlns:a16="http://schemas.microsoft.com/office/drawing/2014/main" id="{9E9A254C-B0DE-DB9F-613A-58BF9B16D461}"/>
              </a:ext>
            </a:extLst>
          </p:cNvPr>
          <p:cNvSpPr/>
          <p:nvPr/>
        </p:nvSpPr>
        <p:spPr bwMode="auto">
          <a:xfrm>
            <a:off x="2199630" y="3914789"/>
            <a:ext cx="1426229" cy="499109"/>
          </a:xfrm>
          <a:prstGeom prst="hexagon">
            <a:avLst/>
          </a:prstGeom>
          <a:solidFill>
            <a:schemeClr val="bg1"/>
          </a:solidFill>
          <a:ln w="38100" cap="flat" cmpd="sng" algn="ctr">
            <a:solidFill>
              <a:srgbClr val="A01E3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A01E3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Published</a:t>
            </a:r>
            <a:r>
              <a:rPr kumimoji="0" lang="de-CH" sz="1400" b="1" i="0" u="none" strike="noStrike" kern="1200" cap="none" spc="0" normalizeH="0" baseline="0" noProof="0" dirty="0">
                <a:ln>
                  <a:noFill/>
                </a:ln>
                <a:solidFill>
                  <a:srgbClr val="A01E3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de-CH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A01E3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soon</a:t>
            </a:r>
            <a:endParaRPr kumimoji="0" lang="de-CH" sz="1400" b="1" i="0" u="none" strike="noStrike" kern="1200" cap="none" spc="0" normalizeH="0" baseline="0" noProof="0" dirty="0">
              <a:ln>
                <a:noFill/>
              </a:ln>
              <a:solidFill>
                <a:srgbClr val="A01E3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0" name="Sechseck 39">
            <a:extLst>
              <a:ext uri="{FF2B5EF4-FFF2-40B4-BE49-F238E27FC236}">
                <a16:creationId xmlns:a16="http://schemas.microsoft.com/office/drawing/2014/main" id="{6B5305FF-F4BC-BF2E-A707-1711F7BBDADB}"/>
              </a:ext>
            </a:extLst>
          </p:cNvPr>
          <p:cNvSpPr/>
          <p:nvPr/>
        </p:nvSpPr>
        <p:spPr bwMode="auto">
          <a:xfrm>
            <a:off x="8832149" y="3914789"/>
            <a:ext cx="1518140" cy="525405"/>
          </a:xfrm>
          <a:prstGeom prst="hexagon">
            <a:avLst/>
          </a:prstGeom>
          <a:solidFill>
            <a:schemeClr val="bg1"/>
          </a:solidFill>
          <a:ln w="38100" cap="flat" cmpd="sng" algn="ctr">
            <a:solidFill>
              <a:srgbClr val="A01E3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400" b="1" i="0" u="none" strike="noStrike" kern="1200" cap="none" spc="0" normalizeH="0" baseline="0" noProof="0" dirty="0">
                <a:ln>
                  <a:noFill/>
                </a:ln>
                <a:solidFill>
                  <a:srgbClr val="A01E3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Planned to publish</a:t>
            </a:r>
          </a:p>
        </p:txBody>
      </p:sp>
      <p:cxnSp>
        <p:nvCxnSpPr>
          <p:cNvPr id="42" name="Gerader Verbinder 41">
            <a:extLst>
              <a:ext uri="{FF2B5EF4-FFF2-40B4-BE49-F238E27FC236}">
                <a16:creationId xmlns:a16="http://schemas.microsoft.com/office/drawing/2014/main" id="{797D8824-CF92-8280-D7DD-FDC87462C16C}"/>
              </a:ext>
            </a:extLst>
          </p:cNvPr>
          <p:cNvCxnSpPr/>
          <p:nvPr/>
        </p:nvCxnSpPr>
        <p:spPr bwMode="auto">
          <a:xfrm>
            <a:off x="6228272" y="819508"/>
            <a:ext cx="0" cy="30600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A01E32"/>
            </a:solidFill>
            <a:prstDash val="lg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3" name="Gerader Verbinder 42">
            <a:extLst>
              <a:ext uri="{FF2B5EF4-FFF2-40B4-BE49-F238E27FC236}">
                <a16:creationId xmlns:a16="http://schemas.microsoft.com/office/drawing/2014/main" id="{F8E06E05-5B93-A0F4-0141-A8E8C1282974}"/>
              </a:ext>
            </a:extLst>
          </p:cNvPr>
          <p:cNvCxnSpPr/>
          <p:nvPr/>
        </p:nvCxnSpPr>
        <p:spPr bwMode="auto">
          <a:xfrm flipH="1">
            <a:off x="6242652" y="3877856"/>
            <a:ext cx="50040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A01E32"/>
            </a:solidFill>
            <a:prstDash val="lg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5" name="Textfeld 44">
            <a:extLst>
              <a:ext uri="{FF2B5EF4-FFF2-40B4-BE49-F238E27FC236}">
                <a16:creationId xmlns:a16="http://schemas.microsoft.com/office/drawing/2014/main" id="{E2C4C63C-BD1A-1916-09C0-7BF2984348DB}"/>
              </a:ext>
            </a:extLst>
          </p:cNvPr>
          <p:cNvSpPr txBox="1"/>
          <p:nvPr/>
        </p:nvSpPr>
        <p:spPr>
          <a:xfrm>
            <a:off x="568551" y="3073203"/>
            <a:ext cx="17075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SALCA-PY</a:t>
            </a:r>
          </a:p>
        </p:txBody>
      </p:sp>
      <p:sp>
        <p:nvSpPr>
          <p:cNvPr id="47" name="Textfeld 46">
            <a:extLst>
              <a:ext uri="{FF2B5EF4-FFF2-40B4-BE49-F238E27FC236}">
                <a16:creationId xmlns:a16="http://schemas.microsoft.com/office/drawing/2014/main" id="{1F9FADF5-AAB1-41A2-51CB-911587475D62}"/>
              </a:ext>
            </a:extLst>
          </p:cNvPr>
          <p:cNvSpPr txBox="1"/>
          <p:nvPr/>
        </p:nvSpPr>
        <p:spPr>
          <a:xfrm>
            <a:off x="9902774" y="2138145"/>
            <a:ext cx="19816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SALCAfuture</a:t>
            </a:r>
            <a:endParaRPr kumimoji="0" lang="de-CH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9" name="Sechseck 48">
            <a:extLst>
              <a:ext uri="{FF2B5EF4-FFF2-40B4-BE49-F238E27FC236}">
                <a16:creationId xmlns:a16="http://schemas.microsoft.com/office/drawing/2014/main" id="{557F47C4-B681-6548-FCAF-A6E017E0E2F4}"/>
              </a:ext>
            </a:extLst>
          </p:cNvPr>
          <p:cNvSpPr/>
          <p:nvPr/>
        </p:nvSpPr>
        <p:spPr bwMode="auto">
          <a:xfrm>
            <a:off x="10180475" y="609987"/>
            <a:ext cx="1571385" cy="525405"/>
          </a:xfrm>
          <a:prstGeom prst="hexagon">
            <a:avLst/>
          </a:prstGeom>
          <a:noFill/>
          <a:ln w="38100" cap="flat" cmpd="sng" algn="ctr">
            <a:solidFill>
              <a:srgbClr val="A01E3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400" b="1" i="0" u="none" strike="noStrike" kern="1200" cap="none" spc="0" normalizeH="0" baseline="0" noProof="0" dirty="0">
                <a:ln>
                  <a:noFill/>
                </a:ln>
                <a:solidFill>
                  <a:srgbClr val="A01E3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Alternative </a:t>
            </a:r>
            <a:r>
              <a:rPr kumimoji="0" lang="de-CH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A01E3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under</a:t>
            </a:r>
            <a:r>
              <a:rPr kumimoji="0" lang="de-CH" sz="1400" b="1" i="0" u="none" strike="noStrike" kern="1200" cap="none" spc="0" normalizeH="0" baseline="0" noProof="0" dirty="0">
                <a:ln>
                  <a:noFill/>
                </a:ln>
                <a:solidFill>
                  <a:srgbClr val="A01E3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de-CH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A01E3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dev</a:t>
            </a:r>
            <a:r>
              <a:rPr kumimoji="0" lang="de-CH" sz="1400" b="1" i="0" u="none" strike="noStrike" kern="1200" cap="none" spc="0" normalizeH="0" baseline="0" noProof="0" dirty="0">
                <a:ln>
                  <a:noFill/>
                </a:ln>
                <a:solidFill>
                  <a:srgbClr val="A01E3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.</a:t>
            </a:r>
          </a:p>
        </p:txBody>
      </p:sp>
      <p:grpSp>
        <p:nvGrpSpPr>
          <p:cNvPr id="52" name="Gruppieren 51">
            <a:extLst>
              <a:ext uri="{FF2B5EF4-FFF2-40B4-BE49-F238E27FC236}">
                <a16:creationId xmlns:a16="http://schemas.microsoft.com/office/drawing/2014/main" id="{92990808-7C0B-E764-FFBD-86813DD65B98}"/>
              </a:ext>
            </a:extLst>
          </p:cNvPr>
          <p:cNvGrpSpPr/>
          <p:nvPr/>
        </p:nvGrpSpPr>
        <p:grpSpPr>
          <a:xfrm>
            <a:off x="6304602" y="935492"/>
            <a:ext cx="3240000" cy="2880000"/>
            <a:chOff x="6304602" y="969996"/>
            <a:chExt cx="3240000" cy="2880000"/>
          </a:xfrm>
        </p:grpSpPr>
        <p:grpSp>
          <p:nvGrpSpPr>
            <p:cNvPr id="30" name="Gruppieren 29">
              <a:extLst>
                <a:ext uri="{FF2B5EF4-FFF2-40B4-BE49-F238E27FC236}">
                  <a16:creationId xmlns:a16="http://schemas.microsoft.com/office/drawing/2014/main" id="{30D15DC0-FF74-44F6-7B0F-D58CD4FC2A66}"/>
                </a:ext>
              </a:extLst>
            </p:cNvPr>
            <p:cNvGrpSpPr/>
            <p:nvPr/>
          </p:nvGrpSpPr>
          <p:grpSpPr>
            <a:xfrm>
              <a:off x="6304602" y="969996"/>
              <a:ext cx="3240000" cy="2880000"/>
              <a:chOff x="6304602" y="982212"/>
              <a:chExt cx="3240000" cy="2880000"/>
            </a:xfrm>
          </p:grpSpPr>
          <p:grpSp>
            <p:nvGrpSpPr>
              <p:cNvPr id="26" name="Gruppieren 25">
                <a:extLst>
                  <a:ext uri="{FF2B5EF4-FFF2-40B4-BE49-F238E27FC236}">
                    <a16:creationId xmlns:a16="http://schemas.microsoft.com/office/drawing/2014/main" id="{EA3E64FF-C200-20CE-DA9A-3070962210E3}"/>
                  </a:ext>
                </a:extLst>
              </p:cNvPr>
              <p:cNvGrpSpPr/>
              <p:nvPr/>
            </p:nvGrpSpPr>
            <p:grpSpPr>
              <a:xfrm>
                <a:off x="6304602" y="982212"/>
                <a:ext cx="3240000" cy="2880000"/>
                <a:chOff x="398320" y="1386287"/>
                <a:chExt cx="1646140" cy="4588828"/>
              </a:xfrm>
            </p:grpSpPr>
            <p:sp>
              <p:nvSpPr>
                <p:cNvPr id="16" name="Rechteck: abgerundete Ecken 15">
                  <a:extLst>
                    <a:ext uri="{FF2B5EF4-FFF2-40B4-BE49-F238E27FC236}">
                      <a16:creationId xmlns:a16="http://schemas.microsoft.com/office/drawing/2014/main" id="{6012F93C-531E-2062-2DA7-D67EE1678F88}"/>
                    </a:ext>
                  </a:extLst>
                </p:cNvPr>
                <p:cNvSpPr/>
                <p:nvPr/>
              </p:nvSpPr>
              <p:spPr bwMode="auto">
                <a:xfrm>
                  <a:off x="398320" y="1386287"/>
                  <a:ext cx="1646140" cy="4588828"/>
                </a:xfrm>
                <a:prstGeom prst="roundRect">
                  <a:avLst/>
                </a:prstGeom>
                <a:ln>
                  <a:solidFill>
                    <a:srgbClr val="0070C0"/>
                  </a:solidFill>
                  <a:headEnd type="none" w="med" len="med"/>
                  <a:tailEnd type="none" w="med" len="med"/>
                </a:ln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 vert="horz" wrap="square" lIns="36000" tIns="45720" rIns="36000" bIns="45720" numCol="1" rtlCol="0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de-DE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endParaRPr>
                </a:p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charset="0"/>
                      <a:ea typeface="+mn-ea"/>
                      <a:cs typeface="+mn-cs"/>
                    </a:rPr>
                    <a:t>Framework / Tool</a:t>
                  </a:r>
                </a:p>
                <a:p>
                  <a:pPr marL="285750" marR="0" lvl="0" indent="-28575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Char char="v"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charset="0"/>
                      <a:ea typeface="+mn-ea"/>
                      <a:cs typeface="+mn-cs"/>
                    </a:rPr>
                    <a:t>Project execution</a:t>
                  </a:r>
                </a:p>
              </p:txBody>
            </p:sp>
            <p:pic>
              <p:nvPicPr>
                <p:cNvPr id="11" name="Grafik 10">
                  <a:extLst>
                    <a:ext uri="{FF2B5EF4-FFF2-40B4-BE49-F238E27FC236}">
                      <a16:creationId xmlns:a16="http://schemas.microsoft.com/office/drawing/2014/main" id="{2421823D-1B7C-42F4-9E12-151089B6E1D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990815" y="1553790"/>
                  <a:ext cx="484835" cy="1305171"/>
                </a:xfrm>
                <a:prstGeom prst="rect">
                  <a:avLst/>
                </a:prstGeom>
              </p:spPr>
            </p:pic>
            <p:grpSp>
              <p:nvGrpSpPr>
                <p:cNvPr id="22" name="Gruppieren 21">
                  <a:extLst>
                    <a:ext uri="{FF2B5EF4-FFF2-40B4-BE49-F238E27FC236}">
                      <a16:creationId xmlns:a16="http://schemas.microsoft.com/office/drawing/2014/main" id="{6AB2FBEE-028B-3817-9FFF-50F059F03697}"/>
                    </a:ext>
                  </a:extLst>
                </p:cNvPr>
                <p:cNvGrpSpPr/>
                <p:nvPr/>
              </p:nvGrpSpPr>
              <p:grpSpPr>
                <a:xfrm>
                  <a:off x="466261" y="4151351"/>
                  <a:ext cx="690950" cy="1575837"/>
                  <a:chOff x="2531646" y="3340028"/>
                  <a:chExt cx="1316084" cy="1756130"/>
                </a:xfrm>
              </p:grpSpPr>
              <p:sp>
                <p:nvSpPr>
                  <p:cNvPr id="15" name="Rechteck: abgerundete Ecken 14">
                    <a:extLst>
                      <a:ext uri="{FF2B5EF4-FFF2-40B4-BE49-F238E27FC236}">
                        <a16:creationId xmlns:a16="http://schemas.microsoft.com/office/drawing/2014/main" id="{C78C3DE7-BA48-9A85-AFA3-464FC797BAE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531646" y="3340028"/>
                    <a:ext cx="1316084" cy="1756130"/>
                  </a:xfrm>
                  <a:prstGeom prst="roundRect">
                    <a:avLst/>
                  </a:prstGeom>
                  <a:ln>
                    <a:solidFill>
                      <a:srgbClr val="8C2928"/>
                    </a:solidFill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accent4"/>
                  </a:lnRef>
                  <a:fillRef idx="1">
                    <a:schemeClr val="lt1"/>
                  </a:fillRef>
                  <a:effectRef idx="0">
                    <a:schemeClr val="accent4"/>
                  </a:effectRef>
                  <a:fontRef idx="minor">
                    <a:schemeClr val="dk1"/>
                  </a:fontRef>
                </p:style>
                <p:txBody>
                  <a:bodyPr vert="horz" wrap="square" lIns="36000" tIns="45720" rIns="36000" bIns="45720" numCol="1" rtlCol="0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de-DE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+mn-cs"/>
                      </a:rPr>
                      <a:t>Database</a:t>
                    </a:r>
                  </a:p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charset="0"/>
                      <a:ea typeface="+mn-ea"/>
                      <a:cs typeface="+mn-cs"/>
                    </a:endParaRPr>
                  </a:p>
                </p:txBody>
              </p:sp>
              <p:pic>
                <p:nvPicPr>
                  <p:cNvPr id="19" name="Image 2">
                    <a:extLst>
                      <a:ext uri="{FF2B5EF4-FFF2-40B4-BE49-F238E27FC236}">
                        <a16:creationId xmlns:a16="http://schemas.microsoft.com/office/drawing/2014/main" id="{A78F36F2-6D99-3E66-5932-BC4E6641C90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2865486" y="4062179"/>
                    <a:ext cx="662331" cy="814748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29" name="Rechteck: abgerundete Ecken 28">
                <a:extLst>
                  <a:ext uri="{FF2B5EF4-FFF2-40B4-BE49-F238E27FC236}">
                    <a16:creationId xmlns:a16="http://schemas.microsoft.com/office/drawing/2014/main" id="{99EF34ED-F63C-91ED-7FD0-38F29E7A5BDA}"/>
                  </a:ext>
                </a:extLst>
              </p:cNvPr>
              <p:cNvSpPr/>
              <p:nvPr/>
            </p:nvSpPr>
            <p:spPr bwMode="auto">
              <a:xfrm>
                <a:off x="7924602" y="2715282"/>
                <a:ext cx="1487149" cy="989013"/>
              </a:xfrm>
              <a:prstGeom prst="roundRect">
                <a:avLst/>
              </a:prstGeom>
              <a:ln>
                <a:solidFill>
                  <a:srgbClr val="0070C0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vert="horz" wrap="square" lIns="36000" tIns="45720" rIns="3600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I/E Interface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sp>
          <p:nvSpPr>
            <p:cNvPr id="51" name="Freihandform 180">
              <a:extLst>
                <a:ext uri="{FF2B5EF4-FFF2-40B4-BE49-F238E27FC236}">
                  <a16:creationId xmlns:a16="http://schemas.microsoft.com/office/drawing/2014/main" id="{A7DC2E5F-0C5B-9374-3C21-D6254AD03835}"/>
                </a:ext>
              </a:extLst>
            </p:cNvPr>
            <p:cNvSpPr/>
            <p:nvPr/>
          </p:nvSpPr>
          <p:spPr>
            <a:xfrm>
              <a:off x="8454163" y="3112080"/>
              <a:ext cx="434557" cy="461665"/>
            </a:xfrm>
            <a:custGeom>
              <a:avLst/>
              <a:gdLst>
                <a:gd name="connsiteX0" fmla="*/ 700047 w 743753"/>
                <a:gd name="connsiteY0" fmla="*/ 55901 h 668607"/>
                <a:gd name="connsiteX1" fmla="*/ 464324 w 743753"/>
                <a:gd name="connsiteY1" fmla="*/ 55901 h 668607"/>
                <a:gd name="connsiteX2" fmla="*/ 461623 w 743753"/>
                <a:gd name="connsiteY2" fmla="*/ 56146 h 668607"/>
                <a:gd name="connsiteX3" fmla="*/ 461623 w 743753"/>
                <a:gd name="connsiteY3" fmla="*/ 0 h 668607"/>
                <a:gd name="connsiteX4" fmla="*/ 0 w 743753"/>
                <a:gd name="connsiteY4" fmla="*/ 52714 h 668607"/>
                <a:gd name="connsiteX5" fmla="*/ 0 w 743753"/>
                <a:gd name="connsiteY5" fmla="*/ 614423 h 668607"/>
                <a:gd name="connsiteX6" fmla="*/ 461623 w 743753"/>
                <a:gd name="connsiteY6" fmla="*/ 668608 h 668607"/>
                <a:gd name="connsiteX7" fmla="*/ 461623 w 743753"/>
                <a:gd name="connsiteY7" fmla="*/ 610990 h 668607"/>
                <a:gd name="connsiteX8" fmla="*/ 464324 w 743753"/>
                <a:gd name="connsiteY8" fmla="*/ 611235 h 668607"/>
                <a:gd name="connsiteX9" fmla="*/ 700047 w 743753"/>
                <a:gd name="connsiteY9" fmla="*/ 611235 h 668607"/>
                <a:gd name="connsiteX10" fmla="*/ 730986 w 743753"/>
                <a:gd name="connsiteY10" fmla="*/ 598731 h 668607"/>
                <a:gd name="connsiteX11" fmla="*/ 743754 w 743753"/>
                <a:gd name="connsiteY11" fmla="*/ 568329 h 668607"/>
                <a:gd name="connsiteX12" fmla="*/ 743754 w 743753"/>
                <a:gd name="connsiteY12" fmla="*/ 98808 h 668607"/>
                <a:gd name="connsiteX13" fmla="*/ 730986 w 743753"/>
                <a:gd name="connsiteY13" fmla="*/ 68405 h 668607"/>
                <a:gd name="connsiteX14" fmla="*/ 700047 w 743753"/>
                <a:gd name="connsiteY14" fmla="*/ 55901 h 668607"/>
                <a:gd name="connsiteX15" fmla="*/ 700047 w 743753"/>
                <a:gd name="connsiteY15" fmla="*/ 55901 h 668607"/>
                <a:gd name="connsiteX16" fmla="*/ 131121 w 743753"/>
                <a:gd name="connsiteY16" fmla="*/ 367035 h 668607"/>
                <a:gd name="connsiteX17" fmla="*/ 154202 w 743753"/>
                <a:gd name="connsiteY17" fmla="*/ 363358 h 668607"/>
                <a:gd name="connsiteX18" fmla="*/ 158376 w 743753"/>
                <a:gd name="connsiteY18" fmla="*/ 386160 h 668607"/>
                <a:gd name="connsiteX19" fmla="*/ 126946 w 743753"/>
                <a:gd name="connsiteY19" fmla="*/ 390818 h 668607"/>
                <a:gd name="connsiteX20" fmla="*/ 65315 w 743753"/>
                <a:gd name="connsiteY20" fmla="*/ 327316 h 668607"/>
                <a:gd name="connsiteX21" fmla="*/ 129647 w 743753"/>
                <a:gd name="connsiteY21" fmla="*/ 259892 h 668607"/>
                <a:gd name="connsiteX22" fmla="*/ 159849 w 743753"/>
                <a:gd name="connsiteY22" fmla="*/ 264795 h 668607"/>
                <a:gd name="connsiteX23" fmla="*/ 154202 w 743753"/>
                <a:gd name="connsiteY23" fmla="*/ 287842 h 668607"/>
                <a:gd name="connsiteX24" fmla="*/ 130875 w 743753"/>
                <a:gd name="connsiteY24" fmla="*/ 283429 h 668607"/>
                <a:gd name="connsiteX25" fmla="*/ 92816 w 743753"/>
                <a:gd name="connsiteY25" fmla="*/ 325355 h 668607"/>
                <a:gd name="connsiteX26" fmla="*/ 131121 w 743753"/>
                <a:gd name="connsiteY26" fmla="*/ 367035 h 668607"/>
                <a:gd name="connsiteX27" fmla="*/ 207976 w 743753"/>
                <a:gd name="connsiteY27" fmla="*/ 392779 h 668607"/>
                <a:gd name="connsiteX28" fmla="*/ 172127 w 743753"/>
                <a:gd name="connsiteY28" fmla="*/ 383953 h 668607"/>
                <a:gd name="connsiteX29" fmla="*/ 178020 w 743753"/>
                <a:gd name="connsiteY29" fmla="*/ 359925 h 668607"/>
                <a:gd name="connsiteX30" fmla="*/ 209940 w 743753"/>
                <a:gd name="connsiteY30" fmla="*/ 368507 h 668607"/>
                <a:gd name="connsiteX31" fmla="*/ 230566 w 743753"/>
                <a:gd name="connsiteY31" fmla="*/ 354531 h 668607"/>
                <a:gd name="connsiteX32" fmla="*/ 208958 w 743753"/>
                <a:gd name="connsiteY32" fmla="*/ 335898 h 668607"/>
                <a:gd name="connsiteX33" fmla="*/ 174091 w 743753"/>
                <a:gd name="connsiteY33" fmla="*/ 297649 h 668607"/>
                <a:gd name="connsiteX34" fmla="*/ 222218 w 743753"/>
                <a:gd name="connsiteY34" fmla="*/ 257440 h 668607"/>
                <a:gd name="connsiteX35" fmla="*/ 255857 w 743753"/>
                <a:gd name="connsiteY35" fmla="*/ 263324 h 668607"/>
                <a:gd name="connsiteX36" fmla="*/ 249228 w 743753"/>
                <a:gd name="connsiteY36" fmla="*/ 287842 h 668607"/>
                <a:gd name="connsiteX37" fmla="*/ 221727 w 743753"/>
                <a:gd name="connsiteY37" fmla="*/ 281958 h 668607"/>
                <a:gd name="connsiteX38" fmla="*/ 203065 w 743753"/>
                <a:gd name="connsiteY38" fmla="*/ 294952 h 668607"/>
                <a:gd name="connsiteX39" fmla="*/ 226883 w 743753"/>
                <a:gd name="connsiteY39" fmla="*/ 313096 h 668607"/>
                <a:gd name="connsiteX40" fmla="*/ 261259 w 743753"/>
                <a:gd name="connsiteY40" fmla="*/ 352815 h 668607"/>
                <a:gd name="connsiteX41" fmla="*/ 207976 w 743753"/>
                <a:gd name="connsiteY41" fmla="*/ 392779 h 668607"/>
                <a:gd name="connsiteX42" fmla="*/ 351128 w 743753"/>
                <a:gd name="connsiteY42" fmla="*/ 394496 h 668607"/>
                <a:gd name="connsiteX43" fmla="*/ 313806 w 743753"/>
                <a:gd name="connsiteY43" fmla="*/ 393515 h 668607"/>
                <a:gd name="connsiteX44" fmla="*/ 269853 w 743753"/>
                <a:gd name="connsiteY44" fmla="*/ 258420 h 668607"/>
                <a:gd name="connsiteX45" fmla="*/ 303738 w 743753"/>
                <a:gd name="connsiteY45" fmla="*/ 257685 h 668607"/>
                <a:gd name="connsiteX46" fmla="*/ 320681 w 743753"/>
                <a:gd name="connsiteY46" fmla="*/ 315057 h 668607"/>
                <a:gd name="connsiteX47" fmla="*/ 333204 w 743753"/>
                <a:gd name="connsiteY47" fmla="*/ 364093 h 668607"/>
                <a:gd name="connsiteX48" fmla="*/ 333940 w 743753"/>
                <a:gd name="connsiteY48" fmla="*/ 364093 h 668607"/>
                <a:gd name="connsiteX49" fmla="*/ 346709 w 743753"/>
                <a:gd name="connsiteY49" fmla="*/ 315548 h 668607"/>
                <a:gd name="connsiteX50" fmla="*/ 365124 w 743753"/>
                <a:gd name="connsiteY50" fmla="*/ 256214 h 668607"/>
                <a:gd name="connsiteX51" fmla="*/ 400237 w 743753"/>
                <a:gd name="connsiteY51" fmla="*/ 255233 h 668607"/>
                <a:gd name="connsiteX52" fmla="*/ 351128 w 743753"/>
                <a:gd name="connsiteY52" fmla="*/ 394496 h 668607"/>
                <a:gd name="connsiteX53" fmla="*/ 351128 w 743753"/>
                <a:gd name="connsiteY53" fmla="*/ 394496 h 668607"/>
                <a:gd name="connsiteX54" fmla="*/ 718708 w 743753"/>
                <a:gd name="connsiteY54" fmla="*/ 568084 h 668607"/>
                <a:gd name="connsiteX55" fmla="*/ 713306 w 743753"/>
                <a:gd name="connsiteY55" fmla="*/ 581078 h 668607"/>
                <a:gd name="connsiteX56" fmla="*/ 700047 w 743753"/>
                <a:gd name="connsiteY56" fmla="*/ 586472 h 668607"/>
                <a:gd name="connsiteX57" fmla="*/ 464324 w 743753"/>
                <a:gd name="connsiteY57" fmla="*/ 586472 h 668607"/>
                <a:gd name="connsiteX58" fmla="*/ 461623 w 743753"/>
                <a:gd name="connsiteY58" fmla="*/ 586227 h 668607"/>
                <a:gd name="connsiteX59" fmla="*/ 461623 w 743753"/>
                <a:gd name="connsiteY59" fmla="*/ 80664 h 668607"/>
                <a:gd name="connsiteX60" fmla="*/ 464324 w 743753"/>
                <a:gd name="connsiteY60" fmla="*/ 80419 h 668607"/>
                <a:gd name="connsiteX61" fmla="*/ 700047 w 743753"/>
                <a:gd name="connsiteY61" fmla="*/ 80419 h 668607"/>
                <a:gd name="connsiteX62" fmla="*/ 713306 w 743753"/>
                <a:gd name="connsiteY62" fmla="*/ 85813 h 668607"/>
                <a:gd name="connsiteX63" fmla="*/ 718708 w 743753"/>
                <a:gd name="connsiteY63" fmla="*/ 98808 h 668607"/>
                <a:gd name="connsiteX64" fmla="*/ 718708 w 743753"/>
                <a:gd name="connsiteY64" fmla="*/ 568084 h 668607"/>
                <a:gd name="connsiteX65" fmla="*/ 718708 w 743753"/>
                <a:gd name="connsiteY65" fmla="*/ 568084 h 668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743753" h="668607">
                  <a:moveTo>
                    <a:pt x="700047" y="55901"/>
                  </a:moveTo>
                  <a:lnTo>
                    <a:pt x="464324" y="55901"/>
                  </a:lnTo>
                  <a:cubicBezTo>
                    <a:pt x="463342" y="55901"/>
                    <a:pt x="462606" y="55901"/>
                    <a:pt x="461623" y="56146"/>
                  </a:cubicBezTo>
                  <a:lnTo>
                    <a:pt x="461623" y="0"/>
                  </a:lnTo>
                  <a:lnTo>
                    <a:pt x="0" y="52714"/>
                  </a:lnTo>
                  <a:lnTo>
                    <a:pt x="0" y="614423"/>
                  </a:lnTo>
                  <a:lnTo>
                    <a:pt x="461623" y="668608"/>
                  </a:lnTo>
                  <a:lnTo>
                    <a:pt x="461623" y="610990"/>
                  </a:lnTo>
                  <a:cubicBezTo>
                    <a:pt x="462606" y="610990"/>
                    <a:pt x="463342" y="611235"/>
                    <a:pt x="464324" y="611235"/>
                  </a:cubicBezTo>
                  <a:lnTo>
                    <a:pt x="700047" y="611235"/>
                  </a:lnTo>
                  <a:cubicBezTo>
                    <a:pt x="711588" y="611235"/>
                    <a:pt x="722637" y="606822"/>
                    <a:pt x="730986" y="598731"/>
                  </a:cubicBezTo>
                  <a:cubicBezTo>
                    <a:pt x="739089" y="590640"/>
                    <a:pt x="743754" y="579852"/>
                    <a:pt x="743754" y="568329"/>
                  </a:cubicBezTo>
                  <a:lnTo>
                    <a:pt x="743754" y="98808"/>
                  </a:lnTo>
                  <a:cubicBezTo>
                    <a:pt x="743754" y="87284"/>
                    <a:pt x="739089" y="76496"/>
                    <a:pt x="730986" y="68405"/>
                  </a:cubicBezTo>
                  <a:cubicBezTo>
                    <a:pt x="722637" y="60560"/>
                    <a:pt x="711588" y="55901"/>
                    <a:pt x="700047" y="55901"/>
                  </a:cubicBezTo>
                  <a:lnTo>
                    <a:pt x="700047" y="55901"/>
                  </a:lnTo>
                  <a:close/>
                  <a:moveTo>
                    <a:pt x="131121" y="367035"/>
                  </a:moveTo>
                  <a:cubicBezTo>
                    <a:pt x="138978" y="367035"/>
                    <a:pt x="146836" y="365810"/>
                    <a:pt x="154202" y="363358"/>
                  </a:cubicBezTo>
                  <a:lnTo>
                    <a:pt x="158376" y="386160"/>
                  </a:lnTo>
                  <a:cubicBezTo>
                    <a:pt x="153220" y="388611"/>
                    <a:pt x="141925" y="391308"/>
                    <a:pt x="126946" y="390818"/>
                  </a:cubicBezTo>
                  <a:cubicBezTo>
                    <a:pt x="85941" y="389837"/>
                    <a:pt x="65315" y="362622"/>
                    <a:pt x="65315" y="327316"/>
                  </a:cubicBezTo>
                  <a:cubicBezTo>
                    <a:pt x="65315" y="285145"/>
                    <a:pt x="93552" y="260872"/>
                    <a:pt x="129647" y="259892"/>
                  </a:cubicBezTo>
                  <a:cubicBezTo>
                    <a:pt x="143889" y="259401"/>
                    <a:pt x="154938" y="262343"/>
                    <a:pt x="159849" y="264795"/>
                  </a:cubicBezTo>
                  <a:lnTo>
                    <a:pt x="154202" y="287842"/>
                  </a:lnTo>
                  <a:cubicBezTo>
                    <a:pt x="146836" y="284900"/>
                    <a:pt x="138978" y="283184"/>
                    <a:pt x="130875" y="283429"/>
                  </a:cubicBezTo>
                  <a:cubicBezTo>
                    <a:pt x="109267" y="283674"/>
                    <a:pt x="92816" y="297649"/>
                    <a:pt x="92816" y="325355"/>
                  </a:cubicBezTo>
                  <a:cubicBezTo>
                    <a:pt x="93061" y="350608"/>
                    <a:pt x="107057" y="366545"/>
                    <a:pt x="131121" y="367035"/>
                  </a:cubicBezTo>
                  <a:close/>
                  <a:moveTo>
                    <a:pt x="207976" y="392779"/>
                  </a:moveTo>
                  <a:cubicBezTo>
                    <a:pt x="193489" y="392289"/>
                    <a:pt x="179002" y="388121"/>
                    <a:pt x="172127" y="383953"/>
                  </a:cubicBezTo>
                  <a:lnTo>
                    <a:pt x="178020" y="359925"/>
                  </a:lnTo>
                  <a:cubicBezTo>
                    <a:pt x="187841" y="365074"/>
                    <a:pt x="198645" y="368016"/>
                    <a:pt x="209940" y="368507"/>
                  </a:cubicBezTo>
                  <a:cubicBezTo>
                    <a:pt x="223445" y="368752"/>
                    <a:pt x="230566" y="363113"/>
                    <a:pt x="230566" y="354531"/>
                  </a:cubicBezTo>
                  <a:cubicBezTo>
                    <a:pt x="230566" y="346195"/>
                    <a:pt x="224428" y="341537"/>
                    <a:pt x="208958" y="335898"/>
                  </a:cubicBezTo>
                  <a:cubicBezTo>
                    <a:pt x="187841" y="328297"/>
                    <a:pt x="174091" y="316283"/>
                    <a:pt x="174091" y="297649"/>
                  </a:cubicBezTo>
                  <a:cubicBezTo>
                    <a:pt x="174091" y="275583"/>
                    <a:pt x="192016" y="258175"/>
                    <a:pt x="222218" y="257440"/>
                  </a:cubicBezTo>
                  <a:cubicBezTo>
                    <a:pt x="236950" y="256949"/>
                    <a:pt x="248000" y="259892"/>
                    <a:pt x="255857" y="263324"/>
                  </a:cubicBezTo>
                  <a:lnTo>
                    <a:pt x="249228" y="287842"/>
                  </a:lnTo>
                  <a:cubicBezTo>
                    <a:pt x="240633" y="283919"/>
                    <a:pt x="231303" y="281713"/>
                    <a:pt x="221727" y="281958"/>
                  </a:cubicBezTo>
                  <a:cubicBezTo>
                    <a:pt x="209204" y="282203"/>
                    <a:pt x="203065" y="288087"/>
                    <a:pt x="203065" y="294952"/>
                  </a:cubicBezTo>
                  <a:cubicBezTo>
                    <a:pt x="203065" y="303288"/>
                    <a:pt x="210186" y="306966"/>
                    <a:pt x="226883" y="313096"/>
                  </a:cubicBezTo>
                  <a:cubicBezTo>
                    <a:pt x="250210" y="321677"/>
                    <a:pt x="261259" y="333936"/>
                    <a:pt x="261259" y="352815"/>
                  </a:cubicBezTo>
                  <a:cubicBezTo>
                    <a:pt x="261014" y="375126"/>
                    <a:pt x="243826" y="393760"/>
                    <a:pt x="207976" y="392779"/>
                  </a:cubicBezTo>
                  <a:close/>
                  <a:moveTo>
                    <a:pt x="351128" y="394496"/>
                  </a:moveTo>
                  <a:lnTo>
                    <a:pt x="313806" y="393515"/>
                  </a:lnTo>
                  <a:lnTo>
                    <a:pt x="269853" y="258420"/>
                  </a:lnTo>
                  <a:lnTo>
                    <a:pt x="303738" y="257685"/>
                  </a:lnTo>
                  <a:lnTo>
                    <a:pt x="320681" y="315057"/>
                  </a:lnTo>
                  <a:cubicBezTo>
                    <a:pt x="325346" y="331239"/>
                    <a:pt x="329766" y="346931"/>
                    <a:pt x="333204" y="364093"/>
                  </a:cubicBezTo>
                  <a:lnTo>
                    <a:pt x="333940" y="364093"/>
                  </a:lnTo>
                  <a:cubicBezTo>
                    <a:pt x="337378" y="347666"/>
                    <a:pt x="342043" y="331239"/>
                    <a:pt x="346709" y="315548"/>
                  </a:cubicBezTo>
                  <a:lnTo>
                    <a:pt x="365124" y="256214"/>
                  </a:lnTo>
                  <a:lnTo>
                    <a:pt x="400237" y="255233"/>
                  </a:lnTo>
                  <a:lnTo>
                    <a:pt x="351128" y="394496"/>
                  </a:lnTo>
                  <a:lnTo>
                    <a:pt x="351128" y="394496"/>
                  </a:lnTo>
                  <a:close/>
                  <a:moveTo>
                    <a:pt x="718708" y="568084"/>
                  </a:moveTo>
                  <a:cubicBezTo>
                    <a:pt x="718708" y="572987"/>
                    <a:pt x="716744" y="577646"/>
                    <a:pt x="713306" y="581078"/>
                  </a:cubicBezTo>
                  <a:cubicBezTo>
                    <a:pt x="709869" y="584511"/>
                    <a:pt x="704958" y="586472"/>
                    <a:pt x="700047" y="586472"/>
                  </a:cubicBezTo>
                  <a:lnTo>
                    <a:pt x="464324" y="586472"/>
                  </a:lnTo>
                  <a:cubicBezTo>
                    <a:pt x="463342" y="586472"/>
                    <a:pt x="462606" y="586472"/>
                    <a:pt x="461623" y="586227"/>
                  </a:cubicBezTo>
                  <a:lnTo>
                    <a:pt x="461623" y="80664"/>
                  </a:lnTo>
                  <a:cubicBezTo>
                    <a:pt x="462606" y="80419"/>
                    <a:pt x="463342" y="80419"/>
                    <a:pt x="464324" y="80419"/>
                  </a:cubicBezTo>
                  <a:lnTo>
                    <a:pt x="700047" y="80419"/>
                  </a:lnTo>
                  <a:cubicBezTo>
                    <a:pt x="704958" y="80419"/>
                    <a:pt x="709869" y="82381"/>
                    <a:pt x="713306" y="85813"/>
                  </a:cubicBezTo>
                  <a:cubicBezTo>
                    <a:pt x="716744" y="89246"/>
                    <a:pt x="718708" y="93904"/>
                    <a:pt x="718708" y="98808"/>
                  </a:cubicBezTo>
                  <a:lnTo>
                    <a:pt x="718708" y="568084"/>
                  </a:lnTo>
                  <a:lnTo>
                    <a:pt x="718708" y="568084"/>
                  </a:lnTo>
                  <a:close/>
                </a:path>
              </a:pathLst>
            </a:custGeom>
            <a:solidFill>
              <a:sysClr val="windowText" lastClr="000000"/>
            </a:solidFill>
            <a:ln w="244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de-CH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38" name="Sechseck 37">
            <a:extLst>
              <a:ext uri="{FF2B5EF4-FFF2-40B4-BE49-F238E27FC236}">
                <a16:creationId xmlns:a16="http://schemas.microsoft.com/office/drawing/2014/main" id="{F5BE13C6-4FD0-82BB-55B1-BAC9538F8D05}"/>
              </a:ext>
            </a:extLst>
          </p:cNvPr>
          <p:cNvSpPr/>
          <p:nvPr/>
        </p:nvSpPr>
        <p:spPr bwMode="auto">
          <a:xfrm>
            <a:off x="8832149" y="904094"/>
            <a:ext cx="1426229" cy="525405"/>
          </a:xfrm>
          <a:prstGeom prst="hexagon">
            <a:avLst/>
          </a:prstGeom>
          <a:solidFill>
            <a:schemeClr val="bg1"/>
          </a:solidFill>
          <a:ln w="38100" cap="flat" cmpd="sng" algn="ctr">
            <a:solidFill>
              <a:srgbClr val="A01E3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400" b="1" i="0" u="none" strike="noStrike" kern="1200" cap="none" spc="0" normalizeH="0" baseline="0" noProof="0" dirty="0">
                <a:ln>
                  <a:noFill/>
                </a:ln>
                <a:solidFill>
                  <a:srgbClr val="A01E3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Not </a:t>
            </a:r>
            <a:r>
              <a:rPr kumimoji="0" lang="de-CH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A01E3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available</a:t>
            </a:r>
            <a:endParaRPr kumimoji="0" lang="de-CH" sz="1400" b="1" i="0" u="none" strike="noStrike" kern="1200" cap="none" spc="0" normalizeH="0" baseline="0" noProof="0" dirty="0">
              <a:ln>
                <a:noFill/>
              </a:ln>
              <a:solidFill>
                <a:srgbClr val="A01E3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2115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9" grpId="0" animBg="1"/>
      <p:bldP spid="3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F3A61-A364-336C-33B2-53EB95861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3B8545-25BA-ABA4-8189-3D2480CEF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Modular </a:t>
            </a:r>
            <a:r>
              <a:rPr lang="de-CH" dirty="0" err="1"/>
              <a:t>structure</a:t>
            </a:r>
            <a:r>
              <a:rPr lang="de-CH" dirty="0"/>
              <a:t> of SALCA </a:t>
            </a:r>
            <a:r>
              <a:rPr lang="de-CH" dirty="0" err="1"/>
              <a:t>models</a:t>
            </a:r>
            <a:endParaRPr lang="de-CH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DEE4462-41FE-9AF7-4971-4258EE3D88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7526" y="962954"/>
            <a:ext cx="7456054" cy="4932091"/>
          </a:xfrm>
          <a:prstGeom prst="rect">
            <a:avLst/>
          </a:prstGeom>
        </p:spPr>
      </p:pic>
      <p:sp>
        <p:nvSpPr>
          <p:cNvPr id="6" name="Geschweifte Klammer links 5">
            <a:extLst>
              <a:ext uri="{FF2B5EF4-FFF2-40B4-BE49-F238E27FC236}">
                <a16:creationId xmlns:a16="http://schemas.microsoft.com/office/drawing/2014/main" id="{E9C63D5F-41BD-08AB-F212-58F6C9100ECD}"/>
              </a:ext>
            </a:extLst>
          </p:cNvPr>
          <p:cNvSpPr/>
          <p:nvPr/>
        </p:nvSpPr>
        <p:spPr bwMode="auto">
          <a:xfrm>
            <a:off x="2401585" y="962953"/>
            <a:ext cx="360000" cy="4932091"/>
          </a:xfrm>
          <a:prstGeom prst="leftBrac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Geschweifte Klammer links 7">
            <a:extLst>
              <a:ext uri="{FF2B5EF4-FFF2-40B4-BE49-F238E27FC236}">
                <a16:creationId xmlns:a16="http://schemas.microsoft.com/office/drawing/2014/main" id="{B2A29885-E695-8D00-5B9A-1995095879D8}"/>
              </a:ext>
            </a:extLst>
          </p:cNvPr>
          <p:cNvSpPr/>
          <p:nvPr/>
        </p:nvSpPr>
        <p:spPr bwMode="auto">
          <a:xfrm flipH="1">
            <a:off x="10203580" y="962953"/>
            <a:ext cx="360000" cy="4932091"/>
          </a:xfrm>
          <a:prstGeom prst="leftBrac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E5F90188-EF65-5ECF-D387-3F0CC05CDB25}"/>
              </a:ext>
            </a:extLst>
          </p:cNvPr>
          <p:cNvSpPr txBox="1"/>
          <p:nvPr/>
        </p:nvSpPr>
        <p:spPr>
          <a:xfrm>
            <a:off x="653470" y="3797774"/>
            <a:ext cx="1540806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CH" sz="2000" dirty="0" err="1"/>
              <a:t>SALCAprep</a:t>
            </a:r>
            <a:endParaRPr lang="de-CH" sz="2000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1F4F072C-18AB-A670-4196-1803A953A5B6}"/>
              </a:ext>
            </a:extLst>
          </p:cNvPr>
          <p:cNvSpPr txBox="1"/>
          <p:nvPr/>
        </p:nvSpPr>
        <p:spPr>
          <a:xfrm>
            <a:off x="417829" y="4809598"/>
            <a:ext cx="2012089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CH" sz="2000" dirty="0" err="1"/>
              <a:t>SALCAmapping</a:t>
            </a:r>
            <a:endParaRPr lang="de-CH" sz="2000" dirty="0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AB95C2A3-30D6-741C-67E2-9B73E5DCC3AA}"/>
              </a:ext>
            </a:extLst>
          </p:cNvPr>
          <p:cNvSpPr txBox="1"/>
          <p:nvPr/>
        </p:nvSpPr>
        <p:spPr>
          <a:xfrm>
            <a:off x="567709" y="2658753"/>
            <a:ext cx="1712328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CH" sz="2000" dirty="0" err="1"/>
              <a:t>SALCAtables</a:t>
            </a:r>
            <a:endParaRPr lang="de-CH" sz="2000" dirty="0"/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0C81289C-C34F-2686-289F-8AF09D6CCC19}"/>
              </a:ext>
            </a:extLst>
          </p:cNvPr>
          <p:cNvSpPr txBox="1"/>
          <p:nvPr/>
        </p:nvSpPr>
        <p:spPr>
          <a:xfrm>
            <a:off x="316840" y="1646929"/>
            <a:ext cx="2214068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CH" sz="2000" dirty="0" err="1">
                <a:solidFill>
                  <a:schemeClr val="bg1">
                    <a:lumMod val="65000"/>
                  </a:schemeClr>
                </a:solidFill>
              </a:rPr>
              <a:t>SALCAplausibility</a:t>
            </a:r>
            <a:endParaRPr lang="de-CH" sz="2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B4DD7244-8DD5-9CA4-8FA1-7EA44A311556}"/>
              </a:ext>
            </a:extLst>
          </p:cNvPr>
          <p:cNvSpPr txBox="1"/>
          <p:nvPr/>
        </p:nvSpPr>
        <p:spPr>
          <a:xfrm>
            <a:off x="10420198" y="862206"/>
            <a:ext cx="1697821" cy="510909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CH" sz="2000" dirty="0">
                <a:solidFill>
                  <a:schemeClr val="bg1">
                    <a:lumMod val="65000"/>
                  </a:schemeClr>
                </a:solidFill>
              </a:rPr>
              <a:t>Running the </a:t>
            </a:r>
            <a:r>
              <a:rPr lang="de-CH" sz="2000" dirty="0" err="1">
                <a:solidFill>
                  <a:schemeClr val="bg1">
                    <a:lumMod val="65000"/>
                  </a:schemeClr>
                </a:solidFill>
              </a:rPr>
              <a:t>scripts</a:t>
            </a:r>
            <a:r>
              <a:rPr lang="de-CH" sz="2000" dirty="0">
                <a:solidFill>
                  <a:schemeClr val="bg1">
                    <a:lumMod val="65000"/>
                  </a:schemeClr>
                </a:solidFill>
              </a:rPr>
              <a:t> in the </a:t>
            </a:r>
            <a:r>
              <a:rPr lang="de-CH" sz="2000" dirty="0" err="1">
                <a:solidFill>
                  <a:schemeClr val="bg1">
                    <a:lumMod val="65000"/>
                  </a:schemeClr>
                </a:solidFill>
              </a:rPr>
              <a:t>right</a:t>
            </a:r>
            <a:r>
              <a:rPr lang="de-CH" sz="20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de-CH" sz="2000" dirty="0" err="1">
                <a:solidFill>
                  <a:schemeClr val="bg1">
                    <a:lumMod val="65000"/>
                  </a:schemeClr>
                </a:solidFill>
              </a:rPr>
              <a:t>order</a:t>
            </a:r>
            <a:endParaRPr lang="de-CH" sz="2000" dirty="0">
              <a:solidFill>
                <a:schemeClr val="bg1">
                  <a:lumMod val="65000"/>
                </a:schemeClr>
              </a:solidFill>
            </a:endParaRPr>
          </a:p>
          <a:p>
            <a:endParaRPr lang="de-CH" sz="14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de-CH" sz="2000" dirty="0" err="1">
                <a:solidFill>
                  <a:schemeClr val="bg1">
                    <a:lumMod val="65000"/>
                  </a:schemeClr>
                </a:solidFill>
              </a:rPr>
              <a:t>Allocation</a:t>
            </a:r>
            <a:endParaRPr lang="de-CH" sz="2000" dirty="0">
              <a:solidFill>
                <a:schemeClr val="bg1">
                  <a:lumMod val="65000"/>
                </a:schemeClr>
              </a:solidFill>
            </a:endParaRPr>
          </a:p>
          <a:p>
            <a:endParaRPr lang="de-CH" sz="14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de-CH" sz="2000" dirty="0">
                <a:solidFill>
                  <a:schemeClr val="bg1">
                    <a:lumMod val="65000"/>
                  </a:schemeClr>
                </a:solidFill>
              </a:rPr>
              <a:t>Mapping to </a:t>
            </a:r>
            <a:r>
              <a:rPr lang="de-CH" sz="2000" dirty="0" err="1">
                <a:solidFill>
                  <a:schemeClr val="bg1">
                    <a:lumMod val="65000"/>
                  </a:schemeClr>
                </a:solidFill>
              </a:rPr>
              <a:t>upstream</a:t>
            </a:r>
            <a:r>
              <a:rPr lang="de-CH" sz="2000" dirty="0">
                <a:solidFill>
                  <a:schemeClr val="bg1">
                    <a:lumMod val="65000"/>
                  </a:schemeClr>
                </a:solidFill>
              </a:rPr>
              <a:t> LCIs</a:t>
            </a:r>
          </a:p>
          <a:p>
            <a:endParaRPr lang="de-CH" sz="14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de-CH" sz="2000" dirty="0" err="1">
                <a:solidFill>
                  <a:schemeClr val="bg1">
                    <a:lumMod val="65000"/>
                  </a:schemeClr>
                </a:solidFill>
              </a:rPr>
              <a:t>Formatting</a:t>
            </a:r>
            <a:r>
              <a:rPr lang="de-CH" sz="20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de-CH" sz="2000" dirty="0" err="1">
                <a:solidFill>
                  <a:schemeClr val="bg1">
                    <a:lumMod val="65000"/>
                  </a:schemeClr>
                </a:solidFill>
              </a:rPr>
              <a:t>into</a:t>
            </a:r>
            <a:r>
              <a:rPr lang="de-CH" sz="20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de-CH" sz="2000" dirty="0" err="1">
                <a:solidFill>
                  <a:schemeClr val="bg1">
                    <a:lumMod val="65000"/>
                  </a:schemeClr>
                </a:solidFill>
              </a:rPr>
              <a:t>SimaPro</a:t>
            </a:r>
            <a:r>
              <a:rPr lang="de-CH" sz="2000" dirty="0">
                <a:solidFill>
                  <a:schemeClr val="bg1">
                    <a:lumMod val="65000"/>
                  </a:schemeClr>
                </a:solidFill>
              </a:rPr>
              <a:t>- and </a:t>
            </a:r>
            <a:r>
              <a:rPr lang="de-CH" sz="2000" dirty="0" err="1">
                <a:solidFill>
                  <a:schemeClr val="bg1">
                    <a:lumMod val="65000"/>
                  </a:schemeClr>
                </a:solidFill>
              </a:rPr>
              <a:t>Brightway-compatible</a:t>
            </a:r>
            <a:r>
              <a:rPr lang="de-CH" sz="2000" dirty="0">
                <a:solidFill>
                  <a:schemeClr val="bg1">
                    <a:lumMod val="65000"/>
                  </a:schemeClr>
                </a:solidFill>
              </a:rPr>
              <a:t> CSV </a:t>
            </a:r>
            <a:r>
              <a:rPr lang="de-CH" sz="2000" dirty="0" err="1">
                <a:solidFill>
                  <a:schemeClr val="bg1">
                    <a:lumMod val="65000"/>
                  </a:schemeClr>
                </a:solidFill>
              </a:rPr>
              <a:t>files</a:t>
            </a:r>
            <a:endParaRPr lang="de-CH" sz="2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8CA743F9-A855-4A45-B18B-D395438E68D6}"/>
              </a:ext>
            </a:extLst>
          </p:cNvPr>
          <p:cNvSpPr/>
          <p:nvPr/>
        </p:nvSpPr>
        <p:spPr bwMode="auto">
          <a:xfrm>
            <a:off x="4514663" y="4835476"/>
            <a:ext cx="2645263" cy="1194387"/>
          </a:xfrm>
          <a:prstGeom prst="ellipse">
            <a:avLst/>
          </a:prstGeom>
          <a:solidFill>
            <a:srgbClr val="909CC2">
              <a:alpha val="5019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1696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2" grpId="0" animBg="1"/>
      <p:bldP spid="14" grpId="0" animBg="1"/>
      <p:bldP spid="18" grpId="0" animBg="1"/>
      <p:bldP spid="20" grpId="0" animBg="1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A89581-75A4-C784-E67A-544B85EA7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Transition to an open-source publication</a:t>
            </a:r>
            <a:endParaRPr lang="de-CH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36369BB-BC98-EE93-70A2-BB638FC0BD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dirty="0"/>
              <a:t>Aims of code </a:t>
            </a:r>
            <a:r>
              <a:rPr lang="de-CH" dirty="0" err="1"/>
              <a:t>improvements</a:t>
            </a:r>
            <a:r>
              <a:rPr lang="de-CH" dirty="0"/>
              <a:t>:</a:t>
            </a:r>
          </a:p>
          <a:p>
            <a:r>
              <a:rPr lang="de-CH" dirty="0" err="1"/>
              <a:t>Facilitating</a:t>
            </a:r>
            <a:r>
              <a:rPr lang="de-CH" dirty="0"/>
              <a:t> </a:t>
            </a:r>
            <a:r>
              <a:rPr lang="de-CH" b="1" dirty="0" err="1"/>
              <a:t>reuse</a:t>
            </a:r>
            <a:r>
              <a:rPr lang="de-CH" dirty="0"/>
              <a:t> by and </a:t>
            </a:r>
            <a:r>
              <a:rPr lang="de-CH" b="1" dirty="0" err="1"/>
              <a:t>collaboration</a:t>
            </a:r>
            <a:r>
              <a:rPr lang="de-CH" dirty="0"/>
              <a:t> </a:t>
            </a:r>
            <a:r>
              <a:rPr lang="de-CH" dirty="0" err="1"/>
              <a:t>with</a:t>
            </a:r>
            <a:r>
              <a:rPr lang="de-CH" dirty="0"/>
              <a:t> external </a:t>
            </a:r>
            <a:r>
              <a:rPr lang="de-CH" dirty="0" err="1"/>
              <a:t>researchers</a:t>
            </a:r>
            <a:endParaRPr lang="de-CH" dirty="0"/>
          </a:p>
          <a:p>
            <a:r>
              <a:rPr lang="de-CH" dirty="0"/>
              <a:t>Making the </a:t>
            </a:r>
            <a:r>
              <a:rPr lang="de-CH" dirty="0" err="1"/>
              <a:t>software</a:t>
            </a:r>
            <a:r>
              <a:rPr lang="de-CH" dirty="0"/>
              <a:t> </a:t>
            </a:r>
            <a:r>
              <a:rPr lang="de-CH" b="1" dirty="0" err="1"/>
              <a:t>development</a:t>
            </a:r>
            <a:r>
              <a:rPr lang="de-CH" dirty="0"/>
              <a:t> </a:t>
            </a:r>
            <a:r>
              <a:rPr lang="de-CH" dirty="0" err="1"/>
              <a:t>process</a:t>
            </a:r>
            <a:r>
              <a:rPr lang="de-CH" dirty="0"/>
              <a:t> </a:t>
            </a:r>
            <a:r>
              <a:rPr lang="de-CH" dirty="0" err="1"/>
              <a:t>more</a:t>
            </a:r>
            <a:r>
              <a:rPr lang="de-CH" dirty="0"/>
              <a:t> </a:t>
            </a:r>
            <a:r>
              <a:rPr lang="de-CH" dirty="0" err="1"/>
              <a:t>sustainable</a:t>
            </a:r>
            <a:endParaRPr lang="de-CH" dirty="0"/>
          </a:p>
          <a:p>
            <a:r>
              <a:rPr lang="de-CH" dirty="0" err="1"/>
              <a:t>Ensuring</a:t>
            </a:r>
            <a:r>
              <a:rPr lang="de-CH" dirty="0"/>
              <a:t> </a:t>
            </a:r>
            <a:r>
              <a:rPr lang="de-CH" b="1" dirty="0" err="1"/>
              <a:t>continuity</a:t>
            </a:r>
            <a:r>
              <a:rPr lang="de-CH" dirty="0"/>
              <a:t> </a:t>
            </a:r>
            <a:r>
              <a:rPr lang="de-CH" dirty="0" err="1"/>
              <a:t>despite</a:t>
            </a:r>
            <a:r>
              <a:rPr lang="de-CH" dirty="0"/>
              <a:t> potential </a:t>
            </a:r>
            <a:r>
              <a:rPr lang="de-CH" dirty="0" err="1"/>
              <a:t>changes</a:t>
            </a:r>
            <a:r>
              <a:rPr lang="de-CH" dirty="0"/>
              <a:t> </a:t>
            </a:r>
            <a:r>
              <a:rPr lang="de-CH" dirty="0" err="1"/>
              <a:t>within</a:t>
            </a:r>
            <a:r>
              <a:rPr lang="de-CH" dirty="0"/>
              <a:t> the </a:t>
            </a:r>
            <a:r>
              <a:rPr lang="de-CH" dirty="0" err="1"/>
              <a:t>research</a:t>
            </a:r>
            <a:r>
              <a:rPr lang="de-CH" dirty="0"/>
              <a:t> </a:t>
            </a:r>
            <a:r>
              <a:rPr lang="de-CH" dirty="0" err="1"/>
              <a:t>team</a:t>
            </a:r>
            <a:r>
              <a:rPr lang="de-CH" dirty="0"/>
              <a:t> </a:t>
            </a:r>
            <a:r>
              <a:rPr lang="de-CH" dirty="0" err="1"/>
              <a:t>over</a:t>
            </a:r>
            <a:r>
              <a:rPr lang="de-CH" dirty="0"/>
              <a:t> time</a:t>
            </a:r>
          </a:p>
          <a:p>
            <a:r>
              <a:rPr lang="de-CH" b="1" dirty="0" err="1"/>
              <a:t>Harmonizing</a:t>
            </a:r>
            <a:r>
              <a:rPr lang="de-CH" dirty="0"/>
              <a:t> </a:t>
            </a:r>
            <a:r>
              <a:rPr lang="de-CH" dirty="0" err="1"/>
              <a:t>among</a:t>
            </a:r>
            <a:r>
              <a:rPr lang="de-CH" dirty="0"/>
              <a:t> and </a:t>
            </a:r>
            <a:r>
              <a:rPr lang="de-CH" dirty="0" err="1"/>
              <a:t>accommodating</a:t>
            </a:r>
            <a:r>
              <a:rPr lang="de-CH" dirty="0"/>
              <a:t> </a:t>
            </a:r>
            <a:r>
              <a:rPr lang="de-CH" b="1" dirty="0"/>
              <a:t>different </a:t>
            </a:r>
            <a:r>
              <a:rPr lang="de-CH" b="1" dirty="0" err="1"/>
              <a:t>experience</a:t>
            </a:r>
            <a:r>
              <a:rPr lang="de-CH" b="1" dirty="0"/>
              <a:t> </a:t>
            </a:r>
            <a:r>
              <a:rPr lang="de-CH" b="1" dirty="0" err="1"/>
              <a:t>levels</a:t>
            </a:r>
            <a:r>
              <a:rPr lang="de-CH" dirty="0"/>
              <a:t> and </a:t>
            </a:r>
            <a:r>
              <a:rPr lang="de-CH" dirty="0" err="1"/>
              <a:t>styles</a:t>
            </a:r>
            <a:r>
              <a:rPr lang="de-CH" dirty="0"/>
              <a:t> in Python </a:t>
            </a:r>
            <a:r>
              <a:rPr lang="de-CH" dirty="0" err="1"/>
              <a:t>programming</a:t>
            </a:r>
            <a:endParaRPr lang="de-CH" dirty="0"/>
          </a:p>
          <a:p>
            <a:endParaRPr lang="de-CH" dirty="0"/>
          </a:p>
          <a:p>
            <a:pPr marL="0" indent="0">
              <a:buNone/>
            </a:pPr>
            <a:r>
              <a:rPr lang="de-CH" dirty="0"/>
              <a:t>In </a:t>
            </a:r>
            <a:r>
              <a:rPr lang="de-CH" dirty="0" err="1"/>
              <a:t>practice</a:t>
            </a:r>
            <a:r>
              <a:rPr lang="de-CH" dirty="0"/>
              <a:t>:</a:t>
            </a:r>
          </a:p>
          <a:p>
            <a:r>
              <a:rPr lang="de-CH" dirty="0">
                <a:sym typeface="Wingdings" panose="05000000000000000000" pitchFamily="2" charset="2"/>
              </a:rPr>
              <a:t>D</a:t>
            </a:r>
            <a:r>
              <a:rPr lang="de-CH" dirty="0"/>
              <a:t>efinition of </a:t>
            </a:r>
            <a:r>
              <a:rPr lang="de-CH" dirty="0" err="1"/>
              <a:t>guidelines</a:t>
            </a:r>
            <a:r>
              <a:rPr lang="de-CH" dirty="0"/>
              <a:t> and a </a:t>
            </a:r>
            <a:r>
              <a:rPr lang="de-CH" dirty="0" err="1"/>
              <a:t>short</a:t>
            </a:r>
            <a:r>
              <a:rPr lang="de-CH" dirty="0"/>
              <a:t>-term plan for </a:t>
            </a:r>
            <a:r>
              <a:rPr lang="de-CH" dirty="0" err="1"/>
              <a:t>cleaning</a:t>
            </a:r>
            <a:r>
              <a:rPr lang="de-CH" dirty="0"/>
              <a:t> </a:t>
            </a:r>
            <a:r>
              <a:rPr lang="de-CH" dirty="0" err="1"/>
              <a:t>our</a:t>
            </a:r>
            <a:r>
              <a:rPr lang="de-CH" dirty="0"/>
              <a:t> </a:t>
            </a:r>
            <a:r>
              <a:rPr lang="de-CH" dirty="0" err="1"/>
              <a:t>codebase</a:t>
            </a:r>
            <a:endParaRPr lang="de-CH" dirty="0"/>
          </a:p>
          <a:p>
            <a:pPr>
              <a:buFont typeface="Wingdings" panose="05000000000000000000" pitchFamily="2" charset="2"/>
              <a:buChar char="à"/>
            </a:pPr>
            <a:r>
              <a:rPr lang="en-US" b="1" dirty="0"/>
              <a:t>Release</a:t>
            </a:r>
            <a:r>
              <a:rPr lang="en-US" dirty="0"/>
              <a:t> on 2 June 2026 on GitHub:</a:t>
            </a:r>
            <a:r>
              <a:rPr lang="de-CH" dirty="0"/>
              <a:t> </a:t>
            </a:r>
            <a:r>
              <a:rPr lang="de-CH" dirty="0">
                <a:hlinkClick r:id="rId2"/>
              </a:rPr>
              <a:t>https://github.com/agroscope-ch/salca</a:t>
            </a:r>
            <a:endParaRPr lang="de-CH" dirty="0"/>
          </a:p>
          <a:p>
            <a:r>
              <a:rPr lang="de-CH" dirty="0"/>
              <a:t>Outline of </a:t>
            </a:r>
            <a:r>
              <a:rPr lang="de-CH" dirty="0" err="1"/>
              <a:t>future</a:t>
            </a:r>
            <a:r>
              <a:rPr lang="de-CH" dirty="0"/>
              <a:t> </a:t>
            </a:r>
            <a:r>
              <a:rPr lang="de-CH" dirty="0" err="1"/>
              <a:t>plans</a:t>
            </a:r>
            <a:r>
              <a:rPr lang="de-CH" dirty="0"/>
              <a:t> to </a:t>
            </a:r>
            <a:r>
              <a:rPr lang="de-CH" dirty="0" err="1"/>
              <a:t>further</a:t>
            </a:r>
            <a:r>
              <a:rPr lang="de-CH" dirty="0"/>
              <a:t> </a:t>
            </a:r>
            <a:r>
              <a:rPr lang="de-CH" dirty="0" err="1"/>
              <a:t>improve</a:t>
            </a:r>
            <a:r>
              <a:rPr lang="de-CH" dirty="0"/>
              <a:t> </a:t>
            </a:r>
            <a:r>
              <a:rPr lang="de-CH" dirty="0" err="1"/>
              <a:t>documentation</a:t>
            </a:r>
            <a:r>
              <a:rPr lang="de-CH" dirty="0"/>
              <a:t> and the code</a:t>
            </a:r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759623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1EF001-E096-266B-2F40-D75F10EBF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67D50C-BC8E-8142-BD96-686A29F3A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Transition to an open-source publication</a:t>
            </a:r>
            <a:endParaRPr lang="de-CH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E34C65E-F957-F998-78F4-7B4A8DC039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dirty="0"/>
              <a:t>Outline of </a:t>
            </a:r>
            <a:r>
              <a:rPr lang="de-CH" dirty="0" err="1"/>
              <a:t>future</a:t>
            </a:r>
            <a:r>
              <a:rPr lang="de-CH" dirty="0"/>
              <a:t> </a:t>
            </a:r>
            <a:r>
              <a:rPr lang="de-CH" dirty="0" err="1"/>
              <a:t>plans</a:t>
            </a:r>
            <a:r>
              <a:rPr lang="de-CH" dirty="0"/>
              <a:t> to </a:t>
            </a:r>
            <a:r>
              <a:rPr lang="de-CH" dirty="0" err="1"/>
              <a:t>further</a:t>
            </a:r>
            <a:r>
              <a:rPr lang="de-CH" dirty="0"/>
              <a:t> </a:t>
            </a:r>
            <a:r>
              <a:rPr lang="de-CH" dirty="0" err="1"/>
              <a:t>improve</a:t>
            </a:r>
            <a:r>
              <a:rPr lang="de-CH" dirty="0"/>
              <a:t> </a:t>
            </a:r>
            <a:r>
              <a:rPr lang="de-CH" dirty="0" err="1"/>
              <a:t>documentation</a:t>
            </a:r>
            <a:r>
              <a:rPr lang="de-CH" dirty="0"/>
              <a:t> and the code</a:t>
            </a:r>
          </a:p>
          <a:p>
            <a:pPr lvl="0"/>
            <a:r>
              <a:rPr lang="en-US" dirty="0"/>
              <a:t>Cleaning parameter and data </a:t>
            </a:r>
            <a:r>
              <a:rPr lang="en-US" b="1" dirty="0"/>
              <a:t>tables</a:t>
            </a:r>
          </a:p>
          <a:p>
            <a:pPr lvl="0"/>
            <a:r>
              <a:rPr lang="en-US" b="1" dirty="0"/>
              <a:t>Refactoring</a:t>
            </a:r>
            <a:r>
              <a:rPr lang="en-US" dirty="0"/>
              <a:t> for easier overview, reuse, adaptation, and testing</a:t>
            </a:r>
            <a:endParaRPr lang="de-CH" dirty="0"/>
          </a:p>
          <a:p>
            <a:pPr lvl="0"/>
            <a:r>
              <a:rPr lang="en-US" b="1" dirty="0"/>
              <a:t>Documenting</a:t>
            </a:r>
            <a:r>
              <a:rPr lang="en-US" dirty="0"/>
              <a:t> the code (e.g., using NumPy style and sphinx)</a:t>
            </a:r>
          </a:p>
          <a:p>
            <a:pPr lvl="0"/>
            <a:r>
              <a:rPr lang="en-US" dirty="0"/>
              <a:t>Making the code </a:t>
            </a:r>
            <a:r>
              <a:rPr lang="en-US" b="1" dirty="0"/>
              <a:t>compatible</a:t>
            </a:r>
            <a:r>
              <a:rPr lang="en-US" dirty="0"/>
              <a:t> with newer package versions</a:t>
            </a:r>
            <a:endParaRPr lang="de-CH" dirty="0"/>
          </a:p>
          <a:p>
            <a:r>
              <a:rPr lang="en-US" b="1" dirty="0"/>
              <a:t>Testing</a:t>
            </a:r>
            <a:r>
              <a:rPr lang="en-US" dirty="0"/>
              <a:t> (beyond the current plausibility checks)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US" dirty="0">
                <a:sym typeface="Wingdings" panose="05000000000000000000" pitchFamily="2" charset="2"/>
              </a:rPr>
              <a:t>Priority: models that will be developed further during this work </a:t>
            </a:r>
            <a:r>
              <a:rPr lang="en-US" dirty="0" err="1">
                <a:sym typeface="Wingdings" panose="05000000000000000000" pitchFamily="2" charset="2"/>
              </a:rPr>
              <a:t>programme</a:t>
            </a:r>
            <a:endParaRPr lang="en-US" dirty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à"/>
            </a:pPr>
            <a:r>
              <a:rPr lang="en-US" dirty="0"/>
              <a:t>Next release on GitHub planned in </a:t>
            </a:r>
            <a:r>
              <a:rPr lang="en-US" b="1" dirty="0"/>
              <a:t>October 2026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dirty="0"/>
              <a:t>In parallel</a:t>
            </a:r>
          </a:p>
          <a:p>
            <a:r>
              <a:rPr lang="en-US" dirty="0"/>
              <a:t>Further developments of some </a:t>
            </a:r>
            <a:r>
              <a:rPr lang="en-US" b="1" dirty="0"/>
              <a:t>models</a:t>
            </a:r>
          </a:p>
          <a:p>
            <a:r>
              <a:rPr lang="en-US" dirty="0"/>
              <a:t>Development of an </a:t>
            </a:r>
            <a:r>
              <a:rPr lang="en-US" b="1" dirty="0"/>
              <a:t>alternative</a:t>
            </a:r>
            <a:r>
              <a:rPr lang="en-US" dirty="0"/>
              <a:t> to the </a:t>
            </a:r>
            <a:r>
              <a:rPr lang="en-US" dirty="0" err="1"/>
              <a:t>SALCAfuture</a:t>
            </a:r>
            <a:r>
              <a:rPr lang="en-US" dirty="0"/>
              <a:t> tool </a:t>
            </a:r>
            <a:r>
              <a:rPr lang="en-US" dirty="0">
                <a:sym typeface="Wingdings" panose="05000000000000000000" pitchFamily="2" charset="2"/>
              </a:rPr>
              <a:t> Cédric Furrer</a:t>
            </a:r>
            <a:endParaRPr lang="de-CH" dirty="0">
              <a:solidFill>
                <a:srgbClr val="FF0000"/>
              </a:solidFill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DF4EBE7-9C29-81E8-8993-7C24C11A27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60" t="9358" r="22106" b="60133"/>
          <a:stretch>
            <a:fillRect/>
          </a:stretch>
        </p:blipFill>
        <p:spPr>
          <a:xfrm>
            <a:off x="10433867" y="4622228"/>
            <a:ext cx="1338641" cy="133864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94403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DEC752-217B-6721-DBB0-DA5F0D43D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9AC9C1D-749D-C14A-56F7-A5FC83BCF3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>
              <a:buFont typeface="Wingdings" panose="05000000000000000000" pitchFamily="2" charset="2"/>
              <a:buChar char="à"/>
            </a:pPr>
            <a:r>
              <a:rPr lang="de-CH" sz="3200" dirty="0"/>
              <a:t> Demo of </a:t>
            </a:r>
            <a:r>
              <a:rPr lang="de-CH" sz="3200" dirty="0" err="1"/>
              <a:t>SALCAsoilquality</a:t>
            </a:r>
            <a:r>
              <a:rPr lang="de-CH" sz="3200" dirty="0"/>
              <a:t> </a:t>
            </a:r>
            <a:r>
              <a:rPr lang="de-CH" sz="3200" dirty="0" err="1"/>
              <a:t>model</a:t>
            </a:r>
            <a:r>
              <a:rPr lang="de-CH" sz="3200" dirty="0"/>
              <a:t> in a Notebook</a:t>
            </a:r>
          </a:p>
          <a:p>
            <a:pPr>
              <a:buFont typeface="Wingdings" panose="05000000000000000000" pitchFamily="2" charset="2"/>
              <a:buChar char="à"/>
            </a:pPr>
            <a:endParaRPr lang="de-CH" sz="3200" dirty="0"/>
          </a:p>
        </p:txBody>
      </p:sp>
    </p:spTree>
    <p:extLst>
      <p:ext uri="{BB962C8B-B14F-4D97-AF65-F5344CB8AC3E}">
        <p14:creationId xmlns:p14="http://schemas.microsoft.com/office/powerpoint/2010/main" val="37186213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 bwMode="auto">
          <a:xfrm>
            <a:off x="816746" y="62144"/>
            <a:ext cx="11203619" cy="669376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025" y="144967"/>
            <a:ext cx="10055097" cy="6532736"/>
          </a:xfrm>
          <a:prstGeom prst="rect">
            <a:avLst/>
          </a:prstGeom>
        </p:spPr>
      </p:pic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3634264" y="2477118"/>
            <a:ext cx="5221723" cy="2067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77796" indent="-177796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7179" indent="-177796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100">
                <a:solidFill>
                  <a:schemeClr val="tx1"/>
                </a:solidFill>
                <a:latin typeface="+mn-lt"/>
              </a:defRPr>
            </a:lvl2pPr>
            <a:lvl3pPr marL="534975" indent="-17620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2B2B2"/>
              </a:buClr>
              <a:buFont typeface="Wingdings" panose="05000000000000000000" pitchFamily="2" charset="2"/>
              <a:buChar char="§"/>
              <a:defRPr sz="2100">
                <a:solidFill>
                  <a:schemeClr val="tx1"/>
                </a:solidFill>
                <a:latin typeface="+mn-lt"/>
              </a:defRPr>
            </a:lvl3pPr>
            <a:lvl4pPr marL="714357" indent="-177796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0C0C0"/>
              </a:buClr>
              <a:buFont typeface="Wingdings" panose="05000000000000000000" pitchFamily="2" charset="2"/>
              <a:buChar char="§"/>
              <a:defRPr sz="2100">
                <a:solidFill>
                  <a:schemeClr val="tx1"/>
                </a:solidFill>
                <a:latin typeface="+mn-lt"/>
              </a:defRPr>
            </a:lvl4pPr>
            <a:lvl5pPr marL="900091" indent="-184146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Font typeface="Wingdings" panose="05000000000000000000" pitchFamily="2" charset="2"/>
              <a:buChar char="§"/>
              <a:defRPr sz="2100">
                <a:solidFill>
                  <a:schemeClr val="tx1"/>
                </a:solidFill>
                <a:latin typeface="+mn-lt"/>
              </a:defRPr>
            </a:lvl5pPr>
            <a:lvl6pPr marL="1357279" indent="-184146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</a:defRPr>
            </a:lvl6pPr>
            <a:lvl7pPr marL="1814468" indent="-184146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</a:defRPr>
            </a:lvl7pPr>
            <a:lvl8pPr marL="2271657" indent="-184146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</a:defRPr>
            </a:lvl8pPr>
            <a:lvl9pPr marL="2728845" indent="-184146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de-CH" sz="2400" b="1" kern="0" dirty="0" err="1"/>
              <a:t>Thank</a:t>
            </a:r>
            <a:r>
              <a:rPr lang="de-CH" sz="2400" b="1" kern="0" dirty="0"/>
              <a:t> </a:t>
            </a:r>
            <a:r>
              <a:rPr lang="de-CH" sz="2400" b="1" kern="0" dirty="0" err="1"/>
              <a:t>you</a:t>
            </a:r>
            <a:r>
              <a:rPr lang="de-CH" sz="2400" b="1" kern="0" dirty="0"/>
              <a:t> </a:t>
            </a:r>
            <a:r>
              <a:rPr lang="de-CH" sz="2400" b="1" kern="0" dirty="0" err="1"/>
              <a:t>for</a:t>
            </a:r>
            <a:r>
              <a:rPr lang="de-CH" sz="2400" b="1" kern="0" dirty="0"/>
              <a:t> </a:t>
            </a:r>
            <a:r>
              <a:rPr lang="de-CH" sz="2400" b="1" kern="0" dirty="0" err="1"/>
              <a:t>your</a:t>
            </a:r>
            <a:r>
              <a:rPr lang="de-CH" sz="2400" b="1" kern="0" dirty="0"/>
              <a:t> </a:t>
            </a:r>
            <a:r>
              <a:rPr lang="de-CH" sz="2400" b="1" kern="0" dirty="0" err="1"/>
              <a:t>attention</a:t>
            </a:r>
            <a:endParaRPr lang="de-CH" sz="2400" b="1" kern="0" dirty="0"/>
          </a:p>
          <a:p>
            <a:pPr marL="0" indent="0" algn="ctr">
              <a:buFont typeface="Wingdings" panose="05000000000000000000" pitchFamily="2" charset="2"/>
              <a:buNone/>
            </a:pPr>
            <a:br>
              <a:rPr lang="de-CH" sz="1600" b="1" kern="0" dirty="0">
                <a:solidFill>
                  <a:srgbClr val="A01E32"/>
                </a:solidFill>
              </a:rPr>
            </a:br>
            <a:r>
              <a:rPr lang="de-CH" sz="1600" b="1" kern="0" dirty="0"/>
              <a:t>Laura Scherer</a:t>
            </a:r>
            <a:br>
              <a:rPr lang="de-CH" sz="1600" b="1" kern="0" dirty="0"/>
            </a:br>
            <a:r>
              <a:rPr lang="de-CH" sz="1050" b="1" kern="0" dirty="0"/>
              <a:t>laura.scherer@agroscope.admin.ch</a:t>
            </a:r>
          </a:p>
          <a:p>
            <a:pPr marL="0" indent="0" algn="ctr">
              <a:buFont typeface="Wingdings" panose="05000000000000000000" pitchFamily="2" charset="2"/>
              <a:buNone/>
            </a:pPr>
            <a:endParaRPr lang="de-CH" sz="1600" b="1" kern="0" dirty="0">
              <a:solidFill>
                <a:srgbClr val="A01E32"/>
              </a:solidFill>
            </a:endParaRPr>
          </a:p>
          <a:p>
            <a:pPr marL="0" indent="0" algn="ctr">
              <a:lnSpc>
                <a:spcPts val="1900"/>
              </a:lnSpc>
              <a:buFont typeface="Wingdings" panose="05000000000000000000" pitchFamily="2" charset="2"/>
              <a:buNone/>
            </a:pPr>
            <a:r>
              <a:rPr lang="de-CH" sz="1600" b="1" kern="0" dirty="0">
                <a:solidFill>
                  <a:srgbClr val="A01E32"/>
                </a:solidFill>
              </a:rPr>
              <a:t>Agroscope</a:t>
            </a:r>
            <a:r>
              <a:rPr lang="de-CH" sz="1600" b="1" kern="0" dirty="0">
                <a:solidFill>
                  <a:srgbClr val="C00000"/>
                </a:solidFill>
              </a:rPr>
              <a:t> </a:t>
            </a:r>
            <a:r>
              <a:rPr lang="de-CH" sz="1600" kern="0" dirty="0" err="1">
                <a:solidFill>
                  <a:schemeClr val="bg1">
                    <a:lumMod val="50000"/>
                  </a:schemeClr>
                </a:solidFill>
              </a:rPr>
              <a:t>good</a:t>
            </a:r>
            <a:r>
              <a:rPr lang="de-CH" sz="1600" kern="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de-CH" sz="1600" kern="0" dirty="0" err="1">
                <a:solidFill>
                  <a:schemeClr val="bg1">
                    <a:lumMod val="50000"/>
                  </a:schemeClr>
                </a:solidFill>
              </a:rPr>
              <a:t>food</a:t>
            </a:r>
            <a:r>
              <a:rPr lang="de-CH" sz="1600" kern="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de-CH" sz="1600" kern="0" dirty="0" err="1">
                <a:solidFill>
                  <a:schemeClr val="bg1">
                    <a:lumMod val="50000"/>
                  </a:schemeClr>
                </a:solidFill>
              </a:rPr>
              <a:t>healthy</a:t>
            </a:r>
            <a:r>
              <a:rPr lang="de-CH" sz="1600" kern="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de-CH" sz="1600" kern="0" dirty="0" err="1">
                <a:solidFill>
                  <a:schemeClr val="bg1">
                    <a:lumMod val="50000"/>
                  </a:schemeClr>
                </a:solidFill>
              </a:rPr>
              <a:t>environment</a:t>
            </a:r>
            <a:endParaRPr lang="de-CH" sz="1600" kern="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 algn="ctr">
              <a:lnSpc>
                <a:spcPts val="1900"/>
              </a:lnSpc>
              <a:buFont typeface="Wingdings" panose="05000000000000000000" pitchFamily="2" charset="2"/>
              <a:buNone/>
            </a:pPr>
            <a:r>
              <a:rPr lang="de-CH" sz="1600" kern="0" dirty="0">
                <a:solidFill>
                  <a:schemeClr val="bg1">
                    <a:lumMod val="50000"/>
                  </a:schemeClr>
                </a:solidFill>
              </a:rPr>
              <a:t>www.agroscope.admin.ch</a:t>
            </a:r>
            <a:br>
              <a:rPr lang="de-CH" sz="1600" b="1" kern="0" dirty="0">
                <a:solidFill>
                  <a:srgbClr val="C00000"/>
                </a:solidFill>
              </a:rPr>
            </a:br>
            <a:endParaRPr lang="de-CH" sz="1600" kern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576639"/>
      </p:ext>
    </p:extLst>
  </p:cSld>
  <p:clrMapOvr>
    <a:masterClrMapping/>
  </p:clrMapOvr>
</p:sld>
</file>

<file path=ppt/theme/theme1.xml><?xml version="1.0" encoding="utf-8"?>
<a:theme xmlns:a="http://schemas.openxmlformats.org/drawingml/2006/main" name="Agroscope_PowerPoint-Präsentation_2013_d">
  <a:themeElements>
    <a:clrScheme name="ART_PPT-Vorlage_deutsc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RT_PPT-Vorlage_deutsc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ART_PPT-Vorlage_deutsc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PPT-Vorlage_deutsc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PPT-Vorlage_deutsc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PPT-Vorlage_deutsc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PPT-Vorlage_deutsc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_PPT-Vorlage_deutsc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PPT-Vorlage_deutsc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PPT-Vorlage_deutsc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PPT-Vorlage_deutsc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PPT-Vorlage_deutsc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PPT-Vorlage_deutsc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_PPT-Vorlage_deutsc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aesentation-englisch" id="{20F4A5E0-F53D-46D5-85EF-939955188972}" vid="{93661A20-261B-47A4-BEAB-E247E643105C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EN Agroscope wide</Template>
  <TotalTime>0</TotalTime>
  <Words>633</Words>
  <Application>Microsoft Office PowerPoint</Application>
  <PresentationFormat>Breitbild</PresentationFormat>
  <Paragraphs>108</Paragraphs>
  <Slides>11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4" baseType="lpstr">
      <vt:lpstr>Arial</vt:lpstr>
      <vt:lpstr>Wingdings</vt:lpstr>
      <vt:lpstr>Agroscope_PowerPoint-Präsentation_2013_d</vt:lpstr>
      <vt:lpstr>  </vt:lpstr>
      <vt:lpstr>Need for efficient and flexible tools</vt:lpstr>
      <vt:lpstr>History of SALCA</vt:lpstr>
      <vt:lpstr>Scope of SALCA models</vt:lpstr>
      <vt:lpstr>Motivation for a transition from spreadsheets to Python</vt:lpstr>
      <vt:lpstr>SALCA-PY components</vt:lpstr>
      <vt:lpstr>Modular structure of SALCA models</vt:lpstr>
      <vt:lpstr>Transition to an open-source publication</vt:lpstr>
      <vt:lpstr>Transition to an open-source publication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Scherer Laura AGROSCOPE</dc:creator>
  <cp:keywords>Power Point</cp:keywords>
  <cp:lastModifiedBy>Scherer Laura AGROSCOPE</cp:lastModifiedBy>
  <cp:revision>79</cp:revision>
  <cp:lastPrinted>2003-11-14T16:51:38Z</cp:lastPrinted>
  <dcterms:created xsi:type="dcterms:W3CDTF">2026-09-09T17:16:42Z</dcterms:created>
  <dcterms:modified xsi:type="dcterms:W3CDTF">2026-09-22T19:12:04Z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Utilisation">
    <vt:lpwstr/>
  </property>
  <property fmtid="{D5CDD505-2E9C-101B-9397-08002B2CF9AE}" pid="3" name="Date de mise en application">
    <vt:lpwstr>2007-07-17T00:00:00Z</vt:lpwstr>
  </property>
  <property fmtid="{D5CDD505-2E9C-101B-9397-08002B2CF9AE}" pid="4" name="ContentType">
    <vt:lpwstr>Document</vt:lpwstr>
  </property>
  <property fmtid="{D5CDD505-2E9C-101B-9397-08002B2CF9AE}" pid="5" name="Langue">
    <vt:lpwstr>I</vt:lpwstr>
  </property>
  <property fmtid="{D5CDD505-2E9C-101B-9397-08002B2CF9AE}" pid="6" name="Resp./Verantw.">
    <vt:lpwstr>Resp. processus / Prozess Verantw.</vt:lpwstr>
  </property>
  <property fmtid="{D5CDD505-2E9C-101B-9397-08002B2CF9AE}" pid="7" name="Process">
    <vt:lpwstr>Administration</vt:lpwstr>
  </property>
  <property fmtid="{D5CDD505-2E9C-101B-9397-08002B2CF9AE}" pid="8" name="Category">
    <vt:lpwstr>Form</vt:lpwstr>
  </property>
  <property fmtid="{D5CDD505-2E9C-101B-9397-08002B2CF9AE}" pid="9" name="Item Language">
    <vt:lpwstr>German</vt:lpwstr>
  </property>
  <property fmtid="{D5CDD505-2E9C-101B-9397-08002B2CF9AE}" pid="10" name="English Version">
    <vt:lpwstr>13</vt:lpwstr>
  </property>
  <property fmtid="{D5CDD505-2E9C-101B-9397-08002B2CF9AE}" pid="11" name="Italian Version">
    <vt:lpwstr>12</vt:lpwstr>
  </property>
  <property fmtid="{D5CDD505-2E9C-101B-9397-08002B2CF9AE}" pid="12" name="French Version">
    <vt:lpwstr>10</vt:lpwstr>
  </property>
  <property fmtid="{D5CDD505-2E9C-101B-9397-08002B2CF9AE}" pid="13" name="German Version">
    <vt:lpwstr>11</vt:lpwstr>
  </property>
  <property fmtid="{D5CDD505-2E9C-101B-9397-08002B2CF9AE}" pid="14" name="display_urn:schemas-microsoft-com:office:office#In_x0020_charge">
    <vt:lpwstr>Rusterholz Peter ACW</vt:lpwstr>
  </property>
  <property fmtid="{D5CDD505-2E9C-101B-9397-08002B2CF9AE}" pid="15" name="In charge">
    <vt:lpwstr>102</vt:lpwstr>
  </property>
  <property fmtid="{D5CDD505-2E9C-101B-9397-08002B2CF9AE}" pid="16" name="MSIP_Label_aa112399-b73b-40c1-8af2-919b124b9d91_Enabled">
    <vt:lpwstr>true</vt:lpwstr>
  </property>
  <property fmtid="{D5CDD505-2E9C-101B-9397-08002B2CF9AE}" pid="17" name="MSIP_Label_aa112399-b73b-40c1-8af2-919b124b9d91_SetDate">
    <vt:lpwstr>2026-09-09T17:17:45Z</vt:lpwstr>
  </property>
  <property fmtid="{D5CDD505-2E9C-101B-9397-08002B2CF9AE}" pid="18" name="MSIP_Label_aa112399-b73b-40c1-8af2-919b124b9d91_Method">
    <vt:lpwstr>Privileged</vt:lpwstr>
  </property>
  <property fmtid="{D5CDD505-2E9C-101B-9397-08002B2CF9AE}" pid="19" name="MSIP_Label_aa112399-b73b-40c1-8af2-919b124b9d91_Name">
    <vt:lpwstr>L2</vt:lpwstr>
  </property>
  <property fmtid="{D5CDD505-2E9C-101B-9397-08002B2CF9AE}" pid="20" name="MSIP_Label_aa112399-b73b-40c1-8af2-919b124b9d91_SiteId">
    <vt:lpwstr>6ae27add-8276-4a38-88c1-3a9c1f973767</vt:lpwstr>
  </property>
  <property fmtid="{D5CDD505-2E9C-101B-9397-08002B2CF9AE}" pid="21" name="MSIP_Label_aa112399-b73b-40c1-8af2-919b124b9d91_ActionId">
    <vt:lpwstr>8d2f6df2-af62-4f03-b83a-98e241e74c05</vt:lpwstr>
  </property>
  <property fmtid="{D5CDD505-2E9C-101B-9397-08002B2CF9AE}" pid="22" name="MSIP_Label_aa112399-b73b-40c1-8af2-919b124b9d91_ContentBits">
    <vt:lpwstr>0</vt:lpwstr>
  </property>
  <property fmtid="{D5CDD505-2E9C-101B-9397-08002B2CF9AE}" pid="23" name="MSIP_Label_aa112399-b73b-40c1-8af2-919b124b9d91_Tag">
    <vt:lpwstr>10, 0, 1, 1</vt:lpwstr>
  </property>
</Properties>
</file>