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0287000" cx="18288000"/>
  <p:notesSz cx="10287000" cy="18288000"/>
  <p:embeddedFontLst>
    <p:embeddedFont>
      <p:font typeface="Nuni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Nunito-bold.fntdata"/><Relationship Id="rId12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Nunito-boldItalic.fntdata"/><Relationship Id="rId14" Type="http://schemas.openxmlformats.org/officeDocument/2006/relationships/font" Target="fonts/Nuni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25" y="1371600"/>
            <a:ext cx="6858325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" name="Google Shape;19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" name="Google Shape;28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" name="Google Shape;37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:notes"/>
          <p:cNvSpPr/>
          <p:nvPr>
            <p:ph idx="2" type="sldImg"/>
          </p:nvPr>
        </p:nvSpPr>
        <p:spPr>
          <a:xfrm>
            <a:off x="1714825" y="1371600"/>
            <a:ext cx="6858325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7:notes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/>
              <a:t>Keep it simple: BAFU, EF and their mappings sit once in the DDS infrastructure; every foreground dataset (Agribalyse now, others later) is built on that same base with the same pipeline.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5" name="Google Shape;285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d-d-s.ch/" TargetMode="External"/><Relationship Id="rId4" Type="http://schemas.openxmlformats.org/officeDocument/2006/relationships/hyperlink" Target="https://www.d-d-s.ch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1227149" y="2533913"/>
            <a:ext cx="13269600" cy="50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8000"/>
              <a:buFont typeface="Nunito"/>
              <a:buNone/>
            </a:pPr>
            <a:r>
              <a:rPr b="0" i="0" lang="en-US" sz="80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Reproducing Agribalyse in Brightway : open pipeline for matching, scoring and comparing.</a:t>
            </a:r>
            <a:endParaRPr b="0" i="0" sz="8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1276174" y="8317415"/>
            <a:ext cx="99909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3954"/>
              <a:buFont typeface="Nunito"/>
              <a:buNone/>
            </a:pPr>
            <a:r>
              <a:rPr b="0" i="0" lang="en-US" sz="3954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Laurenz Bougan</a:t>
            </a:r>
            <a:endParaRPr b="0" i="0" sz="3954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" name="Google Shape;14;p3"/>
          <p:cNvSpPr/>
          <p:nvPr/>
        </p:nvSpPr>
        <p:spPr>
          <a:xfrm>
            <a:off x="1274060" y="9093291"/>
            <a:ext cx="10605900" cy="1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2622"/>
              <a:buFont typeface="Nunito"/>
              <a:buNone/>
            </a:pPr>
            <a:r>
              <a:rPr b="0" i="0" lang="en-US" sz="2622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Sep 23, 2026 · Brightcon 2026</a:t>
            </a:r>
            <a:endParaRPr b="0" i="0" sz="262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125" y="408334"/>
            <a:ext cx="4840228" cy="226116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 flipH="1">
            <a:off x="1022948" y="8317425"/>
            <a:ext cx="251100" cy="532800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5343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1333500" y="3189288"/>
            <a:ext cx="1769824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4AE99"/>
              </a:buClr>
              <a:buSzPts val="1501"/>
              <a:buFont typeface="Nunito"/>
              <a:buNone/>
            </a:pPr>
            <a:r>
              <a:rPr b="1" i="0" lang="en-US" sz="1502" u="none" cap="none" strike="noStrike">
                <a:solidFill>
                  <a:srgbClr val="84AE99"/>
                </a:solidFill>
                <a:latin typeface="Nunito"/>
                <a:ea typeface="Nunito"/>
                <a:cs typeface="Nunito"/>
                <a:sym typeface="Nunito"/>
              </a:rPr>
              <a:t>SHOWCASE</a:t>
            </a:r>
            <a:endParaRPr b="0" i="0" sz="150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1333500" y="3606998"/>
            <a:ext cx="11583314" cy="12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908"/>
              <a:buFont typeface="Nunito"/>
              <a:buNone/>
            </a:pPr>
            <a:r>
              <a:rPr b="0" i="0" lang="en-US" sz="7909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Opening up Agribalyse</a:t>
            </a:r>
            <a:endParaRPr b="0" i="0" sz="7909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preencoded.png" id="24" name="Google Shape;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3500" y="5839024"/>
            <a:ext cx="685800" cy="78224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/>
          <p:nvPr/>
        </p:nvSpPr>
        <p:spPr>
          <a:xfrm>
            <a:off x="2209800" y="6141244"/>
            <a:ext cx="52404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48"/>
              <a:buFont typeface="Nunito"/>
              <a:buNone/>
            </a:pPr>
            <a:r>
              <a:rPr b="0" i="0" lang="en-US" sz="1149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Funded by ADEME (Agence de la transition écologique)</a:t>
            </a:r>
            <a:endParaRPr b="0" i="0" sz="1149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1333500" y="2178646"/>
            <a:ext cx="171831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501"/>
              <a:buFont typeface="Nunito"/>
              <a:buNone/>
            </a:pPr>
            <a:r>
              <a:rPr b="1" i="0" lang="en-US" sz="1502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SHOWCASE · SCOPE</a:t>
            </a:r>
            <a:endParaRPr b="0" i="0" sz="150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1333500" y="2596357"/>
            <a:ext cx="171831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5404"/>
              <a:buFont typeface="Nunito"/>
              <a:buNone/>
            </a:pPr>
            <a:r>
              <a:rPr b="1" i="0" lang="en-US" sz="5405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What we set out to do</a:t>
            </a:r>
            <a:endParaRPr b="0" i="0" sz="5405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1042130" y="3780037"/>
            <a:ext cx="7797070" cy="26961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-457200" lvl="0" marL="4572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3B7"/>
              </a:buClr>
              <a:buSzPts val="3032"/>
              <a:buFont typeface="Arial"/>
              <a:buChar char="•"/>
            </a:pPr>
            <a:r>
              <a:rPr b="0" i="0" lang="en-US" sz="3032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Make Agribalyse v3.2 and v4.0 available in Brightway, on the top of ecoinvent.</a:t>
            </a:r>
            <a:endParaRPr b="0" i="0" sz="3032" u="none" cap="none" strike="noStrike">
              <a:solidFill>
                <a:srgbClr val="2B2B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32">
              <a:solidFill>
                <a:srgbClr val="2B2B2B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457200" lvl="0" marL="4572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3B7"/>
              </a:buClr>
              <a:buSzPts val="3032"/>
              <a:buFont typeface="Arial"/>
              <a:buChar char="•"/>
            </a:pPr>
            <a:r>
              <a:rPr b="0" i="0" lang="en-US" sz="3032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Establish a pipeline that can be reused beyond a few versions.</a:t>
            </a:r>
            <a:endParaRPr b="0" i="0" sz="303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9233630" y="3780037"/>
            <a:ext cx="7797070" cy="38899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-457200" lvl="0" marL="4572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3B7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Build on the published EF v3.1 flows : not implementations specific to a software or database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3B7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Comparison of LCIA results: Brightway vs. Simapro/3rd party provider assumptions and mappings, explain deviations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1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1333500" y="952500"/>
            <a:ext cx="171831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501"/>
              <a:buFont typeface="Nunito"/>
              <a:buNone/>
            </a:pPr>
            <a:r>
              <a:rPr b="1" i="0" lang="en-US" sz="1502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SHOWCASE · METHOD</a:t>
            </a:r>
            <a:endParaRPr b="0" i="0" sz="150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1333500" y="1370211"/>
            <a:ext cx="171831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5404"/>
              <a:buFont typeface="Nunito"/>
              <a:buNone/>
            </a:pPr>
            <a:r>
              <a:rPr b="1" i="0" lang="en-US" sz="5405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Mapping of elementary flows</a:t>
            </a:r>
            <a:endParaRPr b="0" i="0" sz="5405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" name="Google Shape;42;p6"/>
          <p:cNvSpPr/>
          <p:nvPr/>
        </p:nvSpPr>
        <p:spPr>
          <a:xfrm>
            <a:off x="1000100" y="3466793"/>
            <a:ext cx="4467344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2400"/>
              <a:buFont typeface="Nunito"/>
              <a:buNone/>
            </a:pPr>
            <a:r>
              <a:rPr b="1" i="0" lang="en-US" sz="24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SOURCE INVENTORY</a:t>
            </a:r>
            <a:endParaRPr b="0" i="0" sz="2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" name="Google Shape;43;p6"/>
          <p:cNvSpPr/>
          <p:nvPr/>
        </p:nvSpPr>
        <p:spPr>
          <a:xfrm>
            <a:off x="1203161" y="3930343"/>
            <a:ext cx="4061222" cy="2400300"/>
          </a:xfrm>
          <a:prstGeom prst="roundRect">
            <a:avLst>
              <a:gd fmla="val 8714" name="adj"/>
            </a:avLst>
          </a:prstGeom>
          <a:solidFill>
            <a:schemeClr val="lt1"/>
          </a:solidFill>
          <a:ln cap="flat" cmpd="sng" w="12700">
            <a:solidFill>
              <a:srgbClr val="D4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2357367" y="4175319"/>
            <a:ext cx="182901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800"/>
              <a:buFont typeface="Nunito"/>
              <a:buNone/>
            </a:pPr>
            <a:r>
              <a:rPr b="1" i="0" lang="en-US" sz="18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Agribalyse</a:t>
            </a:r>
            <a:endParaRPr b="0" i="0" sz="2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1351539" y="4511869"/>
            <a:ext cx="3764467" cy="8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0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Dataset of LCI processes. We map each elementary-flow exchange onto an ecoinvent or EF v3.1 flow, so it can be characterized with a CF.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" name="Google Shape;46;p6"/>
          <p:cNvSpPr/>
          <p:nvPr/>
        </p:nvSpPr>
        <p:spPr>
          <a:xfrm>
            <a:off x="1000100" y="6492399"/>
            <a:ext cx="4467344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1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normalise names &amp; units · pre-link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5569183" y="5009004"/>
            <a:ext cx="474464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AE99"/>
              </a:buClr>
              <a:buSzPts val="3600"/>
              <a:buFont typeface="Nunito"/>
              <a:buNone/>
            </a:pPr>
            <a:r>
              <a:rPr b="0" i="0" lang="en-US" sz="3600" u="none" cap="none" strike="noStrike">
                <a:solidFill>
                  <a:srgbClr val="84AE99"/>
                </a:solidFill>
                <a:latin typeface="Nunito"/>
                <a:ea typeface="Nunito"/>
                <a:cs typeface="Nunito"/>
                <a:sym typeface="Nunito"/>
              </a:rPr>
              <a:t>→</a:t>
            </a:r>
            <a:endParaRPr b="0" i="0" sz="3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" name="Google Shape;48;p6"/>
          <p:cNvSpPr/>
          <p:nvPr/>
        </p:nvSpPr>
        <p:spPr>
          <a:xfrm>
            <a:off x="5998115" y="3411979"/>
            <a:ext cx="6030893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2400"/>
              <a:buFont typeface="Nunito"/>
              <a:buNone/>
            </a:pPr>
            <a:r>
              <a:rPr b="1" i="0" lang="en-US" sz="24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PRIORITY-TIER MATCHER</a:t>
            </a:r>
            <a:endParaRPr b="0" i="0" sz="2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6272247" y="3875529"/>
            <a:ext cx="5482630" cy="463550"/>
          </a:xfrm>
          <a:prstGeom prst="roundRect">
            <a:avLst>
              <a:gd fmla="val 2054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6272247" y="432637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6272247" y="387552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6272247" y="3875529"/>
            <a:ext cx="44450" cy="46355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11742177" y="3875529"/>
            <a:ext cx="12700" cy="46355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6488147" y="3999353"/>
            <a:ext cx="3815854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800"/>
              <a:buFont typeface="Nunito"/>
              <a:buNone/>
            </a:pPr>
            <a:r>
              <a:rPr b="1" i="0" lang="en-US" sz="18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Curated &amp; manual matches</a:t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11043479" y="4062854"/>
            <a:ext cx="603448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override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6272247" y="4434329"/>
            <a:ext cx="5482630" cy="463550"/>
          </a:xfrm>
          <a:prstGeom prst="roundRect">
            <a:avLst>
              <a:gd fmla="val 2054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6272247" y="488517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6272247" y="443432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6272247" y="4434329"/>
            <a:ext cx="44450" cy="46355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11742177" y="4434329"/>
            <a:ext cx="12700" cy="46355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6488147" y="4558154"/>
            <a:ext cx="3815854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800"/>
              <a:buFont typeface="Nunito"/>
              <a:buNone/>
            </a:pPr>
            <a:r>
              <a:rPr b="1" i="0" lang="en-US" sz="18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Harmonised flows · CAS / water</a:t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11043479" y="4621654"/>
            <a:ext cx="603448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override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6272247" y="4993129"/>
            <a:ext cx="5482630" cy="463550"/>
          </a:xfrm>
          <a:prstGeom prst="roundRect">
            <a:avLst>
              <a:gd fmla="val 2054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6272247" y="544397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6272247" y="499312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6272247" y="4993129"/>
            <a:ext cx="44450" cy="46355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11742177" y="4993129"/>
            <a:ext cx="12700" cy="46355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6488147" y="5116954"/>
            <a:ext cx="399618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800"/>
              <a:buFont typeface="Nunito"/>
              <a:buNone/>
            </a:pPr>
            <a:r>
              <a:rPr b="1" i="0" lang="en-US" sz="18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Automated name / unit fallbacks</a:t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11116504" y="5180454"/>
            <a:ext cx="530423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fill-only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6272247" y="5551929"/>
            <a:ext cx="5482630" cy="463550"/>
          </a:xfrm>
          <a:prstGeom prst="roundRect">
            <a:avLst>
              <a:gd fmla="val 2054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6272247" y="600277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6272247" y="555192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6272247" y="5551929"/>
            <a:ext cx="44450" cy="46355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11742177" y="5551929"/>
            <a:ext cx="12700" cy="46355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6488147" y="5675754"/>
            <a:ext cx="3576043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800"/>
              <a:buFont typeface="Nunito"/>
              <a:buNone/>
            </a:pPr>
            <a:r>
              <a:rPr b="1" i="0" lang="en-US" sz="18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LLM-reviewed &amp; synonyms</a:t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11116504" y="5739254"/>
            <a:ext cx="530423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fill-only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6272247" y="6110729"/>
            <a:ext cx="5482630" cy="463550"/>
          </a:xfrm>
          <a:prstGeom prst="roundRect">
            <a:avLst>
              <a:gd fmla="val 20548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6272247" y="656157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6272247" y="6110729"/>
            <a:ext cx="548263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6272247" y="6110729"/>
            <a:ext cx="44450" cy="46355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11742177" y="6110729"/>
            <a:ext cx="12700" cy="46355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6488147" y="6234554"/>
            <a:ext cx="2030214" cy="301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800"/>
              <a:buFont typeface="Nunito"/>
              <a:buNone/>
            </a:pPr>
            <a:r>
              <a:rPr b="1" i="0" lang="en-US" sz="18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Unmatchable</a:t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11148849" y="6298054"/>
            <a:ext cx="498078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no link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5998115" y="6860029"/>
            <a:ext cx="6030893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1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walks tiers ascending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1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first valid link wins · routes each flow to one target list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12059677" y="5009004"/>
            <a:ext cx="474464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AE99"/>
              </a:buClr>
              <a:buSzPts val="3600"/>
              <a:buFont typeface="Nunito"/>
              <a:buNone/>
            </a:pPr>
            <a:r>
              <a:rPr b="0" i="0" lang="en-US" sz="3600" u="none" cap="none" strike="noStrike">
                <a:solidFill>
                  <a:srgbClr val="84AE99"/>
                </a:solidFill>
                <a:latin typeface="Nunito"/>
                <a:ea typeface="Nunito"/>
                <a:cs typeface="Nunito"/>
                <a:sym typeface="Nunito"/>
              </a:rPr>
              <a:t>→</a:t>
            </a:r>
            <a:endParaRPr b="0" i="0" sz="3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11864832" y="2843654"/>
            <a:ext cx="5993018" cy="263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2400"/>
              <a:buFont typeface="Nunito"/>
              <a:buNone/>
            </a:pPr>
            <a:r>
              <a:rPr b="1" i="0" lang="en-US" sz="24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CHARACTERIZED FLOW TABLES</a:t>
            </a:r>
            <a:endParaRPr b="0" i="0" sz="2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12762741" y="3354829"/>
            <a:ext cx="4061222" cy="1704975"/>
          </a:xfrm>
          <a:prstGeom prst="roundRect">
            <a:avLst>
              <a:gd fmla="val 7821" name="adj"/>
            </a:avLst>
          </a:prstGeom>
          <a:solidFill>
            <a:srgbClr val="FFFFFF"/>
          </a:solidFill>
          <a:ln cap="flat" cmpd="sng" w="12700">
            <a:solidFill>
              <a:srgbClr val="D4D2C5"/>
            </a:solidFill>
            <a:prstDash val="solid"/>
            <a:round/>
            <a:headEnd len="sm" w="sm" type="none"/>
            <a:tailEnd len="sm" w="sm" type="none"/>
          </a:ln>
          <a:effectLst>
            <a:outerShdw blurRad="133350" rotWithShape="0" algn="bl" dir="5400000" dist="19050">
              <a:srgbClr val="3C5343">
                <a:alpha val="588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12775441" y="3367529"/>
            <a:ext cx="4035822" cy="698500"/>
          </a:xfrm>
          <a:prstGeom prst="rect">
            <a:avLst/>
          </a:prstGeom>
          <a:solidFill>
            <a:srgbClr val="3C5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12908791" y="3446904"/>
            <a:ext cx="2720744" cy="2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Nunito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ecoinvent-3.9.1-biosphere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" name="Google Shape;90;p6"/>
          <p:cNvSpPr/>
          <p:nvPr/>
        </p:nvSpPr>
        <p:spPr>
          <a:xfrm>
            <a:off x="12908791" y="3665979"/>
            <a:ext cx="414603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Nunito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flows with a clean ecoinvent equivalent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" name="Google Shape;91;p6"/>
          <p:cNvSpPr/>
          <p:nvPr/>
        </p:nvSpPr>
        <p:spPr>
          <a:xfrm>
            <a:off x="12908791" y="3856479"/>
            <a:ext cx="1179711" cy="171450"/>
          </a:xfrm>
          <a:prstGeom prst="roundRect">
            <a:avLst>
              <a:gd fmla="val 50000" name="adj"/>
            </a:avLst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6"/>
          <p:cNvSpPr/>
          <p:nvPr/>
        </p:nvSpPr>
        <p:spPr>
          <a:xfrm>
            <a:off x="13004041" y="3843779"/>
            <a:ext cx="11073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63A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32463A"/>
                </a:solidFill>
                <a:latin typeface="Nunito"/>
                <a:ea typeface="Nunito"/>
                <a:cs typeface="Nunito"/>
                <a:sym typeface="Nunito"/>
              </a:rPr>
              <a:t>CFs from bw2io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12908791" y="4151754"/>
            <a:ext cx="2256631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ELEMENTARY FLOW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15279723" y="4151754"/>
            <a:ext cx="1398389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EF V3.1 CF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" name="Google Shape;95;p6"/>
          <p:cNvSpPr/>
          <p:nvPr/>
        </p:nvSpPr>
        <p:spPr>
          <a:xfrm>
            <a:off x="12775441" y="4310504"/>
            <a:ext cx="2447131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"/>
          <p:cNvSpPr/>
          <p:nvPr/>
        </p:nvSpPr>
        <p:spPr>
          <a:xfrm>
            <a:off x="12908791" y="4370829"/>
            <a:ext cx="2256631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Carbon dioxide, fossil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" name="Google Shape;97;p6"/>
          <p:cNvSpPr/>
          <p:nvPr/>
        </p:nvSpPr>
        <p:spPr>
          <a:xfrm>
            <a:off x="15222573" y="4310504"/>
            <a:ext cx="158888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6"/>
          <p:cNvSpPr/>
          <p:nvPr/>
        </p:nvSpPr>
        <p:spPr>
          <a:xfrm>
            <a:off x="15279723" y="4370829"/>
            <a:ext cx="1398389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1.0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12775441" y="4558154"/>
            <a:ext cx="2447131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12908791" y="4618479"/>
            <a:ext cx="2256631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Methane, fossil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15222573" y="4558154"/>
            <a:ext cx="158888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15279723" y="4618479"/>
            <a:ext cx="1398389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29.8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12775441" y="4805804"/>
            <a:ext cx="2447131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12908791" y="4866129"/>
            <a:ext cx="2256631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15222573" y="4805804"/>
            <a:ext cx="158888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15279723" y="4866129"/>
            <a:ext cx="1398389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12762741" y="5250304"/>
            <a:ext cx="4061222" cy="1704975"/>
          </a:xfrm>
          <a:prstGeom prst="roundRect">
            <a:avLst>
              <a:gd fmla="val 7821" name="adj"/>
            </a:avLst>
          </a:prstGeom>
          <a:solidFill>
            <a:srgbClr val="FFFFFF"/>
          </a:solidFill>
          <a:ln cap="flat" cmpd="sng" w="12700">
            <a:solidFill>
              <a:srgbClr val="D4D2C5"/>
            </a:solidFill>
            <a:prstDash val="solid"/>
            <a:round/>
            <a:headEnd len="sm" w="sm" type="none"/>
            <a:tailEnd len="sm" w="sm" type="none"/>
          </a:ln>
          <a:effectLst>
            <a:outerShdw blurRad="133350" rotWithShape="0" algn="bl" dir="5400000" dist="19050">
              <a:srgbClr val="3C5343">
                <a:alpha val="588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12775441" y="5214878"/>
            <a:ext cx="4035822" cy="698500"/>
          </a:xfrm>
          <a:prstGeom prst="rect">
            <a:avLst/>
          </a:prstGeom>
          <a:solidFill>
            <a:srgbClr val="3C5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12908791" y="5294253"/>
            <a:ext cx="287520" cy="2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Nunito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ef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12908791" y="5513328"/>
            <a:ext cx="414603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Nunito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EF v3.1 flows with no ecoinvent equivalent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12908791" y="5703828"/>
            <a:ext cx="1603772" cy="171450"/>
          </a:xfrm>
          <a:prstGeom prst="roundRect">
            <a:avLst>
              <a:gd fmla="val 50000" name="adj"/>
            </a:avLst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13004041" y="5691128"/>
            <a:ext cx="157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63A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32463A"/>
                </a:solidFill>
                <a:latin typeface="Nunito"/>
                <a:ea typeface="Nunito"/>
                <a:cs typeface="Nunito"/>
                <a:sym typeface="Nunito"/>
              </a:rPr>
              <a:t>CFs from JRC EF v3.1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12908791" y="5999103"/>
            <a:ext cx="2223095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ELEMENTARY FLOW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15246186" y="5999103"/>
            <a:ext cx="1431925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EF V3.1 CF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12775441" y="6205979"/>
            <a:ext cx="2413595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12908791" y="6266304"/>
            <a:ext cx="2223095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Dinitrogen monoxide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15189036" y="6205979"/>
            <a:ext cx="1622425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15246186" y="6266304"/>
            <a:ext cx="14319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273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12775441" y="6453629"/>
            <a:ext cx="2413595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12908791" y="6513954"/>
            <a:ext cx="2223095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Methane, biogenic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15189036" y="6453629"/>
            <a:ext cx="1622425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15246186" y="6513954"/>
            <a:ext cx="1431925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27.0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12775441" y="6701279"/>
            <a:ext cx="2413595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12908791" y="6761604"/>
            <a:ext cx="2223095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15189036" y="6701279"/>
            <a:ext cx="1622425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15246186" y="6761604"/>
            <a:ext cx="1431925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2B2B2B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12701823" y="7241029"/>
            <a:ext cx="4183059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1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one EF v3.1 method carries both CF sets, bw2io + JRC · values illustrative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3575685" y="8802291"/>
            <a:ext cx="1113663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2161"/>
              <a:buFont typeface="Nunito"/>
              <a:buNone/>
            </a:pPr>
            <a:r>
              <a:rPr b="0" i="0" lang="en-US" sz="2162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Each Agribalyse elementary flow is matched into one of two characterized flow tables;  ecoinvent 3.9.1 or the published EF v3.1. Both scored by the EF v3.1 LCIA methods.</a:t>
            </a:r>
            <a:endParaRPr b="0" i="0" sz="216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/>
          <p:nvPr/>
        </p:nvSpPr>
        <p:spPr>
          <a:xfrm>
            <a:off x="1333500" y="952500"/>
            <a:ext cx="171831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501"/>
              <a:buFont typeface="Nunito"/>
              <a:buNone/>
            </a:pPr>
            <a:r>
              <a:rPr b="1" i="0" lang="en-US" sz="1502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SHOWCASE · RESULTS</a:t>
            </a:r>
            <a:endParaRPr b="0" i="0" sz="150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1333500" y="1370211"/>
            <a:ext cx="171831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5404"/>
              <a:buFont typeface="Nunito"/>
              <a:buNone/>
            </a:pPr>
            <a:r>
              <a:rPr b="1" i="0" lang="en-US" sz="5405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Comparing results and explaining deviations</a:t>
            </a:r>
            <a:endParaRPr b="0" i="0" sz="5405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1299414" y="3835251"/>
            <a:ext cx="8271669" cy="2073275"/>
          </a:xfrm>
          <a:prstGeom prst="roundRect">
            <a:avLst>
              <a:gd fmla="val 6432" name="adj"/>
            </a:avLst>
          </a:prstGeom>
          <a:solidFill>
            <a:srgbClr val="FFFFFF"/>
          </a:solidFill>
          <a:ln cap="flat" cmpd="sng" w="12700">
            <a:solidFill>
              <a:srgbClr val="D4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312114" y="3749527"/>
            <a:ext cx="8246269" cy="412750"/>
          </a:xfrm>
          <a:prstGeom prst="rect">
            <a:avLst/>
          </a:prstGeom>
          <a:solidFill>
            <a:srgbClr val="3C534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1426414" y="3861487"/>
            <a:ext cx="1028502" cy="228600"/>
          </a:xfrm>
          <a:prstGeom prst="roundRect">
            <a:avLst>
              <a:gd fmla="val 3333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1540714" y="3911345"/>
            <a:ext cx="87610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Product %diff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2626366" y="3887282"/>
            <a:ext cx="972145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CF comparison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3808061" y="3887282"/>
            <a:ext cx="83522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Distributions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" name="Google Shape;142;p7"/>
          <p:cNvSpPr/>
          <p:nvPr/>
        </p:nvSpPr>
        <p:spPr>
          <a:xfrm rot="-1800001">
            <a:off x="2146160" y="4247777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climate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" name="Google Shape;143;p7"/>
          <p:cNvSpPr/>
          <p:nvPr/>
        </p:nvSpPr>
        <p:spPr>
          <a:xfrm rot="-1800001">
            <a:off x="3047463" y="4247777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ozone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" name="Google Shape;144;p7"/>
          <p:cNvSpPr/>
          <p:nvPr/>
        </p:nvSpPr>
        <p:spPr>
          <a:xfrm rot="-1800001">
            <a:off x="3948852" y="4247728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pm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" name="Google Shape;145;p7"/>
          <p:cNvSpPr/>
          <p:nvPr/>
        </p:nvSpPr>
        <p:spPr>
          <a:xfrm rot="-1800001">
            <a:off x="4850267" y="4247777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acid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" name="Google Shape;146;p7"/>
          <p:cNvSpPr/>
          <p:nvPr/>
        </p:nvSpPr>
        <p:spPr>
          <a:xfrm rot="-1800001">
            <a:off x="5751570" y="4247777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e_fw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7" name="Google Shape;147;p7"/>
          <p:cNvSpPr/>
          <p:nvPr/>
        </p:nvSpPr>
        <p:spPr>
          <a:xfrm rot="-1800001">
            <a:off x="6652959" y="4247728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land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8" name="Google Shape;148;p7"/>
          <p:cNvSpPr/>
          <p:nvPr/>
        </p:nvSpPr>
        <p:spPr>
          <a:xfrm rot="-1800001">
            <a:off x="7554375" y="4247777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water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" name="Google Shape;149;p7"/>
          <p:cNvSpPr/>
          <p:nvPr/>
        </p:nvSpPr>
        <p:spPr>
          <a:xfrm rot="-1800001">
            <a:off x="8455764" y="4247728"/>
            <a:ext cx="952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1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cc_fos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1344199" y="4486126"/>
            <a:ext cx="7304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Milk, cow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2223538" y="44861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3124841" y="44861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4026144" y="448612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E3C0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4927645" y="44861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28949" y="44861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6730252" y="448612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7631753" y="44861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E3C0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8533056" y="448612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1344199" y="4705201"/>
            <a:ext cx="7304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Wheat grain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2223538" y="470520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3124841" y="470520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4026144" y="4705201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4927645" y="470520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5828949" y="470520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CF8A76"/>
          </a:solidFill>
          <a:ln>
            <a:noFill/>
          </a:ln>
          <a:effectLst>
            <a:outerShdw blurRad="101600" rotWithShape="0" algn="bl" dir="16200000" dist="50800">
              <a:srgbClr val="3C5343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6730252" y="4705201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7631753" y="470520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8533056" y="4705201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1344199" y="4924276"/>
            <a:ext cx="7304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Tomato, FR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2223538" y="492427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3124841" y="492427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E3C0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4026144" y="492427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4927645" y="492427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5828949" y="492427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6730252" y="492427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7631753" y="492427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CF8A7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8533056" y="492427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1346605" y="5143351"/>
            <a:ext cx="7304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Beef, FR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2223538" y="514335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3124841" y="514335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4026144" y="5143351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4927645" y="514335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E3C0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5828949" y="514335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6730252" y="5143351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7631753" y="5143351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8533056" y="5143351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1344199" y="5362426"/>
            <a:ext cx="7304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Carrot, FR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2223538" y="53624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3124841" y="53624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4026144" y="536242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4927645" y="53624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5828949" y="53624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6730252" y="536242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E3C07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7631753" y="5362426"/>
            <a:ext cx="872728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8533056" y="5362426"/>
            <a:ext cx="872927" cy="190500"/>
          </a:xfrm>
          <a:prstGeom prst="roundRect">
            <a:avLst>
              <a:gd fmla="val 15000" name="adj"/>
            </a:avLst>
          </a:prstGeom>
          <a:solidFill>
            <a:srgbClr val="84AE99">
              <a:alpha val="5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1464514" y="5667226"/>
            <a:ext cx="818885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900"/>
              <a:buFont typeface="Nunito"/>
              <a:buNone/>
            </a:pPr>
            <a:r>
              <a:rPr b="0" i="0" lang="en-US" sz="9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≈ 507 products × 19 EF v3.1 impact methods · cell colour = %diff of our score vs the ADEME reference (green ≈ agree · amber &gt; 30% · red ≫)</a:t>
            </a:r>
            <a:endParaRPr b="0" i="0" sz="9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1299414" y="6099026"/>
            <a:ext cx="2706489" cy="3810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1416889" y="6222851"/>
            <a:ext cx="271869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400"/>
              <a:buFont typeface="Nunito"/>
              <a:buNone/>
            </a:pPr>
            <a:r>
              <a:rPr b="1" i="0" lang="en-US" sz="14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Product %diff</a:t>
            </a:r>
            <a:endParaRPr b="0" i="0" sz="1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1416889" y="6534167"/>
            <a:ext cx="2547739" cy="5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0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backtest grid: computed score vs ADEME reference, per product × impact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082103" y="6099026"/>
            <a:ext cx="2706489" cy="3810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4199578" y="6222851"/>
            <a:ext cx="271869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400"/>
              <a:buFont typeface="Nunito"/>
              <a:buNone/>
            </a:pPr>
            <a:r>
              <a:rPr b="1" i="0" lang="en-US" sz="14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CF comparison</a:t>
            </a:r>
            <a:endParaRPr b="0" i="0" sz="1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4182513" y="6559567"/>
            <a:ext cx="2547739" cy="112602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0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our EF v3.1 CF vs SimaPro's CF, per flow : agree / differ / ours only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6864792" y="6099026"/>
            <a:ext cx="2706489" cy="38100"/>
          </a:xfrm>
          <a:prstGeom prst="rect">
            <a:avLst/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6982267" y="6222851"/>
            <a:ext cx="271869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400"/>
              <a:buFont typeface="Nunito"/>
              <a:buNone/>
            </a:pPr>
            <a:r>
              <a:rPr b="1" i="0" lang="en-US" sz="14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Distributions</a:t>
            </a:r>
            <a:endParaRPr b="0" i="0" sz="1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6977765" y="6600842"/>
            <a:ext cx="2547739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1600"/>
              <a:buFont typeface="Nunito"/>
              <a:buNone/>
            </a:pPr>
            <a:r>
              <a:rPr b="0" i="0" lang="en-US" sz="16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histogram of %diff across products, one per impact category</a:t>
            </a:r>
            <a:endParaRPr b="0" i="0" sz="1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9812124" y="4655988"/>
            <a:ext cx="474464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AE99"/>
              </a:buClr>
              <a:buSzPts val="3600"/>
              <a:buFont typeface="Nunito"/>
              <a:buNone/>
            </a:pPr>
            <a:r>
              <a:rPr b="0" i="0" lang="en-US" sz="3600" u="none" cap="none" strike="noStrike">
                <a:solidFill>
                  <a:srgbClr val="84AE99"/>
                </a:solidFill>
                <a:latin typeface="Nunito"/>
                <a:ea typeface="Nunito"/>
                <a:cs typeface="Nunito"/>
                <a:sym typeface="Nunito"/>
              </a:rPr>
              <a:t>→</a:t>
            </a:r>
            <a:endParaRPr b="0" i="0" sz="36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10286588" y="3262397"/>
            <a:ext cx="6975614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2400"/>
              <a:buFont typeface="Nunito"/>
              <a:buNone/>
            </a:pPr>
            <a:r>
              <a:rPr b="1" i="0" lang="en-US" sz="24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CLICK A PRODUCT × METHOD</a:t>
            </a:r>
            <a:endParaRPr b="0" i="0" sz="2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10578948" y="3749420"/>
            <a:ext cx="6341468" cy="2234693"/>
          </a:xfrm>
          <a:prstGeom prst="roundRect">
            <a:avLst>
              <a:gd fmla="val 3022" name="adj"/>
            </a:avLst>
          </a:prstGeom>
          <a:solidFill>
            <a:srgbClr val="FFFFFF"/>
          </a:solidFill>
          <a:ln cap="flat" cmpd="sng" w="12700">
            <a:solidFill>
              <a:srgbClr val="D4D2C5"/>
            </a:solidFill>
            <a:prstDash val="solid"/>
            <a:round/>
            <a:headEnd len="sm" w="sm" type="none"/>
            <a:tailEnd len="sm" w="sm" type="none"/>
          </a:ln>
          <a:effectLst>
            <a:outerShdw blurRad="133350" rotWithShape="0" algn="bl" dir="5400000" dist="19050">
              <a:srgbClr val="3C5343">
                <a:alpha val="588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10591647" y="3762119"/>
            <a:ext cx="6316067" cy="376093"/>
          </a:xfrm>
          <a:prstGeom prst="rect">
            <a:avLst/>
          </a:prstGeom>
          <a:solidFill>
            <a:srgbClr val="3246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10724997" y="3854195"/>
            <a:ext cx="1900619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Nunito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Flow decomposition · climate</a:t>
            </a:r>
            <a:endParaRPr b="0" i="0" sz="11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16674948" y="3866895"/>
            <a:ext cx="175617" cy="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unito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✕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10705947" y="4256584"/>
            <a:ext cx="1934369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FLOW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12716516" y="4256584"/>
            <a:ext cx="802878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EF CF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13671794" y="4256584"/>
            <a:ext cx="1397000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SIMAPRO CF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15221194" y="4256584"/>
            <a:ext cx="543719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Δ%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15993512" y="4256584"/>
            <a:ext cx="876697" cy="15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1000"/>
              <a:buFont typeface="Nunito"/>
              <a:buNone/>
            </a:pPr>
            <a:r>
              <a:rPr b="1" i="0" lang="en-US" sz="10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SHARE</a:t>
            </a:r>
            <a:endParaRPr b="0" i="0" sz="1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10591647" y="4415334"/>
            <a:ext cx="208676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10705947" y="4485184"/>
            <a:ext cx="1934369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Dinitrogen monoxide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12678416" y="4415334"/>
            <a:ext cx="955278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12716516" y="4485184"/>
            <a:ext cx="802878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273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13633694" y="4415334"/>
            <a:ext cx="154940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13671794" y="4485184"/>
            <a:ext cx="1397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265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5183094" y="4415334"/>
            <a:ext cx="69611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15221194" y="4485184"/>
            <a:ext cx="543719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6A4F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B06A4F"/>
                </a:solidFill>
                <a:latin typeface="Nunito"/>
                <a:ea typeface="Nunito"/>
                <a:cs typeface="Nunito"/>
                <a:sym typeface="Nunito"/>
              </a:rPr>
              <a:t>+3%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15879212" y="4415334"/>
            <a:ext cx="1029097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15993512" y="4502646"/>
            <a:ext cx="800497" cy="66675"/>
          </a:xfrm>
          <a:prstGeom prst="roundRect">
            <a:avLst>
              <a:gd fmla="val 50000" name="adj"/>
            </a:avLst>
          </a:prstGeom>
          <a:solidFill>
            <a:srgbClr val="E7E4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15993512" y="4502646"/>
            <a:ext cx="656233" cy="66675"/>
          </a:xfrm>
          <a:prstGeom prst="roundRect">
            <a:avLst>
              <a:gd fmla="val 50000" name="adj"/>
            </a:avLst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10591647" y="4656634"/>
            <a:ext cx="208676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10705947" y="4726484"/>
            <a:ext cx="1934369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Carbon dioxide, fossil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12678416" y="4656634"/>
            <a:ext cx="955278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12716516" y="4726484"/>
            <a:ext cx="802878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1.0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13633694" y="4656634"/>
            <a:ext cx="154940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13671794" y="4726484"/>
            <a:ext cx="1397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1.0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15183094" y="4656634"/>
            <a:ext cx="69611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15221194" y="4726484"/>
            <a:ext cx="543719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0%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15879212" y="4656634"/>
            <a:ext cx="1029097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15993512" y="4743946"/>
            <a:ext cx="800497" cy="66675"/>
          </a:xfrm>
          <a:prstGeom prst="roundRect">
            <a:avLst>
              <a:gd fmla="val 50000" name="adj"/>
            </a:avLst>
          </a:prstGeom>
          <a:solidFill>
            <a:srgbClr val="E7E4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15993512" y="4743946"/>
            <a:ext cx="480219" cy="66675"/>
          </a:xfrm>
          <a:prstGeom prst="roundRect">
            <a:avLst>
              <a:gd fmla="val 50000" name="adj"/>
            </a:avLst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10591647" y="4897934"/>
            <a:ext cx="208676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10705947" y="4967784"/>
            <a:ext cx="1934369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Methane, fossil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0" name="Google Shape;240;p7"/>
          <p:cNvSpPr/>
          <p:nvPr/>
        </p:nvSpPr>
        <p:spPr>
          <a:xfrm>
            <a:off x="12678416" y="4897934"/>
            <a:ext cx="955278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12716516" y="4967784"/>
            <a:ext cx="802878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29.8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13633694" y="4897934"/>
            <a:ext cx="154940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13671794" y="4967784"/>
            <a:ext cx="1397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28.0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15183094" y="4897934"/>
            <a:ext cx="69611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"/>
          <p:cNvSpPr/>
          <p:nvPr/>
        </p:nvSpPr>
        <p:spPr>
          <a:xfrm>
            <a:off x="15221194" y="4967784"/>
            <a:ext cx="543719" cy="1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6A4F"/>
              </a:buClr>
              <a:buSzPts val="1050"/>
              <a:buFont typeface="Nunito"/>
              <a:buNone/>
            </a:pPr>
            <a:r>
              <a:rPr b="1" i="0" lang="en-US" sz="1050" u="none" cap="none" strike="noStrike">
                <a:solidFill>
                  <a:srgbClr val="B06A4F"/>
                </a:solidFill>
                <a:latin typeface="Nunito"/>
                <a:ea typeface="Nunito"/>
                <a:cs typeface="Nunito"/>
                <a:sym typeface="Nunito"/>
              </a:rPr>
              <a:t>+6%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6" name="Google Shape;246;p7"/>
          <p:cNvSpPr/>
          <p:nvPr/>
        </p:nvSpPr>
        <p:spPr>
          <a:xfrm>
            <a:off x="15879212" y="4897934"/>
            <a:ext cx="1029097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7"/>
          <p:cNvSpPr/>
          <p:nvPr/>
        </p:nvSpPr>
        <p:spPr>
          <a:xfrm>
            <a:off x="15993512" y="4985246"/>
            <a:ext cx="800497" cy="66675"/>
          </a:xfrm>
          <a:prstGeom prst="roundRect">
            <a:avLst>
              <a:gd fmla="val 50000" name="adj"/>
            </a:avLst>
          </a:prstGeom>
          <a:solidFill>
            <a:srgbClr val="E7E4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7"/>
          <p:cNvSpPr/>
          <p:nvPr/>
        </p:nvSpPr>
        <p:spPr>
          <a:xfrm>
            <a:off x="15993512" y="4985246"/>
            <a:ext cx="272058" cy="66675"/>
          </a:xfrm>
          <a:prstGeom prst="roundRect">
            <a:avLst>
              <a:gd fmla="val 50000" name="adj"/>
            </a:avLst>
          </a:prstGeom>
          <a:solidFill>
            <a:srgbClr val="84AE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10591647" y="5139234"/>
            <a:ext cx="208676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7"/>
          <p:cNvSpPr/>
          <p:nvPr/>
        </p:nvSpPr>
        <p:spPr>
          <a:xfrm>
            <a:off x="10705947" y="5209084"/>
            <a:ext cx="1934369" cy="146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1" name="Google Shape;251;p7"/>
          <p:cNvSpPr/>
          <p:nvPr/>
        </p:nvSpPr>
        <p:spPr>
          <a:xfrm>
            <a:off x="12678416" y="5139234"/>
            <a:ext cx="955278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12716516" y="5209084"/>
            <a:ext cx="802878" cy="146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13633694" y="5139234"/>
            <a:ext cx="1549400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7"/>
          <p:cNvSpPr/>
          <p:nvPr/>
        </p:nvSpPr>
        <p:spPr>
          <a:xfrm>
            <a:off x="13671794" y="5209084"/>
            <a:ext cx="1397000" cy="146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5" name="Google Shape;255;p7"/>
          <p:cNvSpPr/>
          <p:nvPr/>
        </p:nvSpPr>
        <p:spPr>
          <a:xfrm>
            <a:off x="15183094" y="5139234"/>
            <a:ext cx="696119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7"/>
          <p:cNvSpPr/>
          <p:nvPr/>
        </p:nvSpPr>
        <p:spPr>
          <a:xfrm>
            <a:off x="15221194" y="5209084"/>
            <a:ext cx="543719" cy="146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5343"/>
              </a:buClr>
              <a:buSzPts val="1050"/>
              <a:buFont typeface="Nunito"/>
              <a:buNone/>
            </a:pPr>
            <a:r>
              <a:rPr b="0" i="0" lang="en-US" sz="105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…</a:t>
            </a:r>
            <a:endParaRPr b="0" i="0" sz="105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7" name="Google Shape;257;p7"/>
          <p:cNvSpPr/>
          <p:nvPr/>
        </p:nvSpPr>
        <p:spPr>
          <a:xfrm>
            <a:off x="15879212" y="5139234"/>
            <a:ext cx="1029097" cy="12700"/>
          </a:xfrm>
          <a:prstGeom prst="rect">
            <a:avLst/>
          </a:prstGeom>
          <a:solidFill>
            <a:srgbClr val="D4D2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7"/>
          <p:cNvSpPr/>
          <p:nvPr/>
        </p:nvSpPr>
        <p:spPr>
          <a:xfrm>
            <a:off x="10650856" y="5639152"/>
            <a:ext cx="6238849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832"/>
              <a:buFont typeface="Nunito"/>
              <a:buNone/>
            </a:pPr>
            <a:r>
              <a:rPr b="0" i="0" lang="en-US" sz="833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Top biosphere flows driving the score. Contribution = EF CF × inventory; share = |contribution| / Σ. Δ% exposes where our CF diverges from SimaPro's — the reason a cell deviates.</a:t>
            </a:r>
            <a:endParaRPr b="0" i="0" sz="833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9" name="Google Shape;259;p7"/>
          <p:cNvSpPr/>
          <p:nvPr/>
        </p:nvSpPr>
        <p:spPr>
          <a:xfrm>
            <a:off x="3575685" y="8802291"/>
            <a:ext cx="1113663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A6A62"/>
              </a:buClr>
              <a:buSzPts val="2161"/>
              <a:buFont typeface="Nunito"/>
              <a:buNone/>
            </a:pPr>
            <a:r>
              <a:rPr b="0" i="0" lang="en-US" sz="2162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Backtest every mapped product against ADEME's reference scores, then drill into any deviation to see which flows and which CF differences explain it.</a:t>
            </a:r>
            <a:endParaRPr b="0" i="0" sz="2162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0" name="Google Shape;260;p7"/>
          <p:cNvSpPr/>
          <p:nvPr/>
        </p:nvSpPr>
        <p:spPr>
          <a:xfrm>
            <a:off x="1968575" y="3209025"/>
            <a:ext cx="6975614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9886"/>
              </a:buClr>
              <a:buSzPts val="2400"/>
              <a:buFont typeface="Nunito"/>
              <a:buNone/>
            </a:pPr>
            <a:r>
              <a:rPr b="1" i="0" lang="en-US" sz="24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DASHBOARD</a:t>
            </a:r>
            <a:endParaRPr b="0" i="0" sz="24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EEE1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"/>
          <p:cNvSpPr txBox="1"/>
          <p:nvPr/>
        </p:nvSpPr>
        <p:spPr>
          <a:xfrm>
            <a:off x="1333500" y="1971675"/>
            <a:ext cx="156210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SHOWCASE · ROADMAP</a:t>
            </a:r>
            <a:endParaRPr/>
          </a:p>
        </p:txBody>
      </p:sp>
      <p:sp>
        <p:nvSpPr>
          <p:cNvPr id="266" name="Google Shape;266;p8"/>
          <p:cNvSpPr txBox="1"/>
          <p:nvPr/>
        </p:nvSpPr>
        <p:spPr>
          <a:xfrm>
            <a:off x="1333500" y="2390775"/>
            <a:ext cx="15621000" cy="847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One base, many foreground datasets</a:t>
            </a:r>
            <a:endParaRPr/>
          </a:p>
        </p:txBody>
      </p:sp>
      <p:sp>
        <p:nvSpPr>
          <p:cNvPr id="267" name="Google Shape;267;p8"/>
          <p:cNvSpPr txBox="1"/>
          <p:nvPr/>
        </p:nvSpPr>
        <p:spPr>
          <a:xfrm>
            <a:off x="1333500" y="3352800"/>
            <a:ext cx="15621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BAFU 2026, EF v3.1 and the mappings between them are imported once into the DDS infrastructure. Foreground datasets are then built on top of that common base.</a:t>
            </a:r>
            <a:endParaRPr/>
          </a:p>
        </p:txBody>
      </p:sp>
      <p:sp>
        <p:nvSpPr>
          <p:cNvPr id="268" name="Google Shape;268;p8"/>
          <p:cNvSpPr/>
          <p:nvPr/>
        </p:nvSpPr>
        <p:spPr>
          <a:xfrm>
            <a:off x="1333500" y="4286250"/>
            <a:ext cx="15621000" cy="2209800"/>
          </a:xfrm>
          <a:prstGeom prst="roundRect">
            <a:avLst>
              <a:gd fmla="val 7000" name="adj"/>
            </a:avLst>
          </a:prstGeom>
          <a:solidFill>
            <a:srgbClr val="FFFFFF"/>
          </a:solidFill>
          <a:ln cap="flat" cmpd="sng" w="25400">
            <a:solidFill>
              <a:srgbClr val="3246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8"/>
          <p:cNvSpPr txBox="1"/>
          <p:nvPr/>
        </p:nvSpPr>
        <p:spPr>
          <a:xfrm>
            <a:off x="1676400" y="4476750"/>
            <a:ext cx="1428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D9886"/>
                </a:solidFill>
                <a:latin typeface="Nunito"/>
                <a:ea typeface="Nunito"/>
                <a:cs typeface="Nunito"/>
                <a:sym typeface="Nunito"/>
              </a:rPr>
              <a:t>FOREGROUND DATASETS · BUILT ON TOP</a:t>
            </a:r>
            <a:endParaRPr/>
          </a:p>
        </p:txBody>
      </p:sp>
      <p:sp>
        <p:nvSpPr>
          <p:cNvPr id="270" name="Google Shape;270;p8"/>
          <p:cNvSpPr/>
          <p:nvPr/>
        </p:nvSpPr>
        <p:spPr>
          <a:xfrm>
            <a:off x="1676400" y="4905375"/>
            <a:ext cx="7124700" cy="1333500"/>
          </a:xfrm>
          <a:prstGeom prst="roundRect">
            <a:avLst>
              <a:gd fmla="val 10000" name="adj"/>
            </a:avLst>
          </a:prstGeom>
          <a:solidFill>
            <a:srgbClr val="F0EEE1"/>
          </a:solidFill>
          <a:ln cap="flat" cmpd="sng" w="25400">
            <a:solidFill>
              <a:srgbClr val="D4D2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8"/>
          <p:cNvSpPr txBox="1"/>
          <p:nvPr/>
        </p:nvSpPr>
        <p:spPr>
          <a:xfrm>
            <a:off x="1943100" y="5095875"/>
            <a:ext cx="6591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Agribalyse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v3.2 · v4.0 mapped and scored today</a:t>
            </a:r>
            <a:endParaRPr/>
          </a:p>
        </p:txBody>
      </p:sp>
      <p:sp>
        <p:nvSpPr>
          <p:cNvPr id="272" name="Google Shape;272;p8"/>
          <p:cNvSpPr/>
          <p:nvPr/>
        </p:nvSpPr>
        <p:spPr>
          <a:xfrm>
            <a:off x="9486900" y="4905375"/>
            <a:ext cx="7124700" cy="1333500"/>
          </a:xfrm>
          <a:prstGeom prst="roundRect">
            <a:avLst>
              <a:gd fmla="val 10000" name="adj"/>
            </a:avLst>
          </a:prstGeom>
          <a:solidFill>
            <a:srgbClr val="F0EEE1"/>
          </a:solidFill>
          <a:ln cap="flat" cmpd="sng" w="25400">
            <a:solidFill>
              <a:srgbClr val="84AE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8"/>
          <p:cNvSpPr txBox="1"/>
          <p:nvPr/>
        </p:nvSpPr>
        <p:spPr>
          <a:xfrm>
            <a:off x="9753600" y="5095875"/>
            <a:ext cx="65913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3C5343"/>
                </a:solidFill>
                <a:latin typeface="Nunito"/>
                <a:ea typeface="Nunito"/>
                <a:cs typeface="Nunito"/>
                <a:sym typeface="Nunito"/>
              </a:rPr>
              <a:t>Next foreground datasets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same pipeline, same base</a:t>
            </a:r>
            <a:r>
              <a:rPr lang="en-US" sz="1800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;</a:t>
            </a:r>
            <a:r>
              <a:rPr b="0" i="0" lang="en-US" sz="1800" u="none" cap="none" strike="noStrike">
                <a:solidFill>
                  <a:srgbClr val="6A6A62"/>
                </a:solidFill>
                <a:latin typeface="Nunito"/>
                <a:ea typeface="Nunito"/>
                <a:cs typeface="Nunito"/>
                <a:sym typeface="Nunito"/>
              </a:rPr>
              <a:t> Swiss and EU foreground data to come</a:t>
            </a:r>
            <a:endParaRPr/>
          </a:p>
        </p:txBody>
      </p:sp>
      <p:sp>
        <p:nvSpPr>
          <p:cNvPr id="274" name="Google Shape;274;p8"/>
          <p:cNvSpPr/>
          <p:nvPr/>
        </p:nvSpPr>
        <p:spPr>
          <a:xfrm>
            <a:off x="8877300" y="6591300"/>
            <a:ext cx="533400" cy="43815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3C53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8"/>
          <p:cNvSpPr/>
          <p:nvPr/>
        </p:nvSpPr>
        <p:spPr>
          <a:xfrm>
            <a:off x="1333500" y="7124700"/>
            <a:ext cx="15621000" cy="2209800"/>
          </a:xfrm>
          <a:prstGeom prst="roundRect">
            <a:avLst>
              <a:gd fmla="val 7000" name="adj"/>
            </a:avLst>
          </a:prstGeom>
          <a:solidFill>
            <a:srgbClr val="3C534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8"/>
          <p:cNvSpPr txBox="1"/>
          <p:nvPr/>
        </p:nvSpPr>
        <p:spPr>
          <a:xfrm>
            <a:off x="1676400" y="7315200"/>
            <a:ext cx="1428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B7CFC2"/>
                </a:solidFill>
                <a:latin typeface="Nunito"/>
                <a:ea typeface="Nunito"/>
                <a:cs typeface="Nunito"/>
                <a:sym typeface="Nunito"/>
              </a:rPr>
              <a:t>DDS INFRASTRUCTURE · IMPORTED ONCE</a:t>
            </a:r>
            <a:endParaRPr/>
          </a:p>
        </p:txBody>
      </p:sp>
      <p:sp>
        <p:nvSpPr>
          <p:cNvPr id="277" name="Google Shape;277;p8"/>
          <p:cNvSpPr/>
          <p:nvPr/>
        </p:nvSpPr>
        <p:spPr>
          <a:xfrm>
            <a:off x="1676400" y="7743825"/>
            <a:ext cx="4826000" cy="1333500"/>
          </a:xfrm>
          <a:prstGeom prst="roundRect">
            <a:avLst>
              <a:gd fmla="val 10000" name="adj"/>
            </a:avLst>
          </a:prstGeom>
          <a:solidFill>
            <a:srgbClr val="4B64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8"/>
          <p:cNvSpPr txBox="1"/>
          <p:nvPr/>
        </p:nvSpPr>
        <p:spPr>
          <a:xfrm>
            <a:off x="1943100" y="7934325"/>
            <a:ext cx="42926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BAFU 2026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DCE7E0"/>
                </a:solidFill>
                <a:latin typeface="Nunito"/>
                <a:ea typeface="Nunito"/>
                <a:cs typeface="Nunito"/>
                <a:sym typeface="Nunito"/>
              </a:rPr>
              <a:t>Swiss background database</a:t>
            </a:r>
            <a:endParaRPr/>
          </a:p>
        </p:txBody>
      </p:sp>
      <p:sp>
        <p:nvSpPr>
          <p:cNvPr id="279" name="Google Shape;279;p8"/>
          <p:cNvSpPr/>
          <p:nvPr/>
        </p:nvSpPr>
        <p:spPr>
          <a:xfrm>
            <a:off x="6731000" y="7743825"/>
            <a:ext cx="4826000" cy="1333500"/>
          </a:xfrm>
          <a:prstGeom prst="roundRect">
            <a:avLst>
              <a:gd fmla="val 10000" name="adj"/>
            </a:avLst>
          </a:prstGeom>
          <a:solidFill>
            <a:srgbClr val="4B645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8"/>
          <p:cNvSpPr txBox="1"/>
          <p:nvPr/>
        </p:nvSpPr>
        <p:spPr>
          <a:xfrm>
            <a:off x="6997700" y="7934325"/>
            <a:ext cx="42926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EF v3.1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DCE7E0"/>
                </a:solidFill>
                <a:latin typeface="Nunito"/>
                <a:ea typeface="Nunito"/>
                <a:cs typeface="Nunito"/>
                <a:sym typeface="Nunito"/>
              </a:rPr>
              <a:t>published flows, CFs and LCIA methods</a:t>
            </a:r>
            <a:endParaRPr/>
          </a:p>
        </p:txBody>
      </p:sp>
      <p:sp>
        <p:nvSpPr>
          <p:cNvPr id="281" name="Google Shape;281;p8"/>
          <p:cNvSpPr/>
          <p:nvPr/>
        </p:nvSpPr>
        <p:spPr>
          <a:xfrm>
            <a:off x="11785600" y="7743825"/>
            <a:ext cx="4826000" cy="1333500"/>
          </a:xfrm>
          <a:prstGeom prst="roundRect">
            <a:avLst>
              <a:gd fmla="val 10000" name="adj"/>
            </a:avLst>
          </a:prstGeom>
          <a:solidFill>
            <a:srgbClr val="6D988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8"/>
          <p:cNvSpPr txBox="1"/>
          <p:nvPr/>
        </p:nvSpPr>
        <p:spPr>
          <a:xfrm>
            <a:off x="12052300" y="7934325"/>
            <a:ext cx="42926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Mappings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0F6F2"/>
                </a:solidFill>
                <a:latin typeface="Nunito"/>
                <a:ea typeface="Nunito"/>
                <a:cs typeface="Nunito"/>
                <a:sym typeface="Nunito"/>
              </a:rPr>
              <a:t>BAFU flows ↔ EF v3.1, open and versioned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5343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"/>
          <p:cNvSpPr/>
          <p:nvPr/>
        </p:nvSpPr>
        <p:spPr>
          <a:xfrm>
            <a:off x="6526153" y="3793157"/>
            <a:ext cx="5235694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645"/>
              <a:buFont typeface="Nunito"/>
              <a:buNone/>
            </a:pPr>
            <a:r>
              <a:rPr b="0" i="0" lang="en-US" sz="7645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Thank you</a:t>
            </a:r>
            <a:endParaRPr b="0" i="0" sz="7645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9" name="Google Shape;289;p9"/>
          <p:cNvSpPr/>
          <p:nvPr/>
        </p:nvSpPr>
        <p:spPr>
          <a:xfrm>
            <a:off x="5256490" y="5463802"/>
            <a:ext cx="7775019" cy="13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84AE99"/>
              </a:buClr>
              <a:buSzPts val="3295"/>
              <a:buFont typeface="Nunito"/>
              <a:buNone/>
            </a:pPr>
            <a:r>
              <a:rPr b="1" i="0" lang="en-US" sz="3296" u="none" cap="none" strike="noStrike">
                <a:solidFill>
                  <a:srgbClr val="84AE99"/>
                </a:solidFill>
                <a:latin typeface="Nunito"/>
                <a:ea typeface="Nunito"/>
                <a:cs typeface="Nunito"/>
                <a:sym typeface="Nunito"/>
              </a:rPr>
              <a:t>We look forward to your collaboration.</a:t>
            </a:r>
            <a:endParaRPr b="0" i="0" sz="3296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0" name="Google Shape;290;p9">
            <a:hlinkClick r:id="rId3"/>
          </p:cNvPr>
          <p:cNvSpPr/>
          <p:nvPr/>
        </p:nvSpPr>
        <p:spPr>
          <a:xfrm>
            <a:off x="8072554" y="8356476"/>
            <a:ext cx="2198310" cy="5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25"/>
              <a:buFont typeface="Nunito"/>
              <a:buNone/>
            </a:pPr>
            <a:r>
              <a:rPr b="0" i="0" lang="en-US" sz="2425" u="sng" cap="none" strike="noStrike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www.d-d-s.ch</a:t>
            </a:r>
            <a:endParaRPr b="0" i="0" sz="2425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91" name="Google Shape;29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14671" y="1893913"/>
            <a:ext cx="3731810" cy="1743356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13459968" y="13094208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80310" y="6875224"/>
            <a:ext cx="1527380" cy="1517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 [1783342726960]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