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22" r:id="rId1"/>
    <p:sldMasterId id="2147483720" r:id="rId2"/>
  </p:sldMasterIdLst>
  <p:notesMasterIdLst>
    <p:notesMasterId r:id="rId25"/>
  </p:notesMasterIdLst>
  <p:handoutMasterIdLst>
    <p:handoutMasterId r:id="rId26"/>
  </p:handoutMasterIdLst>
  <p:sldIdLst>
    <p:sldId id="281" r:id="rId3"/>
    <p:sldId id="294" r:id="rId4"/>
    <p:sldId id="298" r:id="rId5"/>
    <p:sldId id="335" r:id="rId6"/>
    <p:sldId id="291" r:id="rId7"/>
    <p:sldId id="304" r:id="rId8"/>
    <p:sldId id="306" r:id="rId9"/>
    <p:sldId id="307" r:id="rId10"/>
    <p:sldId id="308" r:id="rId11"/>
    <p:sldId id="309" r:id="rId12"/>
    <p:sldId id="320" r:id="rId13"/>
    <p:sldId id="290" r:id="rId14"/>
    <p:sldId id="339" r:id="rId15"/>
    <p:sldId id="311" r:id="rId16"/>
    <p:sldId id="340" r:id="rId17"/>
    <p:sldId id="336" r:id="rId18"/>
    <p:sldId id="318" r:id="rId19"/>
    <p:sldId id="317" r:id="rId20"/>
    <p:sldId id="337" r:id="rId21"/>
    <p:sldId id="338" r:id="rId22"/>
    <p:sldId id="321" r:id="rId23"/>
    <p:sldId id="334" r:id="rId2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3" pos="3840" userDrawn="1">
          <p15:clr>
            <a:srgbClr val="A4A3A4"/>
          </p15:clr>
        </p15:guide>
        <p15:guide id="5" pos="7219" userDrawn="1">
          <p15:clr>
            <a:srgbClr val="A4A3A4"/>
          </p15:clr>
        </p15:guide>
        <p15:guide id="8" pos="43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AC43"/>
    <a:srgbClr val="00A1C0"/>
    <a:srgbClr val="30292C"/>
    <a:srgbClr val="0054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2131" autoAdjust="0"/>
  </p:normalViewPr>
  <p:slideViewPr>
    <p:cSldViewPr snapToGrid="0" snapToObjects="1">
      <p:cViewPr varScale="1">
        <p:scale>
          <a:sx n="102" d="100"/>
          <a:sy n="102" d="100"/>
        </p:scale>
        <p:origin x="840" y="102"/>
      </p:cViewPr>
      <p:guideLst>
        <p:guide orient="horz" pos="2160"/>
        <p:guide pos="3840"/>
        <p:guide pos="7219"/>
        <p:guide pos="438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125" d="100"/>
          <a:sy n="125" d="100"/>
        </p:scale>
        <p:origin x="4312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5217D91D-D770-3245-AEE9-0F764CF7C78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7845A64-8B91-5D42-92C4-7CCD0D83F63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5C08D2-BB3F-A744-86F9-BE9BC1D073D1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A019014-E6D7-134F-A2CF-E4D16FB3532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46DEDC8-D460-7641-97D0-1656EA67242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DA7E5D-0435-D64D-86C8-380E94F6930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180471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68E672-38AF-6848-A9F7-D2CCF0ED099D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4" name="Espace réservé de l'image de diapositiv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DC21A3-8AB5-9749-9C9B-57A9DFFDD2C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925743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C21A3-8AB5-9749-9C9B-57A9DFFDD2C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81596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C21A3-8AB5-9749-9C9B-57A9DFFDD2C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6527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C21A3-8AB5-9749-9C9B-57A9DFFDD2CD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12966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C21A3-8AB5-9749-9C9B-57A9DFFDD2C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26324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C21A3-8AB5-9749-9C9B-57A9DFFDD2CD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88748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C21A3-8AB5-9749-9C9B-57A9DFFDD2CD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06149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C21A3-8AB5-9749-9C9B-57A9DFFDD2CD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25397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C21A3-8AB5-9749-9C9B-57A9DFFDD2CD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69150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C21A3-8AB5-9749-9C9B-57A9DFFDD2CD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47259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C21A3-8AB5-9749-9C9B-57A9DFFDD2CD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62420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C21A3-8AB5-9749-9C9B-57A9DFFDD2CD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25376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8C25F-5D40-1A7D-798F-1D48892F2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0C05EA-CE97-3493-355D-B231A000C5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93861C-AD9C-8D61-284A-3641A0FB0A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3227AE-3ED2-80E0-B5CD-356C516B19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C21A3-8AB5-9749-9C9B-57A9DFFDD2CD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00533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C21A3-8AB5-9749-9C9B-57A9DFFDD2CD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02781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90C39-AD71-CD16-0B02-C033368B4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C561B2-5250-4671-54BF-39CF2D121D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CCCE38-898F-7DCC-4E57-D472B08B26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C2BD0E-686F-F37C-94CE-581E5F8509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C21A3-8AB5-9749-9C9B-57A9DFFDD2CD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86416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Idea is to tell people the purpose of each type of process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C21A3-8AB5-9749-9C9B-57A9DFFDD2CD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21726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C21A3-8AB5-9749-9C9B-57A9DFFDD2CD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06224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C21A3-8AB5-9749-9C9B-57A9DFFDD2CD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6596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8220E8-0890-8CEC-F9BD-5E1F24309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88086A-BB15-2C54-2605-A079527D45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579502-7728-EB2B-90CA-62DB63936F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47CB02-6F30-E777-01E1-FF5D4F9172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C21A3-8AB5-9749-9C9B-57A9DFFDD2CD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59433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C21A3-8AB5-9749-9C9B-57A9DFFDD2CD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05195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C21A3-8AB5-9749-9C9B-57A9DFFDD2CD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3821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pour une image  2">
            <a:extLst>
              <a:ext uri="{FF2B5EF4-FFF2-40B4-BE49-F238E27FC236}">
                <a16:creationId xmlns:a16="http://schemas.microsoft.com/office/drawing/2014/main" id="{8DEA35AE-7BC5-8F4C-A4CC-6866762E5F31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0" y="0"/>
            <a:ext cx="12192000" cy="68579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A4DE17B5-4011-EE4B-B419-18637861F9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61200" y="3871913"/>
            <a:ext cx="5530850" cy="381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85E15E8-B864-6444-B0E9-462A9BF53A6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860550" y="1955804"/>
            <a:ext cx="5529263" cy="1519501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ts val="4000"/>
              </a:lnSpc>
              <a:buNone/>
              <a:defRPr sz="4000" b="1"/>
            </a:lvl1pPr>
            <a:lvl2pPr indent="0">
              <a:lnSpc>
                <a:spcPts val="3360"/>
              </a:lnSpc>
              <a:buNone/>
              <a:defRPr/>
            </a:lvl2pPr>
            <a:lvl3pPr indent="0">
              <a:lnSpc>
                <a:spcPts val="3360"/>
              </a:lnSpc>
              <a:buNone/>
              <a:defRPr/>
            </a:lvl3pPr>
            <a:lvl4pPr indent="0">
              <a:lnSpc>
                <a:spcPts val="3360"/>
              </a:lnSpc>
              <a:buNone/>
              <a:defRPr/>
            </a:lvl4pPr>
            <a:lvl5pPr indent="0">
              <a:lnSpc>
                <a:spcPts val="3360"/>
              </a:lnSpc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3446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seul 16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B5767CB-93AC-734E-B27F-5D404DF59CE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24328" y="1447592"/>
            <a:ext cx="10963874" cy="432138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 texte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D06EFA2A-F15A-8B46-973E-809EDF269D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7" y="296864"/>
            <a:ext cx="10404109" cy="647700"/>
          </a:xfrm>
          <a:prstGeom prst="rect">
            <a:avLst/>
          </a:prstGeom>
        </p:spPr>
        <p:txBody>
          <a:bodyPr lIns="0" anchor="b">
            <a:noAutofit/>
          </a:bodyPr>
          <a:lstStyle>
            <a:lvl1pPr>
              <a:lnSpc>
                <a:spcPts val="2800"/>
              </a:lnSpc>
              <a:defRPr sz="2600"/>
            </a:lvl1pPr>
          </a:lstStyle>
          <a:p>
            <a:r>
              <a:rPr lang="fr-CA" dirty="0"/>
              <a:t>Cliquez pour modifier le titre de la page</a:t>
            </a:r>
            <a:endParaRPr lang="fr-FR" dirty="0"/>
          </a:p>
        </p:txBody>
      </p:sp>
      <p:pic>
        <p:nvPicPr>
          <p:cNvPr id="8" name="Image 5">
            <a:extLst>
              <a:ext uri="{FF2B5EF4-FFF2-40B4-BE49-F238E27FC236}">
                <a16:creationId xmlns:a16="http://schemas.microsoft.com/office/drawing/2014/main" id="{938EC3AD-BD41-6647-9C33-60EEC95FF5E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24328" y="1108109"/>
            <a:ext cx="946416" cy="14319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F078567-CBAA-9948-983A-843BBB390AE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11130888" y="302250"/>
            <a:ext cx="720000" cy="720000"/>
          </a:xfrm>
          <a:prstGeom prst="rect">
            <a:avLst/>
          </a:prstGeom>
        </p:spPr>
      </p:pic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F1604DB8-1052-6B41-88B9-02D2CE8E4F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599" y="6472607"/>
            <a:ext cx="412750" cy="766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1"/>
                </a:solidFill>
              </a:defRPr>
            </a:lvl1pPr>
          </a:lstStyle>
          <a:p>
            <a:fld id="{E952A9B3-008F-B742-9D76-F6B4A57BA6D8}" type="slidenum">
              <a:rPr lang="fr-FR" smtClean="0"/>
              <a:pPr/>
              <a:t>‹#›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F4FFF4F-4972-B447-B6A2-391991B2025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4588" y="5846581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111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B5767CB-93AC-734E-B27F-5D404DF59CE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24328" y="1447592"/>
            <a:ext cx="10963874" cy="432138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 texte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D06EFA2A-F15A-8B46-973E-809EDF269D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7" y="296864"/>
            <a:ext cx="10404109" cy="647700"/>
          </a:xfrm>
          <a:prstGeom prst="rect">
            <a:avLst/>
          </a:prstGeom>
        </p:spPr>
        <p:txBody>
          <a:bodyPr lIns="0" anchor="b">
            <a:noAutofit/>
          </a:bodyPr>
          <a:lstStyle>
            <a:lvl1pPr>
              <a:lnSpc>
                <a:spcPts val="2800"/>
              </a:lnSpc>
              <a:defRPr sz="2600"/>
            </a:lvl1pPr>
          </a:lstStyle>
          <a:p>
            <a:r>
              <a:rPr lang="fr-CA" dirty="0"/>
              <a:t>Cliquez pour modifier le titre de la page</a:t>
            </a:r>
            <a:endParaRPr lang="fr-FR" dirty="0"/>
          </a:p>
        </p:txBody>
      </p:sp>
      <p:pic>
        <p:nvPicPr>
          <p:cNvPr id="8" name="Image 5">
            <a:extLst>
              <a:ext uri="{FF2B5EF4-FFF2-40B4-BE49-F238E27FC236}">
                <a16:creationId xmlns:a16="http://schemas.microsoft.com/office/drawing/2014/main" id="{938EC3AD-BD41-6647-9C33-60EEC95FF5E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24328" y="1108109"/>
            <a:ext cx="946416" cy="143197"/>
          </a:xfrm>
          <a:prstGeom prst="rect">
            <a:avLst/>
          </a:prstGeom>
        </p:spPr>
      </p:pic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F1604DB8-1052-6B41-88B9-02D2CE8E4F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599" y="6472607"/>
            <a:ext cx="412750" cy="766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1"/>
                </a:solidFill>
              </a:defRPr>
            </a:lvl1pPr>
          </a:lstStyle>
          <a:p>
            <a:fld id="{E952A9B3-008F-B742-9D76-F6B4A57BA6D8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11110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image rectangl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F71EBF8-5435-1347-B1DE-12E1D0E4FB15}"/>
              </a:ext>
            </a:extLst>
          </p:cNvPr>
          <p:cNvSpPr>
            <a:spLocks noGrp="1" noChangeAspect="1"/>
          </p:cNvSpPr>
          <p:nvPr>
            <p:ph type="pic" idx="1" hasCustomPrompt="1"/>
          </p:nvPr>
        </p:nvSpPr>
        <p:spPr>
          <a:xfrm>
            <a:off x="4877180" y="657143"/>
            <a:ext cx="6619495" cy="447437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 dirty="0"/>
              <a:t>Cliquez sur l'icône pour ajouter une image format 1520 x 1028 px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B5767CB-93AC-734E-B27F-5D404DF59CE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24328" y="2501689"/>
            <a:ext cx="3922789" cy="309058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 texte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D06EFA2A-F15A-8B46-973E-809EDF269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664399"/>
            <a:ext cx="3931179" cy="1135525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D805F5E0-01DE-8D44-B282-5D968B13BCC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77180" y="5381993"/>
            <a:ext cx="6611022" cy="477837"/>
          </a:xfrm>
          <a:prstGeom prst="rect">
            <a:avLst/>
          </a:prstGeom>
        </p:spPr>
        <p:txBody>
          <a:bodyPr wrap="square" lIns="0" tIns="0" rIns="0" bIns="0"/>
          <a:lstStyle>
            <a:lvl1pPr marL="0" indent="0" algn="l">
              <a:buFontTx/>
              <a:buNone/>
              <a:defRPr sz="1100"/>
            </a:lvl1pPr>
            <a:lvl2pPr algn="l">
              <a:buNone/>
              <a:defRPr sz="1100"/>
            </a:lvl2pPr>
            <a:lvl3pPr algn="l">
              <a:buNone/>
              <a:defRPr sz="1100"/>
            </a:lvl3pPr>
            <a:lvl4pPr algn="l">
              <a:buNone/>
              <a:defRPr sz="1100"/>
            </a:lvl4pPr>
            <a:lvl5pPr algn="l">
              <a:buNone/>
              <a:defRPr sz="1100"/>
            </a:lvl5pPr>
          </a:lstStyle>
          <a:p>
            <a:pPr lvl="0"/>
            <a:r>
              <a:rPr lang="fr-CA" dirty="0"/>
              <a:t>Cliquez pour modifier la source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E8E2BE6-0145-8F49-8BDE-D026E4AFD6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11130888" y="302250"/>
            <a:ext cx="720000" cy="720000"/>
          </a:xfrm>
          <a:prstGeom prst="rect">
            <a:avLst/>
          </a:prstGeom>
        </p:spPr>
      </p:pic>
      <p:pic>
        <p:nvPicPr>
          <p:cNvPr id="14" name="Image 5">
            <a:extLst>
              <a:ext uri="{FF2B5EF4-FFF2-40B4-BE49-F238E27FC236}">
                <a16:creationId xmlns:a16="http://schemas.microsoft.com/office/drawing/2014/main" id="{0539FAAF-81E1-934E-BE24-CDB5949638B0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24328" y="1993633"/>
            <a:ext cx="946416" cy="143197"/>
          </a:xfrm>
          <a:prstGeom prst="rect">
            <a:avLst/>
          </a:prstGeom>
        </p:spPr>
      </p:pic>
      <p:sp>
        <p:nvSpPr>
          <p:cNvPr id="11" name="Espace réservé du numéro de diapositive 5">
            <a:extLst>
              <a:ext uri="{FF2B5EF4-FFF2-40B4-BE49-F238E27FC236}">
                <a16:creationId xmlns:a16="http://schemas.microsoft.com/office/drawing/2014/main" id="{1C6579C5-13F4-7A4C-841B-DB3C661876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599" y="6472607"/>
            <a:ext cx="412750" cy="766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1"/>
                </a:solidFill>
              </a:defRPr>
            </a:lvl1pPr>
          </a:lstStyle>
          <a:p>
            <a:fld id="{E952A9B3-008F-B742-9D76-F6B4A57BA6D8}" type="slidenum">
              <a:rPr lang="fr-FR" smtClean="0"/>
              <a:pPr/>
              <a:t>‹#›</a:t>
            </a:fld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60B49-645A-1141-9821-BE7F791DB31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4588" y="5846581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203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69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5">
            <a:extLst>
              <a:ext uri="{FF2B5EF4-FFF2-40B4-BE49-F238E27FC236}">
                <a16:creationId xmlns:a16="http://schemas.microsoft.com/office/drawing/2014/main" id="{FFDBA06A-B773-2345-AEB5-0ABD47B31D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7" y="519454"/>
            <a:ext cx="10980737" cy="425109"/>
          </a:xfrm>
        </p:spPr>
        <p:txBody>
          <a:bodyPr lIns="0" anchor="b">
            <a:noAutofit/>
          </a:bodyPr>
          <a:lstStyle>
            <a:lvl1pPr>
              <a:lnSpc>
                <a:spcPts val="2800"/>
              </a:lnSpc>
              <a:defRPr sz="2600"/>
            </a:lvl1pPr>
          </a:lstStyle>
          <a:p>
            <a:r>
              <a:rPr lang="fr-CA" dirty="0"/>
              <a:t>Cliquez pour modifier le titre de la page</a:t>
            </a:r>
            <a:endParaRPr lang="fr-FR" dirty="0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096C9258-07A8-A243-814E-DC4CD9D3132C}"/>
              </a:ext>
            </a:extLst>
          </p:cNvPr>
          <p:cNvSpPr txBox="1">
            <a:spLocks/>
          </p:cNvSpPr>
          <p:nvPr userDrawn="1"/>
        </p:nvSpPr>
        <p:spPr>
          <a:xfrm>
            <a:off x="144388" y="6427446"/>
            <a:ext cx="412750" cy="766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9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52A9B3-008F-B742-9D76-F6B4A57BA6D8}" type="slidenum">
              <a:rPr lang="fr-FR" smtClean="0"/>
              <a:pPr/>
              <a:t>‹#›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32BE759-B09D-4745-973C-891210E2E5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0038" y="5840300"/>
            <a:ext cx="669925" cy="6699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71FB4D1-58D9-B54B-A084-BF92058A4A8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11191038" y="296238"/>
            <a:ext cx="666000" cy="666000"/>
          </a:xfrm>
          <a:prstGeom prst="rect">
            <a:avLst/>
          </a:prstGeom>
        </p:spPr>
      </p:pic>
      <p:pic>
        <p:nvPicPr>
          <p:cNvPr id="2" name="Image 5">
            <a:extLst>
              <a:ext uri="{FF2B5EF4-FFF2-40B4-BE49-F238E27FC236}">
                <a16:creationId xmlns:a16="http://schemas.microsoft.com/office/drawing/2014/main" id="{2955C4AE-62B6-1AB9-E010-DC50D74D1725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24328" y="1108109"/>
            <a:ext cx="946416" cy="143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9743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26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Blanc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pour une image  2">
            <a:extLst>
              <a:ext uri="{FF2B5EF4-FFF2-40B4-BE49-F238E27FC236}">
                <a16:creationId xmlns:a16="http://schemas.microsoft.com/office/drawing/2014/main" id="{8DEA35AE-7BC5-8F4C-A4CC-6866762E5F31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6858000" y="0"/>
            <a:ext cx="5334000" cy="68579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 dirty="0"/>
              <a:t>Cliquez sur l'icône pour ajouter une image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C75021E-A311-774E-B621-410934718E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04000" y="2003867"/>
            <a:ext cx="4680000" cy="1546064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>
            <a:lvl1pPr marL="0" algn="l">
              <a:lnSpc>
                <a:spcPts val="4000"/>
              </a:lnSpc>
              <a:spcBef>
                <a:spcPts val="0"/>
              </a:spcBef>
              <a:defRPr sz="36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CA" dirty="0"/>
              <a:t>Modifier le titre </a:t>
            </a:r>
            <a:br>
              <a:rPr lang="fr-CA" dirty="0"/>
            </a:br>
            <a:r>
              <a:rPr lang="fr-CA" dirty="0"/>
              <a:t>de la section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759ECD2-3F79-9A40-B662-D50FAA40D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04000" y="3820774"/>
            <a:ext cx="4680000" cy="2492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fr-CA" dirty="0"/>
              <a:t>Cliquez pour modifier le sous-titre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EC7B772-8B5A-C74A-9139-1B82C5B041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5400000">
            <a:off x="709839" y="743177"/>
            <a:ext cx="1260689" cy="126068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D302D6B-8255-184A-A631-CD1E3C29AB6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5325" y="6076878"/>
            <a:ext cx="900000" cy="371801"/>
          </a:xfrm>
          <a:prstGeom prst="rect">
            <a:avLst/>
          </a:prstGeom>
        </p:spPr>
      </p:pic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2A48F86F-8594-CAE4-48B9-88F625B43A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87175" y="6455802"/>
            <a:ext cx="412750" cy="766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1"/>
                </a:solidFill>
              </a:defRPr>
            </a:lvl1pPr>
          </a:lstStyle>
          <a:p>
            <a:fld id="{E952A9B3-008F-B742-9D76-F6B4A57BA6D8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3296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Bleu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06C5CE9-2E64-3B47-9C49-F372540C5A9C}"/>
              </a:ext>
            </a:extLst>
          </p:cNvPr>
          <p:cNvSpPr/>
          <p:nvPr userDrawn="1"/>
        </p:nvSpPr>
        <p:spPr>
          <a:xfrm>
            <a:off x="0" y="0"/>
            <a:ext cx="6858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14" name="Espace réservé pour une image  2">
            <a:extLst>
              <a:ext uri="{FF2B5EF4-FFF2-40B4-BE49-F238E27FC236}">
                <a16:creationId xmlns:a16="http://schemas.microsoft.com/office/drawing/2014/main" id="{8DEA35AE-7BC5-8F4C-A4CC-6866762E5F31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6858000" y="0"/>
            <a:ext cx="5334000" cy="68579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/>
              <a:t>Cliquez sur l'icône pour ajouter une image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C75021E-A311-774E-B621-410934718E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04000" y="2051999"/>
            <a:ext cx="4680000" cy="15444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algn="l">
              <a:lnSpc>
                <a:spcPts val="4000"/>
              </a:lnSpc>
              <a:spcBef>
                <a:spcPts val="0"/>
              </a:spcBef>
              <a:defRPr sz="3600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CA" dirty="0"/>
              <a:t>Modifier le titre </a:t>
            </a:r>
            <a:br>
              <a:rPr lang="fr-CA" dirty="0"/>
            </a:br>
            <a:r>
              <a:rPr lang="fr-CA" dirty="0"/>
              <a:t>de la section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759ECD2-3F79-9A40-B662-D50FAA40D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04000" y="4090023"/>
            <a:ext cx="4680000" cy="2492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fr-CA" dirty="0"/>
              <a:t>Cliquez pour modifier le sous-titre</a:t>
            </a:r>
            <a:endParaRPr lang="fr-FR" dirty="0"/>
          </a:p>
        </p:txBody>
      </p:sp>
      <p:pic>
        <p:nvPicPr>
          <p:cNvPr id="9" name="Graphique 8">
            <a:extLst>
              <a:ext uri="{FF2B5EF4-FFF2-40B4-BE49-F238E27FC236}">
                <a16:creationId xmlns:a16="http://schemas.microsoft.com/office/drawing/2014/main" id="{F36B0C54-CBC9-DF44-9CC4-85486993D80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3478" y="5923262"/>
            <a:ext cx="1224000" cy="69568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EC7B772-8B5A-C74A-9139-1B82C5B041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5400000">
            <a:off x="709839" y="743177"/>
            <a:ext cx="1260689" cy="1260689"/>
          </a:xfrm>
          <a:prstGeom prst="rect">
            <a:avLst/>
          </a:prstGeom>
        </p:spPr>
      </p:pic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A2DFF45-533A-22CA-07B3-4419D54FFB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87175" y="6455802"/>
            <a:ext cx="412750" cy="766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1"/>
                </a:solidFill>
              </a:defRPr>
            </a:lvl1pPr>
          </a:lstStyle>
          <a:p>
            <a:fld id="{E952A9B3-008F-B742-9D76-F6B4A57BA6D8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4824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Bleu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06C5CE9-2E64-3B47-9C49-F372540C5A9C}"/>
              </a:ext>
            </a:extLst>
          </p:cNvPr>
          <p:cNvSpPr/>
          <p:nvPr userDrawn="1"/>
        </p:nvSpPr>
        <p:spPr>
          <a:xfrm>
            <a:off x="6858000" y="-1"/>
            <a:ext cx="5334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C75021E-A311-774E-B621-410934718E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04000" y="2051999"/>
            <a:ext cx="4680000" cy="15444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algn="l">
              <a:lnSpc>
                <a:spcPts val="4000"/>
              </a:lnSpc>
              <a:spcBef>
                <a:spcPts val="0"/>
              </a:spcBef>
              <a:defRPr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CA" dirty="0"/>
              <a:t>Modifier le titre </a:t>
            </a:r>
            <a:br>
              <a:rPr lang="fr-CA" dirty="0"/>
            </a:br>
            <a:r>
              <a:rPr lang="fr-CA" dirty="0"/>
              <a:t>de la section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759ECD2-3F79-9A40-B662-D50FAA40D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04000" y="4090023"/>
            <a:ext cx="4680000" cy="2492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fr-CA" dirty="0"/>
              <a:t>Cliquez pour modifier le sous-titre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EC7B772-8B5A-C74A-9139-1B82C5B041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5400000">
            <a:off x="709839" y="743177"/>
            <a:ext cx="1260689" cy="12606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6BF59EC-2AA6-FC05-83A0-422418A38C2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5325" y="6076878"/>
            <a:ext cx="900000" cy="37180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4E4A61D-49E0-5C5A-FFE9-0EA24308F80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6200000">
            <a:off x="10595175" y="5187990"/>
            <a:ext cx="1260689" cy="126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297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Orang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06C5CE9-2E64-3B47-9C49-F372540C5A9C}"/>
              </a:ext>
            </a:extLst>
          </p:cNvPr>
          <p:cNvSpPr/>
          <p:nvPr userDrawn="1"/>
        </p:nvSpPr>
        <p:spPr>
          <a:xfrm>
            <a:off x="0" y="0"/>
            <a:ext cx="685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space réservé pour une image  2">
            <a:extLst>
              <a:ext uri="{FF2B5EF4-FFF2-40B4-BE49-F238E27FC236}">
                <a16:creationId xmlns:a16="http://schemas.microsoft.com/office/drawing/2014/main" id="{8DEA35AE-7BC5-8F4C-A4CC-6866762E5F31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6858000" y="0"/>
            <a:ext cx="5334000" cy="68579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/>
              <a:t>Cliquez sur l'icône pour ajouter une image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C75021E-A311-774E-B621-410934718E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04000" y="2051999"/>
            <a:ext cx="4680000" cy="15444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algn="l">
              <a:lnSpc>
                <a:spcPts val="4000"/>
              </a:lnSpc>
              <a:spcBef>
                <a:spcPts val="0"/>
              </a:spcBef>
              <a:defRPr sz="3600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CA" dirty="0"/>
              <a:t>Modifier le titre </a:t>
            </a:r>
            <a:br>
              <a:rPr lang="fr-CA" dirty="0"/>
            </a:br>
            <a:r>
              <a:rPr lang="fr-CA" dirty="0"/>
              <a:t>de la section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759ECD2-3F79-9A40-B662-D50FAA40D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04000" y="4082708"/>
            <a:ext cx="4680000" cy="2492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fr-CA" dirty="0"/>
              <a:t>Cliquez pour modifier le sous-titre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EC7B772-8B5A-C74A-9139-1B82C5B041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709839" y="743177"/>
            <a:ext cx="1260689" cy="1260689"/>
          </a:xfrm>
          <a:prstGeom prst="rect">
            <a:avLst/>
          </a:prstGeom>
        </p:spPr>
      </p:pic>
      <p:pic>
        <p:nvPicPr>
          <p:cNvPr id="12" name="Graphique 11">
            <a:extLst>
              <a:ext uri="{FF2B5EF4-FFF2-40B4-BE49-F238E27FC236}">
                <a16:creationId xmlns:a16="http://schemas.microsoft.com/office/drawing/2014/main" id="{2E8CA17D-4E6B-FF4E-80C5-A818A1E01FD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478" y="5923262"/>
            <a:ext cx="1224000" cy="695682"/>
          </a:xfrm>
          <a:prstGeom prst="rect">
            <a:avLst/>
          </a:prstGeom>
        </p:spPr>
      </p:pic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B43C5A7-70D9-C3DD-1C5D-510B6D5F98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87175" y="6455802"/>
            <a:ext cx="412750" cy="766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1"/>
                </a:solidFill>
              </a:defRPr>
            </a:lvl1pPr>
          </a:lstStyle>
          <a:p>
            <a:fld id="{E952A9B3-008F-B742-9D76-F6B4A57BA6D8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0695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Orang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75021E-A311-774E-B621-410934718E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04000" y="2051999"/>
            <a:ext cx="4680000" cy="15444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algn="l">
              <a:lnSpc>
                <a:spcPts val="4000"/>
              </a:lnSpc>
              <a:spcBef>
                <a:spcPts val="0"/>
              </a:spcBef>
              <a:defRPr sz="3600" b="1" i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CA" dirty="0"/>
              <a:t>Modifier le titre </a:t>
            </a:r>
            <a:br>
              <a:rPr lang="fr-CA" dirty="0"/>
            </a:br>
            <a:r>
              <a:rPr lang="fr-CA" dirty="0"/>
              <a:t>de la section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759ECD2-3F79-9A40-B662-D50FAA40D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04000" y="4082708"/>
            <a:ext cx="4680000" cy="2492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fr-CA" dirty="0"/>
              <a:t>Cliquez pour modifier le sous-titre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EC7B772-8B5A-C74A-9139-1B82C5B041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5400000">
            <a:off x="709839" y="743177"/>
            <a:ext cx="1260689" cy="12606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82BBA02-C7E9-2AA4-9528-C355AC70923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5325" y="6076878"/>
            <a:ext cx="900000" cy="37180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220730D-7A4A-BAEA-8DE7-0FA77BB4DDDF}"/>
              </a:ext>
            </a:extLst>
          </p:cNvPr>
          <p:cNvSpPr/>
          <p:nvPr userDrawn="1"/>
        </p:nvSpPr>
        <p:spPr>
          <a:xfrm>
            <a:off x="6858000" y="-1"/>
            <a:ext cx="5334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accent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8D0AF94-5F2E-7D9A-97AD-BB5711E576A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6200000">
            <a:off x="10595175" y="5187990"/>
            <a:ext cx="1260689" cy="126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945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Ver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06C5CE9-2E64-3B47-9C49-F372540C5A9C}"/>
              </a:ext>
            </a:extLst>
          </p:cNvPr>
          <p:cNvSpPr/>
          <p:nvPr userDrawn="1"/>
        </p:nvSpPr>
        <p:spPr>
          <a:xfrm>
            <a:off x="0" y="0"/>
            <a:ext cx="6858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space réservé pour une image  2">
            <a:extLst>
              <a:ext uri="{FF2B5EF4-FFF2-40B4-BE49-F238E27FC236}">
                <a16:creationId xmlns:a16="http://schemas.microsoft.com/office/drawing/2014/main" id="{8DEA35AE-7BC5-8F4C-A4CC-6866762E5F31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6858000" y="0"/>
            <a:ext cx="5334000" cy="68579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/>
              <a:t>Cliquez sur l'icône pour ajouter une image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C75021E-A311-774E-B621-410934718E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04000" y="2052000"/>
            <a:ext cx="4680000" cy="15444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algn="l">
              <a:lnSpc>
                <a:spcPts val="4000"/>
              </a:lnSpc>
              <a:spcBef>
                <a:spcPts val="0"/>
              </a:spcBef>
              <a:defRPr sz="3600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CA" dirty="0"/>
              <a:t>Modifier le titre </a:t>
            </a:r>
            <a:br>
              <a:rPr lang="fr-CA" dirty="0"/>
            </a:br>
            <a:r>
              <a:rPr lang="fr-CA" dirty="0"/>
              <a:t>de la section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759ECD2-3F79-9A40-B662-D50FAA40D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04000" y="4082708"/>
            <a:ext cx="4680000" cy="2492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fr-CA" dirty="0"/>
              <a:t>Cliquez pour modifier le sous-titre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EC7B772-8B5A-C74A-9139-1B82C5B041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709839" y="743177"/>
            <a:ext cx="1260689" cy="1260689"/>
          </a:xfrm>
          <a:prstGeom prst="rect">
            <a:avLst/>
          </a:prstGeom>
        </p:spPr>
      </p:pic>
      <p:pic>
        <p:nvPicPr>
          <p:cNvPr id="10" name="Graphique 9">
            <a:extLst>
              <a:ext uri="{FF2B5EF4-FFF2-40B4-BE49-F238E27FC236}">
                <a16:creationId xmlns:a16="http://schemas.microsoft.com/office/drawing/2014/main" id="{295C24D4-44CD-2E4C-83B4-CDB8B34749B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478" y="5923262"/>
            <a:ext cx="1224000" cy="695682"/>
          </a:xfrm>
          <a:prstGeom prst="rect">
            <a:avLst/>
          </a:prstGeom>
        </p:spPr>
      </p:pic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CE7871-A1E1-52C4-C645-200A404360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87175" y="6455802"/>
            <a:ext cx="412750" cy="766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1"/>
                </a:solidFill>
              </a:defRPr>
            </a:lvl1pPr>
          </a:lstStyle>
          <a:p>
            <a:fld id="{E952A9B3-008F-B742-9D76-F6B4A57BA6D8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19069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Ver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75021E-A311-774E-B621-410934718E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04000" y="2052000"/>
            <a:ext cx="4680000" cy="15444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algn="l">
              <a:lnSpc>
                <a:spcPts val="4000"/>
              </a:lnSpc>
              <a:spcBef>
                <a:spcPts val="0"/>
              </a:spcBef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CA" dirty="0"/>
              <a:t>Modifier le titre </a:t>
            </a:r>
            <a:br>
              <a:rPr lang="fr-CA" dirty="0"/>
            </a:br>
            <a:r>
              <a:rPr lang="fr-CA" dirty="0"/>
              <a:t>de la section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759ECD2-3F79-9A40-B662-D50FAA40D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04000" y="4082708"/>
            <a:ext cx="4680000" cy="2492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fr-CA" dirty="0"/>
              <a:t>Cliquez pour modifier le sous-titre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EC7B772-8B5A-C74A-9139-1B82C5B041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5400000">
            <a:off x="709839" y="743177"/>
            <a:ext cx="1260689" cy="12606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66AD9F5-82CD-BDEF-B503-EB691E0D08F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5325" y="6076878"/>
            <a:ext cx="900000" cy="37180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338C267-1AA3-6ED8-F165-6C65ED957927}"/>
              </a:ext>
            </a:extLst>
          </p:cNvPr>
          <p:cNvSpPr/>
          <p:nvPr userDrawn="1"/>
        </p:nvSpPr>
        <p:spPr>
          <a:xfrm>
            <a:off x="6858000" y="-1"/>
            <a:ext cx="533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accent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32EAEA5-5FE7-6635-3654-584191FD11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6200000">
            <a:off x="10595175" y="5187990"/>
            <a:ext cx="1260689" cy="126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5948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Bourgogn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06C5CE9-2E64-3B47-9C49-F372540C5A9C}"/>
              </a:ext>
            </a:extLst>
          </p:cNvPr>
          <p:cNvSpPr/>
          <p:nvPr userDrawn="1"/>
        </p:nvSpPr>
        <p:spPr>
          <a:xfrm>
            <a:off x="0" y="0"/>
            <a:ext cx="6858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14" name="Espace réservé pour une image  2">
            <a:extLst>
              <a:ext uri="{FF2B5EF4-FFF2-40B4-BE49-F238E27FC236}">
                <a16:creationId xmlns:a16="http://schemas.microsoft.com/office/drawing/2014/main" id="{8DEA35AE-7BC5-8F4C-A4CC-6866762E5F31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6858000" y="0"/>
            <a:ext cx="5334000" cy="68579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/>
              <a:t>Cliquez sur l'icône pour ajouter une image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C75021E-A311-774E-B621-410934718E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04000" y="2051999"/>
            <a:ext cx="4680000" cy="15444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algn="l">
              <a:lnSpc>
                <a:spcPts val="4000"/>
              </a:lnSpc>
              <a:spcBef>
                <a:spcPts val="0"/>
              </a:spcBef>
              <a:defRPr sz="3600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CA" dirty="0"/>
              <a:t>Modifier le titre </a:t>
            </a:r>
            <a:br>
              <a:rPr lang="fr-CA" dirty="0"/>
            </a:br>
            <a:r>
              <a:rPr lang="fr-CA" dirty="0"/>
              <a:t>de la section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759ECD2-3F79-9A40-B662-D50FAA40D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04000" y="4082708"/>
            <a:ext cx="4680000" cy="2492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fr-CA" dirty="0"/>
              <a:t>Cliquez pour modifier le sous-titre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EC7B772-8B5A-C74A-9139-1B82C5B041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709839" y="743177"/>
            <a:ext cx="1260689" cy="1260689"/>
          </a:xfrm>
          <a:prstGeom prst="rect">
            <a:avLst/>
          </a:prstGeom>
        </p:spPr>
      </p:pic>
      <p:pic>
        <p:nvPicPr>
          <p:cNvPr id="10" name="Graphique 9">
            <a:extLst>
              <a:ext uri="{FF2B5EF4-FFF2-40B4-BE49-F238E27FC236}">
                <a16:creationId xmlns:a16="http://schemas.microsoft.com/office/drawing/2014/main" id="{E3FF08D1-D806-9A4F-A387-655E244E803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478" y="5923262"/>
            <a:ext cx="1224000" cy="695682"/>
          </a:xfrm>
          <a:prstGeom prst="rect">
            <a:avLst/>
          </a:prstGeom>
        </p:spPr>
      </p:pic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3E041965-F408-87E8-3B36-B6DB584138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87175" y="6455802"/>
            <a:ext cx="412750" cy="766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1"/>
                </a:solidFill>
              </a:defRPr>
            </a:lvl1pPr>
          </a:lstStyle>
          <a:p>
            <a:fld id="{E952A9B3-008F-B742-9D76-F6B4A57BA6D8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585945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Bourgogn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75021E-A311-774E-B621-410934718E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04000" y="2051999"/>
            <a:ext cx="4680000" cy="15444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algn="l">
              <a:lnSpc>
                <a:spcPts val="4000"/>
              </a:lnSpc>
              <a:spcBef>
                <a:spcPts val="0"/>
              </a:spcBef>
              <a:defRPr sz="3600" b="1" i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CA" dirty="0"/>
              <a:t>Modifier le titre </a:t>
            </a:r>
            <a:br>
              <a:rPr lang="fr-CA" dirty="0"/>
            </a:br>
            <a:r>
              <a:rPr lang="fr-CA" dirty="0"/>
              <a:t>de la section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759ECD2-3F79-9A40-B662-D50FAA40D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04000" y="4082708"/>
            <a:ext cx="4680000" cy="2492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fr-CA" dirty="0"/>
              <a:t>Cliquez pour modifier le sous-titre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EC7B772-8B5A-C74A-9139-1B82C5B041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5400000">
            <a:off x="709839" y="743177"/>
            <a:ext cx="1260689" cy="12606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BD61176-B497-C4EB-7C5E-6B88C2F76A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5325" y="6076878"/>
            <a:ext cx="900000" cy="37180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EBD4926-6D2F-04A0-0DE7-EB86DEA988A0}"/>
              </a:ext>
            </a:extLst>
          </p:cNvPr>
          <p:cNvSpPr/>
          <p:nvPr userDrawn="1"/>
        </p:nvSpPr>
        <p:spPr>
          <a:xfrm>
            <a:off x="6858000" y="-1"/>
            <a:ext cx="5334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accent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FD26846-DA49-6C37-5DD0-433B6931BD3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6200000">
            <a:off x="10595175" y="5187990"/>
            <a:ext cx="1260689" cy="126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8086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B5767CB-93AC-734E-B27F-5D404DF59CE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866123" y="2643526"/>
            <a:ext cx="5656826" cy="25880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dirty="0"/>
              <a:t>Cliquez pour modifier le texte du masque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16858FA-7774-3A42-A58E-95DF70FF20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24327" y="516378"/>
            <a:ext cx="980192" cy="980192"/>
          </a:xfrm>
          <a:prstGeom prst="rect">
            <a:avLst/>
          </a:prstGeom>
        </p:spPr>
      </p:pic>
      <p:sp>
        <p:nvSpPr>
          <p:cNvPr id="6" name="Titre 4">
            <a:extLst>
              <a:ext uri="{FF2B5EF4-FFF2-40B4-BE49-F238E27FC236}">
                <a16:creationId xmlns:a16="http://schemas.microsoft.com/office/drawing/2014/main" id="{39DE90E4-27A3-BC45-A826-50B6FE8FD9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66123" y="1626455"/>
            <a:ext cx="5656826" cy="792163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6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CA" dirty="0"/>
              <a:t>Cliquez pour modifier le titre de la page</a:t>
            </a:r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E5213DE-92E0-2DB9-DB3F-E410E56BABB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1260137" y="5862556"/>
            <a:ext cx="669925" cy="669925"/>
          </a:xfrm>
          <a:prstGeom prst="rect">
            <a:avLst/>
          </a:prstGeom>
        </p:spPr>
      </p:pic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1118234B-CA55-8218-DE74-BE70D2108A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87175" y="6455802"/>
            <a:ext cx="412750" cy="766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1"/>
                </a:solidFill>
              </a:defRPr>
            </a:lvl1pPr>
          </a:lstStyle>
          <a:p>
            <a:fld id="{E952A9B3-008F-B742-9D76-F6B4A57BA6D8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52810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B5FDC3F-E6E4-664A-B2F8-488FB221F66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7412" y="6206581"/>
            <a:ext cx="900000" cy="3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796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34" r:id="rId2"/>
    <p:sldLayoutId id="2147483761" r:id="rId3"/>
    <p:sldLayoutId id="2147483737" r:id="rId4"/>
    <p:sldLayoutId id="2147483783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1" userDrawn="1">
          <p15:clr>
            <a:srgbClr val="F26B43"/>
          </p15:clr>
        </p15:guide>
        <p15:guide id="2" orient="horz" pos="4133" userDrawn="1">
          <p15:clr>
            <a:srgbClr val="F26B43"/>
          </p15:clr>
        </p15:guide>
        <p15:guide id="3" orient="horz" pos="2160" userDrawn="1">
          <p15:clr>
            <a:srgbClr val="F26B43"/>
          </p15:clr>
        </p15:guide>
        <p15:guide id="4" orient="horz" pos="187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746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5">
            <a:extLst>
              <a:ext uri="{FF2B5EF4-FFF2-40B4-BE49-F238E27FC236}">
                <a16:creationId xmlns:a16="http://schemas.microsoft.com/office/drawing/2014/main" id="{9684BB27-8BD9-E709-35B5-0933DC62D6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87175" y="6455802"/>
            <a:ext cx="412750" cy="766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1"/>
                </a:solidFill>
              </a:defRPr>
            </a:lvl1pPr>
          </a:lstStyle>
          <a:p>
            <a:fld id="{E952A9B3-008F-B742-9D76-F6B4A57BA6D8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4508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73" r:id="rId2"/>
    <p:sldLayoutId id="2147483778" r:id="rId3"/>
    <p:sldLayoutId id="2147483774" r:id="rId4"/>
    <p:sldLayoutId id="2147483779" r:id="rId5"/>
    <p:sldLayoutId id="2147483775" r:id="rId6"/>
    <p:sldLayoutId id="2147483780" r:id="rId7"/>
    <p:sldLayoutId id="2147483776" r:id="rId8"/>
    <p:sldLayoutId id="2147483781" r:id="rId9"/>
    <p:sldLayoutId id="2147483733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jpeg"/><Relationship Id="rId7" Type="http://schemas.openxmlformats.org/officeDocument/2006/relationships/image" Target="../media/image1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emf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emf"/><Relationship Id="rId4" Type="http://schemas.openxmlformats.org/officeDocument/2006/relationships/image" Target="../media/image15.png"/><Relationship Id="rId9" Type="http://schemas.openxmlformats.org/officeDocument/2006/relationships/image" Target="../media/image20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7" Type="http://schemas.openxmlformats.org/officeDocument/2006/relationships/image" Target="../media/image2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emf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image" Target="../media/image26.emf"/><Relationship Id="rId7" Type="http://schemas.openxmlformats.org/officeDocument/2006/relationships/image" Target="../media/image2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emf"/><Relationship Id="rId5" Type="http://schemas.openxmlformats.org/officeDocument/2006/relationships/image" Target="../media/image30.emf"/><Relationship Id="rId4" Type="http://schemas.openxmlformats.org/officeDocument/2006/relationships/image" Target="../media/image25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image" Target="../media/image26.emf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4" Type="http://schemas.openxmlformats.org/officeDocument/2006/relationships/image" Target="../media/image25.emf"/><Relationship Id="rId9" Type="http://schemas.openxmlformats.org/officeDocument/2006/relationships/image" Target="../media/image31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image" Target="../media/image26.emf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10" Type="http://schemas.openxmlformats.org/officeDocument/2006/relationships/image" Target="../media/image32.emf"/><Relationship Id="rId4" Type="http://schemas.openxmlformats.org/officeDocument/2006/relationships/image" Target="../media/image25.emf"/><Relationship Id="rId9" Type="http://schemas.openxmlformats.org/officeDocument/2006/relationships/image" Target="../media/image31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40.png"/><Relationship Id="rId5" Type="http://schemas.openxmlformats.org/officeDocument/2006/relationships/image" Target="../media/image35.png"/><Relationship Id="rId15" Type="http://schemas.openxmlformats.org/officeDocument/2006/relationships/image" Target="../media/image44.png"/><Relationship Id="rId10" Type="http://schemas.openxmlformats.org/officeDocument/2006/relationships/image" Target="../media/image39.jpg"/><Relationship Id="rId4" Type="http://schemas.openxmlformats.org/officeDocument/2006/relationships/image" Target="../media/image34.png"/><Relationship Id="rId9" Type="http://schemas.openxmlformats.org/officeDocument/2006/relationships/image" Target="../media/image38.png"/><Relationship Id="rId14" Type="http://schemas.openxmlformats.org/officeDocument/2006/relationships/image" Target="../media/image43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IRAIG/Regioinvent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oi.org/10.1007/s44498-026-00053-9" TargetMode="External"/><Relationship Id="rId4" Type="http://schemas.openxmlformats.org/officeDocument/2006/relationships/hyperlink" Target="https://pypi.org/project/regioinvent/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4.jpeg"/><Relationship Id="rId7" Type="http://schemas.openxmlformats.org/officeDocument/2006/relationships/hyperlink" Target="mailto:maxime.agez@polymtl.ca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emf"/><Relationship Id="rId5" Type="http://schemas.openxmlformats.org/officeDocument/2006/relationships/image" Target="../media/image16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FBA555BE-BF60-3046-BCF6-5FBEDDBC8BBB}"/>
              </a:ext>
            </a:extLst>
          </p:cNvPr>
          <p:cNvPicPr>
            <a:picLocks noGrp="1" noChangeAspect="1"/>
          </p:cNvPicPr>
          <p:nvPr>
            <p:ph type="pic" idx="12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14" name="Espace réservé du texte 18">
            <a:extLst>
              <a:ext uri="{FF2B5EF4-FFF2-40B4-BE49-F238E27FC236}">
                <a16:creationId xmlns:a16="http://schemas.microsoft.com/office/drawing/2014/main" id="{6DCC7760-B6AA-1F49-A974-BB87598164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/>
                </a:solidFill>
              </a:rPr>
              <a:t>Sous-titre ou nom de la personne</a:t>
            </a:r>
          </a:p>
        </p:txBody>
      </p:sp>
      <p:sp>
        <p:nvSpPr>
          <p:cNvPr id="15" name="Espace réservé du texte 19">
            <a:extLst>
              <a:ext uri="{FF2B5EF4-FFF2-40B4-BE49-F238E27FC236}">
                <a16:creationId xmlns:a16="http://schemas.microsoft.com/office/drawing/2014/main" id="{C5294A0D-AFC9-444C-B309-D9FF2ED1BB5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 sz="2800" dirty="0"/>
              <a:t>Titre de la présentation sur </a:t>
            </a:r>
            <a:br>
              <a:rPr lang="fr-FR" sz="2800" dirty="0"/>
            </a:br>
            <a:r>
              <a:rPr lang="fr-FR" sz="2800" dirty="0"/>
              <a:t>2 lignes de texte maximum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A4738B8-D3EA-EB4C-ACB9-428240AD9281}"/>
              </a:ext>
            </a:extLst>
          </p:cNvPr>
          <p:cNvGrpSpPr/>
          <p:nvPr/>
        </p:nvGrpSpPr>
        <p:grpSpPr>
          <a:xfrm>
            <a:off x="698500" y="728662"/>
            <a:ext cx="9985792" cy="5400675"/>
            <a:chOff x="698500" y="728662"/>
            <a:chExt cx="9985792" cy="5400675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A35C250-3340-2B4C-AE44-CA332639C5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98500" y="728662"/>
              <a:ext cx="9985792" cy="5400675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DD12E1C-6949-5545-834A-E98ECDA0F8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1160378" y="1231861"/>
              <a:ext cx="1300018" cy="1300018"/>
            </a:xfrm>
            <a:prstGeom prst="rect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DF60CC83-EB2D-704C-A921-C2554B0F3CA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60551" y="5436118"/>
            <a:ext cx="1029871" cy="23525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77AE6A2-C2F6-7749-B04E-EA72645DB29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60550" y="4345736"/>
            <a:ext cx="1619639" cy="669090"/>
          </a:xfrm>
          <a:prstGeom prst="rect">
            <a:avLst/>
          </a:prstGeom>
        </p:spPr>
      </p:pic>
      <p:pic>
        <p:nvPicPr>
          <p:cNvPr id="22" name="Graphique 21">
            <a:extLst>
              <a:ext uri="{FF2B5EF4-FFF2-40B4-BE49-F238E27FC236}">
                <a16:creationId xmlns:a16="http://schemas.microsoft.com/office/drawing/2014/main" id="{8B16EF06-A98F-BB40-AAB7-328842570D46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08946" y="5456965"/>
            <a:ext cx="517679" cy="148452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AB28328-524C-6F42-B2C1-BA630A1DB337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4607" y="5444061"/>
            <a:ext cx="709967" cy="161355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8FE0621-5F97-AF41-8906-90E2E4C63AB5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6333" y="5440751"/>
            <a:ext cx="607711" cy="201542"/>
          </a:xfrm>
          <a:prstGeom prst="rect">
            <a:avLst/>
          </a:prstGeom>
        </p:spPr>
      </p:pic>
      <p:sp>
        <p:nvSpPr>
          <p:cNvPr id="16" name="Espace réservé du texte 18">
            <a:extLst>
              <a:ext uri="{FF2B5EF4-FFF2-40B4-BE49-F238E27FC236}">
                <a16:creationId xmlns:a16="http://schemas.microsoft.com/office/drawing/2014/main" id="{C69E1ABB-5E59-354B-8772-C919A5A4441D}"/>
              </a:ext>
            </a:extLst>
          </p:cNvPr>
          <p:cNvSpPr txBox="1">
            <a:spLocks/>
          </p:cNvSpPr>
          <p:nvPr/>
        </p:nvSpPr>
        <p:spPr>
          <a:xfrm>
            <a:off x="1861200" y="1920000"/>
            <a:ext cx="5530850" cy="381000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September 24</a:t>
            </a:r>
            <a:r>
              <a:rPr lang="fr-FR" baseline="30000" dirty="0"/>
              <a:t>th</a:t>
            </a:r>
            <a:r>
              <a:rPr lang="fr-FR" dirty="0"/>
              <a:t>, 2026</a:t>
            </a:r>
          </a:p>
        </p:txBody>
      </p:sp>
      <p:sp>
        <p:nvSpPr>
          <p:cNvPr id="18" name="Espace réservé du texte 19">
            <a:extLst>
              <a:ext uri="{FF2B5EF4-FFF2-40B4-BE49-F238E27FC236}">
                <a16:creationId xmlns:a16="http://schemas.microsoft.com/office/drawing/2014/main" id="{7C1F33FC-920C-2748-AB31-A3E673361DF5}"/>
              </a:ext>
            </a:extLst>
          </p:cNvPr>
          <p:cNvSpPr txBox="1">
            <a:spLocks/>
          </p:cNvSpPr>
          <p:nvPr/>
        </p:nvSpPr>
        <p:spPr>
          <a:xfrm>
            <a:off x="1867429" y="2691100"/>
            <a:ext cx="8192276" cy="1222409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 defTabSz="914400" rtl="0" eaLnBrk="1" latinLnBrk="0" hangingPunct="1">
              <a:lnSpc>
                <a:spcPts val="4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ts val="336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ts val="336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ts val="336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ts val="336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400" dirty="0">
                <a:effectLst/>
                <a:latin typeface="Arial" panose="020B0604020202020204" pitchFamily="34" charset="0"/>
              </a:rPr>
              <a:t>Regionalization in </a:t>
            </a:r>
            <a:r>
              <a:rPr lang="en-US" sz="2400" dirty="0" err="1">
                <a:effectLst/>
                <a:latin typeface="Arial" panose="020B0604020202020204" pitchFamily="34" charset="0"/>
              </a:rPr>
              <a:t>ecoinvent</a:t>
            </a:r>
            <a:r>
              <a:rPr lang="en-US" sz="2400" dirty="0">
                <a:effectLst/>
                <a:latin typeface="Arial" panose="020B0604020202020204" pitchFamily="34" charset="0"/>
              </a:rPr>
              <a:t>: harnessing trade data for accurate life cycle assessments</a:t>
            </a:r>
            <a:endParaRPr lang="en-US" sz="1600" dirty="0">
              <a:effectLst/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1400" b="0" dirty="0">
                <a:solidFill>
                  <a:srgbClr val="00B050"/>
                </a:solidFill>
                <a:latin typeface="Arial" panose="020B0604020202020204" pitchFamily="34" charset="0"/>
              </a:rPr>
              <a:t>Maxime Agez</a:t>
            </a:r>
            <a:endParaRPr lang="fr-FR" sz="1200" b="0" u="sng" dirty="0">
              <a:solidFill>
                <a:srgbClr val="00B05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BD181C-E95D-C8EA-3FA4-BA40F72C631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91396" y="4096513"/>
            <a:ext cx="2902689" cy="104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613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DA768D0-CFC6-C7A8-485F-399DB46966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0287" y="1790363"/>
            <a:ext cx="10811426" cy="1260676"/>
          </a:xfrm>
        </p:spPr>
        <p:txBody>
          <a:bodyPr/>
          <a:lstStyle/>
          <a:p>
            <a:pPr algn="ctr"/>
            <a:r>
              <a:rPr lang="en-US" sz="3200" dirty="0"/>
              <a:t>(</a:t>
            </a:r>
            <a:r>
              <a:rPr lang="en-US" sz="3200" u="sng" dirty="0"/>
              <a:t>Regio</a:t>
            </a:r>
            <a:r>
              <a:rPr lang="en-US" sz="3200" dirty="0"/>
              <a:t>nalized </a:t>
            </a:r>
            <a:r>
              <a:rPr lang="en-US" sz="3200" dirty="0" err="1"/>
              <a:t>eco</a:t>
            </a:r>
            <a:r>
              <a:rPr lang="en-US" sz="3200" u="sng" dirty="0" err="1"/>
              <a:t>invent</a:t>
            </a:r>
            <a:r>
              <a:rPr lang="en-US" sz="3200" dirty="0"/>
              <a:t>)</a:t>
            </a:r>
            <a:endParaRPr lang="en-CA" sz="3200" dirty="0"/>
          </a:p>
          <a:p>
            <a:pPr algn="ctr"/>
            <a:r>
              <a:rPr lang="en-CA" sz="3200" dirty="0"/>
              <a:t>-&gt; </a:t>
            </a:r>
            <a:r>
              <a:rPr lang="en-CA" sz="3200" dirty="0" err="1"/>
              <a:t>Regioinvent</a:t>
            </a:r>
            <a:r>
              <a:rPr lang="en-CA" sz="3200" dirty="0"/>
              <a:t> is an almost fully regionalized version of </a:t>
            </a:r>
            <a:r>
              <a:rPr lang="en-CA" sz="3200" dirty="0" err="1"/>
              <a:t>ecoinvent</a:t>
            </a:r>
            <a:endParaRPr lang="en-CA" sz="32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F2783B9-E62D-7EBF-A148-5FE0AF8B7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What is </a:t>
            </a:r>
            <a:r>
              <a:rPr lang="en-CA" dirty="0" err="1"/>
              <a:t>regioinvent</a:t>
            </a:r>
            <a:r>
              <a:rPr lang="en-CA" dirty="0"/>
              <a:t>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A954D1-F575-EA3A-2B98-6AAF9AC569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52A9B3-008F-B742-9D76-F6B4A57BA6D8}" type="slidenum">
              <a:rPr lang="fr-FR" smtClean="0"/>
              <a:pPr/>
              <a:t>2</a:t>
            </a:fld>
            <a:endParaRPr lang="fr-FR" dirty="0"/>
          </a:p>
        </p:txBody>
      </p:sp>
      <p:pic>
        <p:nvPicPr>
          <p:cNvPr id="14" name="Picture 13" descr="A black letter on a white background&#10;&#10;Description automatically generated">
            <a:extLst>
              <a:ext uri="{FF2B5EF4-FFF2-40B4-BE49-F238E27FC236}">
                <a16:creationId xmlns:a16="http://schemas.microsoft.com/office/drawing/2014/main" id="{10273771-9F9D-A5B4-94CD-275A414613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9990" y="4338979"/>
            <a:ext cx="3097278" cy="507842"/>
          </a:xfrm>
          <a:prstGeom prst="rect">
            <a:avLst/>
          </a:prstGeom>
        </p:spPr>
      </p:pic>
      <p:sp>
        <p:nvSpPr>
          <p:cNvPr id="15" name="Plus Sign 14">
            <a:extLst>
              <a:ext uri="{FF2B5EF4-FFF2-40B4-BE49-F238E27FC236}">
                <a16:creationId xmlns:a16="http://schemas.microsoft.com/office/drawing/2014/main" id="{492FA8EA-12A4-43BE-63CC-34743803008A}"/>
              </a:ext>
            </a:extLst>
          </p:cNvPr>
          <p:cNvSpPr/>
          <p:nvPr/>
        </p:nvSpPr>
        <p:spPr>
          <a:xfrm>
            <a:off x="4804946" y="4250216"/>
            <a:ext cx="755780" cy="685368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5" name="Picture 4" descr="World Map HD, Large World Map Image, High Resolution World Map">
            <a:extLst>
              <a:ext uri="{FF2B5EF4-FFF2-40B4-BE49-F238E27FC236}">
                <a16:creationId xmlns:a16="http://schemas.microsoft.com/office/drawing/2014/main" id="{6446FE5B-CF4E-648B-7D27-0D2C0AECE85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2448"/>
          <a:stretch>
            <a:fillRect/>
          </a:stretch>
        </p:blipFill>
        <p:spPr>
          <a:xfrm>
            <a:off x="6469439" y="3629141"/>
            <a:ext cx="3718429" cy="2612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173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1BF402-7861-F43D-B80B-DCA5BF670D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4328" y="2095292"/>
            <a:ext cx="10963874" cy="2995182"/>
          </a:xfrm>
        </p:spPr>
        <p:txBody>
          <a:bodyPr/>
          <a:lstStyle/>
          <a:p>
            <a:r>
              <a:rPr lang="en-CA" dirty="0"/>
              <a:t>The </a:t>
            </a:r>
            <a:r>
              <a:rPr lang="en-CA" dirty="0" err="1"/>
              <a:t>ecoinvent</a:t>
            </a:r>
            <a:r>
              <a:rPr lang="en-CA" dirty="0"/>
              <a:t> 3.9.1 database has: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dirty="0"/>
              <a:t>683 processes (excluding electricity, heat and municipal solid waste) for which a specific country is defined.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dirty="0"/>
              <a:t>~4000 GLO processes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dirty="0"/>
              <a:t>~1700 RER processes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dirty="0"/>
              <a:t>~4200 </a:t>
            </a:r>
            <a:r>
              <a:rPr lang="en-CA" dirty="0" err="1"/>
              <a:t>RoW</a:t>
            </a:r>
            <a:r>
              <a:rPr lang="en-CA" dirty="0"/>
              <a:t> processes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DDD149D-5051-AFEE-F61C-CCEBEBCEB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 first observation: </a:t>
            </a:r>
            <a:r>
              <a:rPr lang="en-CA" dirty="0" err="1"/>
              <a:t>ecoinvent</a:t>
            </a:r>
            <a:r>
              <a:rPr lang="en-CA" dirty="0"/>
              <a:t> is barely regionalized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46C06F-2590-653C-66E4-AEAEA40CC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52A9B3-008F-B742-9D76-F6B4A57BA6D8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49174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DE59A85-A67D-0C41-409B-210455A738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20905" y="2305996"/>
            <a:ext cx="9194171" cy="726265"/>
          </a:xfrm>
        </p:spPr>
        <p:txBody>
          <a:bodyPr/>
          <a:lstStyle/>
          <a:p>
            <a:pPr algn="ctr"/>
            <a:r>
              <a:rPr lang="en-CA" dirty="0" err="1"/>
              <a:t>Regioinvent</a:t>
            </a:r>
            <a:r>
              <a:rPr lang="en-CA" dirty="0"/>
              <a:t> </a:t>
            </a:r>
            <a:r>
              <a:rPr lang="en-CA" i="1" u="sng" dirty="0"/>
              <a:t>automatically</a:t>
            </a:r>
            <a:r>
              <a:rPr lang="en-CA" dirty="0"/>
              <a:t> regionalizes the whole </a:t>
            </a:r>
            <a:r>
              <a:rPr lang="en-CA" dirty="0" err="1"/>
              <a:t>ecoinvent</a:t>
            </a:r>
            <a:r>
              <a:rPr lang="en-CA" dirty="0"/>
              <a:t> database, creating </a:t>
            </a:r>
            <a:r>
              <a:rPr lang="en-CA" i="1" u="sng" dirty="0"/>
              <a:t>consumption markets</a:t>
            </a:r>
            <a:r>
              <a:rPr lang="en-CA" dirty="0"/>
              <a:t> based on </a:t>
            </a:r>
            <a:r>
              <a:rPr lang="en-CA" i="1" u="sng" dirty="0"/>
              <a:t>trade data</a:t>
            </a:r>
            <a:r>
              <a:rPr lang="en-CA" dirty="0"/>
              <a:t>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EFE6A21-7000-6619-2F48-9113D2045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Goal of </a:t>
            </a:r>
            <a:r>
              <a:rPr lang="en-CA" dirty="0" err="1"/>
              <a:t>regioinvent</a:t>
            </a: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1E3629-B1F5-1C67-57F7-87971D38CA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52A9B3-008F-B742-9D76-F6B4A57BA6D8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A5E7ACE8-776B-26D5-E81D-2B9502303F77}"/>
              </a:ext>
            </a:extLst>
          </p:cNvPr>
          <p:cNvSpPr txBox="1">
            <a:spLocks/>
          </p:cNvSpPr>
          <p:nvPr/>
        </p:nvSpPr>
        <p:spPr>
          <a:xfrm>
            <a:off x="1273305" y="4492470"/>
            <a:ext cx="9194171" cy="72626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i="1" u="sng" dirty="0"/>
              <a:t>Non-official goal</a:t>
            </a:r>
            <a:r>
              <a:rPr lang="en-CA" dirty="0"/>
              <a:t>: Let’s get rid of GLO, RER and </a:t>
            </a:r>
            <a:r>
              <a:rPr lang="en-CA" dirty="0" err="1"/>
              <a:t>RoW</a:t>
            </a:r>
            <a:r>
              <a:rPr lang="en-CA" dirty="0"/>
              <a:t> processes!!!</a:t>
            </a:r>
          </a:p>
        </p:txBody>
      </p:sp>
    </p:spTree>
    <p:extLst>
      <p:ext uri="{BB962C8B-B14F-4D97-AF65-F5344CB8AC3E}">
        <p14:creationId xmlns:p14="http://schemas.microsoft.com/office/powerpoint/2010/main" val="2585505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81398-D795-1989-1C69-58B9F0729D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Illustration</a:t>
            </a:r>
          </a:p>
        </p:txBody>
      </p:sp>
    </p:spTree>
    <p:extLst>
      <p:ext uri="{BB962C8B-B14F-4D97-AF65-F5344CB8AC3E}">
        <p14:creationId xmlns:p14="http://schemas.microsoft.com/office/powerpoint/2010/main" val="3057712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9CBCDAB-D8A2-3E9C-124E-38AC01F9E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Illustration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5E31AE-8309-58D4-C08A-BC43276D5D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52A9B3-008F-B742-9D76-F6B4A57BA6D8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295A63-69F5-986E-D409-5EA1F1A16F03}"/>
              </a:ext>
            </a:extLst>
          </p:cNvPr>
          <p:cNvSpPr txBox="1"/>
          <p:nvPr/>
        </p:nvSpPr>
        <p:spPr>
          <a:xfrm>
            <a:off x="676917" y="1472247"/>
            <a:ext cx="1291601" cy="3827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CA" u="sng" dirty="0" err="1"/>
              <a:t>Ecoinvent</a:t>
            </a:r>
            <a:endParaRPr lang="en-CA" u="sng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79E8D31-60FE-E862-9584-4C1E185E73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937" y="4412713"/>
            <a:ext cx="3169551" cy="11806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7923DE4-FC4F-76CA-7FA0-C66BEABF24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937" y="1996989"/>
            <a:ext cx="3169551" cy="175891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D13B639-D1D5-DD98-DA20-F83175363731}"/>
              </a:ext>
            </a:extLst>
          </p:cNvPr>
          <p:cNvSpPr txBox="1"/>
          <p:nvPr/>
        </p:nvSpPr>
        <p:spPr>
          <a:xfrm>
            <a:off x="2469823" y="231893"/>
            <a:ext cx="8450224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To illustrate what </a:t>
            </a:r>
            <a:r>
              <a:rPr lang="en-CA" dirty="0" err="1"/>
              <a:t>regioinvent</a:t>
            </a:r>
            <a:r>
              <a:rPr lang="en-CA" dirty="0"/>
              <a:t> strives to achieve, let’s consider the case where one would want to create a Belgian version of the 1-butanol production process of </a:t>
            </a:r>
            <a:r>
              <a:rPr lang="en-CA" dirty="0" err="1"/>
              <a:t>ecoinvent</a:t>
            </a:r>
            <a:r>
              <a:rPr lang="en-CA" dirty="0"/>
              <a:t>.</a:t>
            </a:r>
          </a:p>
          <a:p>
            <a:pPr algn="ctr"/>
            <a:endParaRPr lang="en-CA" dirty="0"/>
          </a:p>
          <a:p>
            <a:pPr algn="ctr"/>
            <a:r>
              <a:rPr lang="en-CA" dirty="0"/>
              <a:t>(Note that processes portrayed are completely fictional)</a:t>
            </a:r>
          </a:p>
        </p:txBody>
      </p:sp>
    </p:spTree>
    <p:extLst>
      <p:ext uri="{BB962C8B-B14F-4D97-AF65-F5344CB8AC3E}">
        <p14:creationId xmlns:p14="http://schemas.microsoft.com/office/powerpoint/2010/main" val="2443073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9CBCDAB-D8A2-3E9C-124E-38AC01F9E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Illustration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5E31AE-8309-58D4-C08A-BC43276D5D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52A9B3-008F-B742-9D76-F6B4A57BA6D8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295A63-69F5-986E-D409-5EA1F1A16F03}"/>
              </a:ext>
            </a:extLst>
          </p:cNvPr>
          <p:cNvSpPr txBox="1"/>
          <p:nvPr/>
        </p:nvSpPr>
        <p:spPr>
          <a:xfrm>
            <a:off x="676917" y="1472247"/>
            <a:ext cx="1291601" cy="3827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CA" u="sng" dirty="0" err="1"/>
              <a:t>Ecoinvent</a:t>
            </a:r>
            <a:endParaRPr lang="en-CA" u="sng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4D60A1-4614-16F7-6600-8CE4CC6ECBC9}"/>
              </a:ext>
            </a:extLst>
          </p:cNvPr>
          <p:cNvSpPr txBox="1"/>
          <p:nvPr/>
        </p:nvSpPr>
        <p:spPr>
          <a:xfrm>
            <a:off x="5545219" y="1450724"/>
            <a:ext cx="1441888" cy="3827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CA" u="sng" dirty="0" err="1"/>
              <a:t>Regioinvent</a:t>
            </a:r>
            <a:endParaRPr lang="en-CA" u="sng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3034307-056A-58B5-DDE3-BA8B4BFEEE7C}"/>
              </a:ext>
            </a:extLst>
          </p:cNvPr>
          <p:cNvCxnSpPr>
            <a:cxnSpLocks/>
          </p:cNvCxnSpPr>
          <p:nvPr/>
        </p:nvCxnSpPr>
        <p:spPr>
          <a:xfrm flipV="1">
            <a:off x="2435525" y="2415396"/>
            <a:ext cx="0" cy="4370147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564D4306-7A99-445C-8362-C29E9B1FFD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937" y="2599907"/>
            <a:ext cx="1814828" cy="1007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5882EC4-CDEC-5AD5-D1B0-F09B74729D29}"/>
              </a:ext>
            </a:extLst>
          </p:cNvPr>
          <p:cNvSpPr txBox="1"/>
          <p:nvPr/>
        </p:nvSpPr>
        <p:spPr>
          <a:xfrm>
            <a:off x="1176596" y="1891852"/>
            <a:ext cx="4094144" cy="33855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CA" sz="1600" dirty="0">
                <a:solidFill>
                  <a:schemeClr val="accent1"/>
                </a:solidFill>
              </a:rPr>
              <a:t>1. Copy and adapt electricity, heat and waste</a:t>
            </a:r>
          </a:p>
        </p:txBody>
      </p:sp>
      <p:sp>
        <p:nvSpPr>
          <p:cNvPr id="18" name="Arrow: Circular 17">
            <a:extLst>
              <a:ext uri="{FF2B5EF4-FFF2-40B4-BE49-F238E27FC236}">
                <a16:creationId xmlns:a16="http://schemas.microsoft.com/office/drawing/2014/main" id="{9AFE07BC-86A9-4A48-E5BC-31C5D1876552}"/>
              </a:ext>
            </a:extLst>
          </p:cNvPr>
          <p:cNvSpPr/>
          <p:nvPr/>
        </p:nvSpPr>
        <p:spPr>
          <a:xfrm rot="308697">
            <a:off x="2120532" y="2232901"/>
            <a:ext cx="625384" cy="573816"/>
          </a:xfrm>
          <a:prstGeom prst="circularArrow">
            <a:avLst>
              <a:gd name="adj1" fmla="val 0"/>
              <a:gd name="adj2" fmla="val 710908"/>
              <a:gd name="adj3" fmla="val 20414560"/>
              <a:gd name="adj4" fmla="val 10800000"/>
              <a:gd name="adj5" fmla="val 6754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53832E4-8152-BF5C-FCF6-5CD4B4A98A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0356" y="2513715"/>
            <a:ext cx="3246382" cy="178184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3B87C67-4550-9638-1777-584ED62D90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2785" y="4295564"/>
            <a:ext cx="3246382" cy="119603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E51B21A-DFCD-40D5-5C79-4EE38F4A94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5213" y="5514925"/>
            <a:ext cx="3246375" cy="11960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F37E3CD-671A-D376-F1D2-C4CFFC52C9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5937" y="4443238"/>
            <a:ext cx="1814828" cy="67601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217860F-C7FD-7BEF-6B45-4ECEC86C55BE}"/>
              </a:ext>
            </a:extLst>
          </p:cNvPr>
          <p:cNvSpPr txBox="1"/>
          <p:nvPr/>
        </p:nvSpPr>
        <p:spPr>
          <a:xfrm>
            <a:off x="2469823" y="231893"/>
            <a:ext cx="8450224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To illustrate what </a:t>
            </a:r>
            <a:r>
              <a:rPr lang="en-CA" dirty="0" err="1"/>
              <a:t>regioinvent</a:t>
            </a:r>
            <a:r>
              <a:rPr lang="en-CA" dirty="0"/>
              <a:t> strives to achieve, let’s consider the case where one would want to create a Belgian version of the 1-butanol production process of </a:t>
            </a:r>
            <a:r>
              <a:rPr lang="en-CA" dirty="0" err="1"/>
              <a:t>ecoinvent</a:t>
            </a:r>
            <a:r>
              <a:rPr lang="en-CA" dirty="0"/>
              <a:t>.</a:t>
            </a:r>
          </a:p>
          <a:p>
            <a:pPr algn="ctr"/>
            <a:endParaRPr lang="en-CA" dirty="0"/>
          </a:p>
          <a:p>
            <a:pPr algn="ctr"/>
            <a:r>
              <a:rPr lang="en-CA" dirty="0"/>
              <a:t>(Note that processes portrayed are completely fictional)</a:t>
            </a:r>
          </a:p>
        </p:txBody>
      </p:sp>
    </p:spTree>
    <p:extLst>
      <p:ext uri="{BB962C8B-B14F-4D97-AF65-F5344CB8AC3E}">
        <p14:creationId xmlns:p14="http://schemas.microsoft.com/office/powerpoint/2010/main" val="3172709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9CBCDAB-D8A2-3E9C-124E-38AC01F9E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Illustration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5E31AE-8309-58D4-C08A-BC43276D5D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52A9B3-008F-B742-9D76-F6B4A57BA6D8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295A63-69F5-986E-D409-5EA1F1A16F03}"/>
              </a:ext>
            </a:extLst>
          </p:cNvPr>
          <p:cNvSpPr txBox="1"/>
          <p:nvPr/>
        </p:nvSpPr>
        <p:spPr>
          <a:xfrm>
            <a:off x="676917" y="1472247"/>
            <a:ext cx="1291601" cy="3827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CA" u="sng" dirty="0" err="1"/>
              <a:t>Ecoinvent</a:t>
            </a:r>
            <a:endParaRPr lang="en-CA" u="sng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4D60A1-4614-16F7-6600-8CE4CC6ECBC9}"/>
              </a:ext>
            </a:extLst>
          </p:cNvPr>
          <p:cNvSpPr txBox="1"/>
          <p:nvPr/>
        </p:nvSpPr>
        <p:spPr>
          <a:xfrm>
            <a:off x="5545219" y="1450724"/>
            <a:ext cx="1441888" cy="3827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CA" u="sng" dirty="0" err="1"/>
              <a:t>Regioinvent</a:t>
            </a:r>
            <a:endParaRPr lang="en-CA" u="sng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3034307-056A-58B5-DDE3-BA8B4BFEEE7C}"/>
              </a:ext>
            </a:extLst>
          </p:cNvPr>
          <p:cNvCxnSpPr>
            <a:cxnSpLocks/>
          </p:cNvCxnSpPr>
          <p:nvPr/>
        </p:nvCxnSpPr>
        <p:spPr>
          <a:xfrm flipV="1">
            <a:off x="2435525" y="2415396"/>
            <a:ext cx="0" cy="4370147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564D4306-7A99-445C-8362-C29E9B1FFD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937" y="2599907"/>
            <a:ext cx="1814828" cy="10071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A7E0EF1-E316-EAB2-575C-9B013F9CF6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937" y="4443238"/>
            <a:ext cx="1814828" cy="676014"/>
          </a:xfrm>
          <a:prstGeom prst="rect">
            <a:avLst/>
          </a:prstGeom>
        </p:spPr>
      </p:pic>
      <p:sp>
        <p:nvSpPr>
          <p:cNvPr id="8" name="Arrow: Circular 7">
            <a:extLst>
              <a:ext uri="{FF2B5EF4-FFF2-40B4-BE49-F238E27FC236}">
                <a16:creationId xmlns:a16="http://schemas.microsoft.com/office/drawing/2014/main" id="{93C21A78-1571-85A2-D2C8-3C0C469EAA8D}"/>
              </a:ext>
            </a:extLst>
          </p:cNvPr>
          <p:cNvSpPr/>
          <p:nvPr/>
        </p:nvSpPr>
        <p:spPr>
          <a:xfrm rot="308697">
            <a:off x="2122833" y="2312999"/>
            <a:ext cx="625384" cy="573816"/>
          </a:xfrm>
          <a:prstGeom prst="circularArrow">
            <a:avLst>
              <a:gd name="adj1" fmla="val 0"/>
              <a:gd name="adj2" fmla="val 710908"/>
              <a:gd name="adj3" fmla="val 20414560"/>
              <a:gd name="adj4" fmla="val 10800000"/>
              <a:gd name="adj5" fmla="val 6754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2E2B73-FED8-B4F8-0662-AD2E34CE24A8}"/>
              </a:ext>
            </a:extLst>
          </p:cNvPr>
          <p:cNvSpPr txBox="1"/>
          <p:nvPr/>
        </p:nvSpPr>
        <p:spPr>
          <a:xfrm>
            <a:off x="1340499" y="2058747"/>
            <a:ext cx="2475908" cy="23919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CA" sz="900" dirty="0">
                <a:solidFill>
                  <a:schemeClr val="accent1"/>
                </a:solidFill>
              </a:rPr>
              <a:t>1. Copy and adapt electricity, heat and waste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8EDCDCC-CDFA-C869-6FC7-77B7382C1CC2}"/>
              </a:ext>
            </a:extLst>
          </p:cNvPr>
          <p:cNvSpPr txBox="1"/>
          <p:nvPr/>
        </p:nvSpPr>
        <p:spPr>
          <a:xfrm>
            <a:off x="2797773" y="5688817"/>
            <a:ext cx="6052927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2. Create consumption markets based on consumption data</a:t>
            </a:r>
          </a:p>
        </p:txBody>
      </p:sp>
      <p:sp>
        <p:nvSpPr>
          <p:cNvPr id="23" name="Arrow: Circular 22">
            <a:extLst>
              <a:ext uri="{FF2B5EF4-FFF2-40B4-BE49-F238E27FC236}">
                <a16:creationId xmlns:a16="http://schemas.microsoft.com/office/drawing/2014/main" id="{14535F9A-7BB5-F32B-B84B-17E434F66473}"/>
              </a:ext>
            </a:extLst>
          </p:cNvPr>
          <p:cNvSpPr/>
          <p:nvPr/>
        </p:nvSpPr>
        <p:spPr>
          <a:xfrm rot="21212298" flipV="1">
            <a:off x="4031030" y="4994471"/>
            <a:ext cx="625384" cy="595165"/>
          </a:xfrm>
          <a:prstGeom prst="circularArrow">
            <a:avLst>
              <a:gd name="adj1" fmla="val 0"/>
              <a:gd name="adj2" fmla="val 710908"/>
              <a:gd name="adj3" fmla="val 20414560"/>
              <a:gd name="adj4" fmla="val 10800000"/>
              <a:gd name="adj5" fmla="val 6754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8A1A5E0-A1E9-C1B8-9B4A-407CA10834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7057" y="4043651"/>
            <a:ext cx="4183656" cy="111363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02CD1B6-AE26-0895-1E84-225C4E30C8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0356" y="2629410"/>
            <a:ext cx="1807044" cy="99183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267394A-11E6-84F9-9E05-3374BB5229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7719" y="3692257"/>
            <a:ext cx="1807043" cy="66575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52CE80C-104A-C212-B778-3642B565DE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15214" y="4443238"/>
            <a:ext cx="1807044" cy="6657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2D1901E-73E1-A1B3-7F2E-4A3045BC7B90}"/>
              </a:ext>
            </a:extLst>
          </p:cNvPr>
          <p:cNvSpPr txBox="1"/>
          <p:nvPr/>
        </p:nvSpPr>
        <p:spPr>
          <a:xfrm>
            <a:off x="2469823" y="231893"/>
            <a:ext cx="8450224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To illustrate what </a:t>
            </a:r>
            <a:r>
              <a:rPr lang="en-CA" dirty="0" err="1"/>
              <a:t>regioinvent</a:t>
            </a:r>
            <a:r>
              <a:rPr lang="en-CA" dirty="0"/>
              <a:t> strives to achieve, let’s consider the case where one would want to create a Belgian version of the 1-butanol production process of </a:t>
            </a:r>
            <a:r>
              <a:rPr lang="en-CA" dirty="0" err="1"/>
              <a:t>ecoinvent</a:t>
            </a:r>
            <a:r>
              <a:rPr lang="en-CA" dirty="0"/>
              <a:t>.</a:t>
            </a:r>
          </a:p>
          <a:p>
            <a:pPr algn="ctr"/>
            <a:endParaRPr lang="en-CA" dirty="0"/>
          </a:p>
          <a:p>
            <a:pPr algn="ctr"/>
            <a:r>
              <a:rPr lang="en-CA" dirty="0"/>
              <a:t>(Note that processes portrayed are completely fictional)</a:t>
            </a:r>
          </a:p>
        </p:txBody>
      </p:sp>
    </p:spTree>
    <p:extLst>
      <p:ext uri="{BB962C8B-B14F-4D97-AF65-F5344CB8AC3E}">
        <p14:creationId xmlns:p14="http://schemas.microsoft.com/office/powerpoint/2010/main" val="1546647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9CBCDAB-D8A2-3E9C-124E-38AC01F9E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Illustration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5E31AE-8309-58D4-C08A-BC43276D5D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52A9B3-008F-B742-9D76-F6B4A57BA6D8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295A63-69F5-986E-D409-5EA1F1A16F03}"/>
              </a:ext>
            </a:extLst>
          </p:cNvPr>
          <p:cNvSpPr txBox="1"/>
          <p:nvPr/>
        </p:nvSpPr>
        <p:spPr>
          <a:xfrm>
            <a:off x="676917" y="1472247"/>
            <a:ext cx="1291601" cy="3827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CA" u="sng" dirty="0" err="1"/>
              <a:t>Ecoinvent</a:t>
            </a:r>
            <a:endParaRPr lang="en-CA" u="sng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4D60A1-4614-16F7-6600-8CE4CC6ECBC9}"/>
              </a:ext>
            </a:extLst>
          </p:cNvPr>
          <p:cNvSpPr txBox="1"/>
          <p:nvPr/>
        </p:nvSpPr>
        <p:spPr>
          <a:xfrm>
            <a:off x="5545219" y="1450724"/>
            <a:ext cx="1441888" cy="3827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CA" u="sng" dirty="0" err="1"/>
              <a:t>Regioinvent</a:t>
            </a:r>
            <a:endParaRPr lang="en-CA" u="sng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3034307-056A-58B5-DDE3-BA8B4BFEEE7C}"/>
              </a:ext>
            </a:extLst>
          </p:cNvPr>
          <p:cNvCxnSpPr>
            <a:cxnSpLocks/>
          </p:cNvCxnSpPr>
          <p:nvPr/>
        </p:nvCxnSpPr>
        <p:spPr>
          <a:xfrm flipV="1">
            <a:off x="2435525" y="2415396"/>
            <a:ext cx="0" cy="4370147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564D4306-7A99-445C-8362-C29E9B1FFD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937" y="2599907"/>
            <a:ext cx="1814828" cy="10071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A7E0EF1-E316-EAB2-575C-9B013F9CF6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937" y="4443238"/>
            <a:ext cx="1814828" cy="676014"/>
          </a:xfrm>
          <a:prstGeom prst="rect">
            <a:avLst/>
          </a:prstGeom>
        </p:spPr>
      </p:pic>
      <p:sp>
        <p:nvSpPr>
          <p:cNvPr id="8" name="Arrow: Circular 7">
            <a:extLst>
              <a:ext uri="{FF2B5EF4-FFF2-40B4-BE49-F238E27FC236}">
                <a16:creationId xmlns:a16="http://schemas.microsoft.com/office/drawing/2014/main" id="{93C21A78-1571-85A2-D2C8-3C0C469EAA8D}"/>
              </a:ext>
            </a:extLst>
          </p:cNvPr>
          <p:cNvSpPr/>
          <p:nvPr/>
        </p:nvSpPr>
        <p:spPr>
          <a:xfrm rot="308697">
            <a:off x="2122833" y="2312999"/>
            <a:ext cx="625384" cy="573816"/>
          </a:xfrm>
          <a:prstGeom prst="circularArrow">
            <a:avLst>
              <a:gd name="adj1" fmla="val 0"/>
              <a:gd name="adj2" fmla="val 710908"/>
              <a:gd name="adj3" fmla="val 20414560"/>
              <a:gd name="adj4" fmla="val 10800000"/>
              <a:gd name="adj5" fmla="val 6754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2E2B73-FED8-B4F8-0662-AD2E34CE24A8}"/>
              </a:ext>
            </a:extLst>
          </p:cNvPr>
          <p:cNvSpPr txBox="1"/>
          <p:nvPr/>
        </p:nvSpPr>
        <p:spPr>
          <a:xfrm>
            <a:off x="1340499" y="2058747"/>
            <a:ext cx="2475908" cy="23919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CA" sz="900" dirty="0">
                <a:solidFill>
                  <a:schemeClr val="accent1"/>
                </a:solidFill>
              </a:rPr>
              <a:t>1. Copy and adapt electricity, heat and waste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1D63D98-FF7E-5F89-57AF-6E12C146EE32}"/>
              </a:ext>
            </a:extLst>
          </p:cNvPr>
          <p:cNvSpPr txBox="1"/>
          <p:nvPr/>
        </p:nvSpPr>
        <p:spPr>
          <a:xfrm>
            <a:off x="2797773" y="5526150"/>
            <a:ext cx="3266600" cy="23919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CA" sz="900" dirty="0">
                <a:solidFill>
                  <a:schemeClr val="accent1"/>
                </a:solidFill>
              </a:rPr>
              <a:t>2. Create consumption markets based on consumption data</a:t>
            </a:r>
          </a:p>
        </p:txBody>
      </p:sp>
      <p:sp>
        <p:nvSpPr>
          <p:cNvPr id="16" name="Arrow: Circular 15">
            <a:extLst>
              <a:ext uri="{FF2B5EF4-FFF2-40B4-BE49-F238E27FC236}">
                <a16:creationId xmlns:a16="http://schemas.microsoft.com/office/drawing/2014/main" id="{6F02FD44-2A65-CE41-E425-CB7E7D15111D}"/>
              </a:ext>
            </a:extLst>
          </p:cNvPr>
          <p:cNvSpPr/>
          <p:nvPr/>
        </p:nvSpPr>
        <p:spPr>
          <a:xfrm rot="21212298" flipV="1">
            <a:off x="4118381" y="4875413"/>
            <a:ext cx="625384" cy="595165"/>
          </a:xfrm>
          <a:prstGeom prst="circularArrow">
            <a:avLst>
              <a:gd name="adj1" fmla="val 0"/>
              <a:gd name="adj2" fmla="val 710908"/>
              <a:gd name="adj3" fmla="val 20414560"/>
              <a:gd name="adj4" fmla="val 10800000"/>
              <a:gd name="adj5" fmla="val 6754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17" name="Arrow: Circular 16">
            <a:extLst>
              <a:ext uri="{FF2B5EF4-FFF2-40B4-BE49-F238E27FC236}">
                <a16:creationId xmlns:a16="http://schemas.microsoft.com/office/drawing/2014/main" id="{8E23FF91-CD97-2F90-92C1-234D4BE816E4}"/>
              </a:ext>
            </a:extLst>
          </p:cNvPr>
          <p:cNvSpPr/>
          <p:nvPr/>
        </p:nvSpPr>
        <p:spPr>
          <a:xfrm rot="308697">
            <a:off x="6307897" y="2327247"/>
            <a:ext cx="625384" cy="573816"/>
          </a:xfrm>
          <a:prstGeom prst="circularArrow">
            <a:avLst>
              <a:gd name="adj1" fmla="val 0"/>
              <a:gd name="adj2" fmla="val 710908"/>
              <a:gd name="adj3" fmla="val 20414560"/>
              <a:gd name="adj4" fmla="val 10800000"/>
              <a:gd name="adj5" fmla="val 6754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F55C58-8565-1C4F-5E30-D5580D2CF4BC}"/>
              </a:ext>
            </a:extLst>
          </p:cNvPr>
          <p:cNvSpPr txBox="1"/>
          <p:nvPr/>
        </p:nvSpPr>
        <p:spPr>
          <a:xfrm>
            <a:off x="4888067" y="1974951"/>
            <a:ext cx="5739676" cy="33855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CA" sz="1600" dirty="0">
                <a:solidFill>
                  <a:schemeClr val="accent1"/>
                </a:solidFill>
              </a:rPr>
              <a:t>3. Link consumption markets to all processes of the database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432A09E-EB42-B686-8EB6-C354B576DE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0356" y="2629410"/>
            <a:ext cx="1807044" cy="99183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FA39230-3787-15CA-568A-21A36FC56A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7719" y="3692257"/>
            <a:ext cx="1807043" cy="66575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C4847F4-FA5C-A0A9-418D-262EC5EF67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5214" y="4443238"/>
            <a:ext cx="1807044" cy="66575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8F5A602-84DB-871E-6D5B-A25710ED63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93357" y="4180538"/>
            <a:ext cx="1973796" cy="52539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3F64868-C8CC-348F-D586-CE4E500138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27672" y="2753310"/>
            <a:ext cx="4352211" cy="184715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3B244BD-F327-4594-C531-2E32FC751C17}"/>
              </a:ext>
            </a:extLst>
          </p:cNvPr>
          <p:cNvSpPr txBox="1"/>
          <p:nvPr/>
        </p:nvSpPr>
        <p:spPr>
          <a:xfrm>
            <a:off x="2469823" y="231893"/>
            <a:ext cx="8450224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To illustrate what </a:t>
            </a:r>
            <a:r>
              <a:rPr lang="en-CA" dirty="0" err="1"/>
              <a:t>regioinvent</a:t>
            </a:r>
            <a:r>
              <a:rPr lang="en-CA" dirty="0"/>
              <a:t> strives to achieve, let’s consider the case where one would want to create a Belgian version of the 1-butanol production process of </a:t>
            </a:r>
            <a:r>
              <a:rPr lang="en-CA" dirty="0" err="1"/>
              <a:t>ecoinvent</a:t>
            </a:r>
            <a:r>
              <a:rPr lang="en-CA" dirty="0"/>
              <a:t>.</a:t>
            </a:r>
          </a:p>
          <a:p>
            <a:pPr algn="ctr"/>
            <a:endParaRPr lang="en-CA" dirty="0"/>
          </a:p>
          <a:p>
            <a:pPr algn="ctr"/>
            <a:r>
              <a:rPr lang="en-CA" dirty="0"/>
              <a:t>(Note that processes portrayed are completely fictional)</a:t>
            </a:r>
          </a:p>
        </p:txBody>
      </p:sp>
    </p:spTree>
    <p:extLst>
      <p:ext uri="{BB962C8B-B14F-4D97-AF65-F5344CB8AC3E}">
        <p14:creationId xmlns:p14="http://schemas.microsoft.com/office/powerpoint/2010/main" val="861290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9CBCDAB-D8A2-3E9C-124E-38AC01F9E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Illustration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5E31AE-8309-58D4-C08A-BC43276D5D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52A9B3-008F-B742-9D76-F6B4A57BA6D8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295A63-69F5-986E-D409-5EA1F1A16F03}"/>
              </a:ext>
            </a:extLst>
          </p:cNvPr>
          <p:cNvSpPr txBox="1"/>
          <p:nvPr/>
        </p:nvSpPr>
        <p:spPr>
          <a:xfrm>
            <a:off x="676917" y="1472247"/>
            <a:ext cx="1291601" cy="3827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CA" u="sng" dirty="0" err="1"/>
              <a:t>Ecoinvent</a:t>
            </a:r>
            <a:endParaRPr lang="en-CA" u="sng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4D60A1-4614-16F7-6600-8CE4CC6ECBC9}"/>
              </a:ext>
            </a:extLst>
          </p:cNvPr>
          <p:cNvSpPr txBox="1"/>
          <p:nvPr/>
        </p:nvSpPr>
        <p:spPr>
          <a:xfrm>
            <a:off x="5545219" y="1450724"/>
            <a:ext cx="1441888" cy="3827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CA" u="sng" dirty="0" err="1"/>
              <a:t>Regioinvent</a:t>
            </a:r>
            <a:endParaRPr lang="en-CA" u="sng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3034307-056A-58B5-DDE3-BA8B4BFEEE7C}"/>
              </a:ext>
            </a:extLst>
          </p:cNvPr>
          <p:cNvCxnSpPr>
            <a:cxnSpLocks/>
          </p:cNvCxnSpPr>
          <p:nvPr/>
        </p:nvCxnSpPr>
        <p:spPr>
          <a:xfrm flipV="1">
            <a:off x="2435525" y="2415396"/>
            <a:ext cx="0" cy="4370147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564D4306-7A99-445C-8362-C29E9B1FFD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937" y="2599907"/>
            <a:ext cx="1814828" cy="10071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A7E0EF1-E316-EAB2-575C-9B013F9CF6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937" y="4443238"/>
            <a:ext cx="1814828" cy="676014"/>
          </a:xfrm>
          <a:prstGeom prst="rect">
            <a:avLst/>
          </a:prstGeom>
        </p:spPr>
      </p:pic>
      <p:sp>
        <p:nvSpPr>
          <p:cNvPr id="8" name="Arrow: Circular 7">
            <a:extLst>
              <a:ext uri="{FF2B5EF4-FFF2-40B4-BE49-F238E27FC236}">
                <a16:creationId xmlns:a16="http://schemas.microsoft.com/office/drawing/2014/main" id="{93C21A78-1571-85A2-D2C8-3C0C469EAA8D}"/>
              </a:ext>
            </a:extLst>
          </p:cNvPr>
          <p:cNvSpPr/>
          <p:nvPr/>
        </p:nvSpPr>
        <p:spPr>
          <a:xfrm rot="308697">
            <a:off x="2122833" y="2312999"/>
            <a:ext cx="625384" cy="573816"/>
          </a:xfrm>
          <a:prstGeom prst="circularArrow">
            <a:avLst>
              <a:gd name="adj1" fmla="val 0"/>
              <a:gd name="adj2" fmla="val 710908"/>
              <a:gd name="adj3" fmla="val 20414560"/>
              <a:gd name="adj4" fmla="val 10800000"/>
              <a:gd name="adj5" fmla="val 6754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2E2B73-FED8-B4F8-0662-AD2E34CE24A8}"/>
              </a:ext>
            </a:extLst>
          </p:cNvPr>
          <p:cNvSpPr txBox="1"/>
          <p:nvPr/>
        </p:nvSpPr>
        <p:spPr>
          <a:xfrm>
            <a:off x="1340499" y="2058747"/>
            <a:ext cx="2475908" cy="23919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CA" sz="900" dirty="0">
                <a:solidFill>
                  <a:schemeClr val="accent1"/>
                </a:solidFill>
              </a:rPr>
              <a:t>1. Copy and adapt electricity, heat and waste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1D63D98-FF7E-5F89-57AF-6E12C146EE32}"/>
              </a:ext>
            </a:extLst>
          </p:cNvPr>
          <p:cNvSpPr txBox="1"/>
          <p:nvPr/>
        </p:nvSpPr>
        <p:spPr>
          <a:xfrm>
            <a:off x="2797773" y="5526150"/>
            <a:ext cx="3266600" cy="23919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CA" sz="900" dirty="0">
                <a:solidFill>
                  <a:schemeClr val="accent1"/>
                </a:solidFill>
              </a:rPr>
              <a:t>2. Create consumption markets based on consumption data</a:t>
            </a:r>
          </a:p>
        </p:txBody>
      </p:sp>
      <p:sp>
        <p:nvSpPr>
          <p:cNvPr id="16" name="Arrow: Circular 15">
            <a:extLst>
              <a:ext uri="{FF2B5EF4-FFF2-40B4-BE49-F238E27FC236}">
                <a16:creationId xmlns:a16="http://schemas.microsoft.com/office/drawing/2014/main" id="{6F02FD44-2A65-CE41-E425-CB7E7D15111D}"/>
              </a:ext>
            </a:extLst>
          </p:cNvPr>
          <p:cNvSpPr/>
          <p:nvPr/>
        </p:nvSpPr>
        <p:spPr>
          <a:xfrm rot="21212298" flipV="1">
            <a:off x="4118381" y="4875413"/>
            <a:ext cx="625384" cy="595165"/>
          </a:xfrm>
          <a:prstGeom prst="circularArrow">
            <a:avLst>
              <a:gd name="adj1" fmla="val 0"/>
              <a:gd name="adj2" fmla="val 710908"/>
              <a:gd name="adj3" fmla="val 20414560"/>
              <a:gd name="adj4" fmla="val 10800000"/>
              <a:gd name="adj5" fmla="val 6754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17" name="Arrow: Circular 16">
            <a:extLst>
              <a:ext uri="{FF2B5EF4-FFF2-40B4-BE49-F238E27FC236}">
                <a16:creationId xmlns:a16="http://schemas.microsoft.com/office/drawing/2014/main" id="{8E23FF91-CD97-2F90-92C1-234D4BE816E4}"/>
              </a:ext>
            </a:extLst>
          </p:cNvPr>
          <p:cNvSpPr/>
          <p:nvPr/>
        </p:nvSpPr>
        <p:spPr>
          <a:xfrm rot="308697">
            <a:off x="5636354" y="2376067"/>
            <a:ext cx="625384" cy="573816"/>
          </a:xfrm>
          <a:prstGeom prst="circularArrow">
            <a:avLst>
              <a:gd name="adj1" fmla="val 0"/>
              <a:gd name="adj2" fmla="val 710908"/>
              <a:gd name="adj3" fmla="val 20414560"/>
              <a:gd name="adj4" fmla="val 10800000"/>
              <a:gd name="adj5" fmla="val 6754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FD62DFE-65FE-1075-9DA1-993A3B6AB519}"/>
              </a:ext>
            </a:extLst>
          </p:cNvPr>
          <p:cNvSpPr txBox="1"/>
          <p:nvPr/>
        </p:nvSpPr>
        <p:spPr>
          <a:xfrm>
            <a:off x="4888067" y="2065488"/>
            <a:ext cx="3318063" cy="23919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CA" sz="900" dirty="0">
                <a:solidFill>
                  <a:schemeClr val="accent1"/>
                </a:solidFill>
              </a:rPr>
              <a:t>3. Link consumption markets to all processes of the database</a:t>
            </a:r>
          </a:p>
        </p:txBody>
      </p:sp>
      <p:sp>
        <p:nvSpPr>
          <p:cNvPr id="23" name="Arrow: Circular 22">
            <a:extLst>
              <a:ext uri="{FF2B5EF4-FFF2-40B4-BE49-F238E27FC236}">
                <a16:creationId xmlns:a16="http://schemas.microsoft.com/office/drawing/2014/main" id="{21749BD0-174E-A615-D934-1B6CB3737CB3}"/>
              </a:ext>
            </a:extLst>
          </p:cNvPr>
          <p:cNvSpPr/>
          <p:nvPr/>
        </p:nvSpPr>
        <p:spPr>
          <a:xfrm rot="308697">
            <a:off x="7947600" y="2345943"/>
            <a:ext cx="625384" cy="573816"/>
          </a:xfrm>
          <a:prstGeom prst="circularArrow">
            <a:avLst>
              <a:gd name="adj1" fmla="val 0"/>
              <a:gd name="adj2" fmla="val 710908"/>
              <a:gd name="adj3" fmla="val 20414560"/>
              <a:gd name="adj4" fmla="val 10800000"/>
              <a:gd name="adj5" fmla="val 6754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4B1AF5B-553B-7C4E-0F2A-2B26A4A00C91}"/>
              </a:ext>
            </a:extLst>
          </p:cNvPr>
          <p:cNvSpPr txBox="1"/>
          <p:nvPr/>
        </p:nvSpPr>
        <p:spPr>
          <a:xfrm>
            <a:off x="8388540" y="1880822"/>
            <a:ext cx="3017641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1"/>
                </a:solidFill>
              </a:rPr>
              <a:t>4. Spatialize elementary flows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1F4F448-95D5-0F1D-F7FD-83E1DCDED6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0356" y="2629410"/>
            <a:ext cx="1807044" cy="99183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B94A31F-6F52-86BC-0BCF-6AD91406FD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7719" y="3692257"/>
            <a:ext cx="1807043" cy="66575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596D3E9-6B48-6D27-FE52-EA9B3144F5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5214" y="4443238"/>
            <a:ext cx="1807044" cy="66575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797044B-FFDF-9498-B612-F77A541FD1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93357" y="4180538"/>
            <a:ext cx="1973796" cy="52539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13A87A0-58D0-0612-42D4-A9C96339245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88149" y="2703333"/>
            <a:ext cx="2317981" cy="98379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97324CA-AACC-3C27-FD3D-1FC32352344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11240" y="2703333"/>
            <a:ext cx="3564791" cy="14772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B80976A-1797-475D-F83B-B93032367685}"/>
              </a:ext>
            </a:extLst>
          </p:cNvPr>
          <p:cNvSpPr txBox="1"/>
          <p:nvPr/>
        </p:nvSpPr>
        <p:spPr>
          <a:xfrm>
            <a:off x="2469823" y="231893"/>
            <a:ext cx="8450224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To illustrate what </a:t>
            </a:r>
            <a:r>
              <a:rPr lang="en-CA" dirty="0" err="1"/>
              <a:t>regioinvent</a:t>
            </a:r>
            <a:r>
              <a:rPr lang="en-CA" dirty="0"/>
              <a:t> strives to achieve, let’s consider the case where one would want to create a Belgian version of the 1-butanol production process of </a:t>
            </a:r>
            <a:r>
              <a:rPr lang="en-CA" dirty="0" err="1"/>
              <a:t>ecoinvent</a:t>
            </a:r>
            <a:r>
              <a:rPr lang="en-CA" dirty="0"/>
              <a:t>.</a:t>
            </a:r>
          </a:p>
          <a:p>
            <a:pPr algn="ctr"/>
            <a:endParaRPr lang="en-CA" dirty="0"/>
          </a:p>
          <a:p>
            <a:pPr algn="ctr"/>
            <a:r>
              <a:rPr lang="en-CA" dirty="0"/>
              <a:t>(Note that processes portrayed are completely fictional)</a:t>
            </a:r>
          </a:p>
        </p:txBody>
      </p:sp>
    </p:spTree>
    <p:extLst>
      <p:ext uri="{BB962C8B-B14F-4D97-AF65-F5344CB8AC3E}">
        <p14:creationId xmlns:p14="http://schemas.microsoft.com/office/powerpoint/2010/main" val="3433908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16EE43-2403-580F-6391-1C0940661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/>
              <a:t>Regioinvent</a:t>
            </a:r>
            <a:r>
              <a:rPr lang="en-CA" dirty="0"/>
              <a:t> ecosystem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D03709-D1D4-D61F-9D68-327F243FCF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52A9B3-008F-B742-9D76-F6B4A57BA6D8}" type="slidenum">
              <a:rPr lang="fr-FR" smtClean="0"/>
              <a:pPr/>
              <a:t>11</a:t>
            </a:fld>
            <a:endParaRPr lang="fr-FR" dirty="0"/>
          </a:p>
        </p:txBody>
      </p:sp>
      <p:pic>
        <p:nvPicPr>
          <p:cNvPr id="8" name="Picture 7" descr="A close-up of a logo&#10;&#10;Description automatically generated">
            <a:extLst>
              <a:ext uri="{FF2B5EF4-FFF2-40B4-BE49-F238E27FC236}">
                <a16:creationId xmlns:a16="http://schemas.microsoft.com/office/drawing/2014/main" id="{C7146247-00AB-E705-C48B-9A282EC007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741" y="1477013"/>
            <a:ext cx="2123606" cy="379216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9436087-1B97-C228-BECA-05FCC28D6D75}"/>
              </a:ext>
            </a:extLst>
          </p:cNvPr>
          <p:cNvCxnSpPr>
            <a:cxnSpLocks/>
          </p:cNvCxnSpPr>
          <p:nvPr/>
        </p:nvCxnSpPr>
        <p:spPr>
          <a:xfrm flipH="1" flipV="1">
            <a:off x="3753037" y="2410232"/>
            <a:ext cx="1269919" cy="142889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942FE06-0D1F-A01A-27C7-B48BA7F9E2C6}"/>
              </a:ext>
            </a:extLst>
          </p:cNvPr>
          <p:cNvCxnSpPr>
            <a:cxnSpLocks/>
          </p:cNvCxnSpPr>
          <p:nvPr/>
        </p:nvCxnSpPr>
        <p:spPr>
          <a:xfrm flipH="1">
            <a:off x="7499927" y="2543215"/>
            <a:ext cx="1003149" cy="125822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1960822C-9BE3-83C3-6172-DA59463A90A1}"/>
              </a:ext>
            </a:extLst>
          </p:cNvPr>
          <p:cNvSpPr txBox="1"/>
          <p:nvPr/>
        </p:nvSpPr>
        <p:spPr>
          <a:xfrm>
            <a:off x="8956613" y="2639451"/>
            <a:ext cx="2616739" cy="646331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International trade data</a:t>
            </a:r>
          </a:p>
          <a:p>
            <a:pPr algn="ctr"/>
            <a:r>
              <a:rPr lang="en-CA" dirty="0"/>
              <a:t>(imports &amp; exports)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301213-FD10-F4C5-4100-F46A5F03153A}"/>
              </a:ext>
            </a:extLst>
          </p:cNvPr>
          <p:cNvSpPr txBox="1"/>
          <p:nvPr/>
        </p:nvSpPr>
        <p:spPr>
          <a:xfrm>
            <a:off x="1036545" y="2103220"/>
            <a:ext cx="2357892" cy="369332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i="1" u="sng" dirty="0"/>
              <a:t>Domestic production</a:t>
            </a:r>
          </a:p>
        </p:txBody>
      </p:sp>
      <p:pic>
        <p:nvPicPr>
          <p:cNvPr id="28" name="Picture 27" descr="A close-up of a logo&#10;&#10;Description automatically generated">
            <a:extLst>
              <a:ext uri="{FF2B5EF4-FFF2-40B4-BE49-F238E27FC236}">
                <a16:creationId xmlns:a16="http://schemas.microsoft.com/office/drawing/2014/main" id="{CA4F76F4-415E-64AC-4E62-652DFA9169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12" y="5221939"/>
            <a:ext cx="1645974" cy="577611"/>
          </a:xfrm>
          <a:prstGeom prst="rect">
            <a:avLst/>
          </a:prstGeom>
        </p:spPr>
      </p:pic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E66C7D7-A408-0C06-1363-01A5EA8ECDDC}"/>
              </a:ext>
            </a:extLst>
          </p:cNvPr>
          <p:cNvCxnSpPr>
            <a:cxnSpLocks/>
          </p:cNvCxnSpPr>
          <p:nvPr/>
        </p:nvCxnSpPr>
        <p:spPr>
          <a:xfrm flipH="1">
            <a:off x="3709727" y="4447768"/>
            <a:ext cx="1313229" cy="102822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98F6CFF0-37B0-8070-9F10-67FFAB5DE2EB}"/>
              </a:ext>
            </a:extLst>
          </p:cNvPr>
          <p:cNvSpPr txBox="1"/>
          <p:nvPr/>
        </p:nvSpPr>
        <p:spPr>
          <a:xfrm>
            <a:off x="1047868" y="4489958"/>
            <a:ext cx="3013787" cy="646331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i="1" u="sng" dirty="0"/>
              <a:t>Regionalized characterization factors</a:t>
            </a:r>
          </a:p>
        </p:txBody>
      </p:sp>
      <p:pic>
        <p:nvPicPr>
          <p:cNvPr id="36" name="Picture 35" descr="A logo with a green leaf&#10;&#10;Description automatically generated">
            <a:extLst>
              <a:ext uri="{FF2B5EF4-FFF2-40B4-BE49-F238E27FC236}">
                <a16:creationId xmlns:a16="http://schemas.microsoft.com/office/drawing/2014/main" id="{E973343D-D7FF-38E2-4F62-0A6B64BEE6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1311" y="4910340"/>
            <a:ext cx="1544005" cy="1544005"/>
          </a:xfrm>
          <a:prstGeom prst="rect">
            <a:avLst/>
          </a:prstGeom>
        </p:spPr>
      </p:pic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0188C65-57E0-DBF4-1889-9D42E1664F7D}"/>
              </a:ext>
            </a:extLst>
          </p:cNvPr>
          <p:cNvCxnSpPr>
            <a:cxnSpLocks/>
          </p:cNvCxnSpPr>
          <p:nvPr/>
        </p:nvCxnSpPr>
        <p:spPr>
          <a:xfrm flipH="1" flipV="1">
            <a:off x="7499927" y="4447768"/>
            <a:ext cx="1438800" cy="95232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036A70AE-F3C7-31B8-9E27-E54DEE06D8B9}"/>
              </a:ext>
            </a:extLst>
          </p:cNvPr>
          <p:cNvSpPr txBox="1"/>
          <p:nvPr/>
        </p:nvSpPr>
        <p:spPr>
          <a:xfrm>
            <a:off x="8549292" y="4582449"/>
            <a:ext cx="3013787" cy="369332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Performs the LCA calculations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8A27C5E-937B-7445-D36D-8595C38B7202}"/>
              </a:ext>
            </a:extLst>
          </p:cNvPr>
          <p:cNvSpPr txBox="1"/>
          <p:nvPr/>
        </p:nvSpPr>
        <p:spPr>
          <a:xfrm>
            <a:off x="5022956" y="3801437"/>
            <a:ext cx="2476971" cy="646331"/>
          </a:xfrm>
          <a:prstGeom prst="rect">
            <a:avLst/>
          </a:prstGeom>
          <a:noFill/>
          <a:ln>
            <a:solidFill>
              <a:srgbClr val="0BAC43"/>
            </a:solidFill>
          </a:ln>
        </p:spPr>
        <p:txBody>
          <a:bodyPr wrap="square" rtlCol="0">
            <a:spAutoFit/>
          </a:bodyPr>
          <a:lstStyle/>
          <a:p>
            <a:r>
              <a:rPr lang="en-CA" sz="3600" b="1" dirty="0" err="1"/>
              <a:t>Regioinvent</a:t>
            </a:r>
            <a:endParaRPr lang="en-CA" sz="3600" b="1" dirty="0"/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D102FEB3-9C7C-0A2A-1A02-212FEB2D0E71}"/>
              </a:ext>
            </a:extLst>
          </p:cNvPr>
          <p:cNvCxnSpPr>
            <a:cxnSpLocks/>
          </p:cNvCxnSpPr>
          <p:nvPr/>
        </p:nvCxnSpPr>
        <p:spPr>
          <a:xfrm>
            <a:off x="6351152" y="1918987"/>
            <a:ext cx="0" cy="185711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Picture 57" descr="A black letter on a white background&#10;&#10;Description automatically generated">
            <a:extLst>
              <a:ext uri="{FF2B5EF4-FFF2-40B4-BE49-F238E27FC236}">
                <a16:creationId xmlns:a16="http://schemas.microsoft.com/office/drawing/2014/main" id="{611EC917-AEAB-116D-A713-F677768936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2956" y="1366186"/>
            <a:ext cx="3097278" cy="507842"/>
          </a:xfrm>
          <a:prstGeom prst="rect">
            <a:avLst/>
          </a:prstGeom>
        </p:spPr>
      </p:pic>
      <p:pic>
        <p:nvPicPr>
          <p:cNvPr id="5" name="Picture 4" descr="A close-up of a logo&#10;&#10;AI-generated content may be incorrect.">
            <a:extLst>
              <a:ext uri="{FF2B5EF4-FFF2-40B4-BE49-F238E27FC236}">
                <a16:creationId xmlns:a16="http://schemas.microsoft.com/office/drawing/2014/main" id="{BDE4D942-5471-47F0-B031-EBECB07919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33493" y="1191482"/>
            <a:ext cx="2209800" cy="8572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8B3BC3-0CB8-61DB-5F71-3D864ED8D7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40441" y="5265399"/>
            <a:ext cx="2128487" cy="5441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CD27923-A471-5157-A993-CFB07743EF1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42593" b="2693"/>
          <a:stretch/>
        </p:blipFill>
        <p:spPr>
          <a:xfrm>
            <a:off x="1218536" y="5956611"/>
            <a:ext cx="1221905" cy="54416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6A1D1C6-D000-0758-C1BE-D8F75D59ABED}"/>
              </a:ext>
            </a:extLst>
          </p:cNvPr>
          <p:cNvSpPr txBox="1"/>
          <p:nvPr/>
        </p:nvSpPr>
        <p:spPr>
          <a:xfrm>
            <a:off x="2376347" y="6099471"/>
            <a:ext cx="600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/>
              <a:t>EF</a:t>
            </a:r>
          </a:p>
        </p:txBody>
      </p:sp>
      <p:pic>
        <p:nvPicPr>
          <p:cNvPr id="16" name="Picture 15" descr="A green circle with white text&#10;&#10;AI-generated content may be incorrect.">
            <a:extLst>
              <a:ext uri="{FF2B5EF4-FFF2-40B4-BE49-F238E27FC236}">
                <a16:creationId xmlns:a16="http://schemas.microsoft.com/office/drawing/2014/main" id="{43707231-9FF1-BE44-4CB5-717C490081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2683" y="2193264"/>
            <a:ext cx="746507" cy="746507"/>
          </a:xfrm>
          <a:prstGeom prst="rect">
            <a:avLst/>
          </a:prstGeom>
        </p:spPr>
      </p:pic>
      <p:pic>
        <p:nvPicPr>
          <p:cNvPr id="2" name="Picture 1" descr="UNEP-GLAM Life Cycle Initiative | Knowledge4Policy (K4P)">
            <a:extLst>
              <a:ext uri="{FF2B5EF4-FFF2-40B4-BE49-F238E27FC236}">
                <a16:creationId xmlns:a16="http://schemas.microsoft.com/office/drawing/2014/main" id="{71FB7155-8FE4-F97B-B9E7-9A801026D057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12805" b="48160"/>
          <a:stretch>
            <a:fillRect/>
          </a:stretch>
        </p:blipFill>
        <p:spPr>
          <a:xfrm>
            <a:off x="3045432" y="5956611"/>
            <a:ext cx="1660704" cy="84811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7894F27-BF6E-CAE7-8277-768EFA0F4AFF}"/>
              </a:ext>
            </a:extLst>
          </p:cNvPr>
          <p:cNvSpPr txBox="1"/>
          <p:nvPr/>
        </p:nvSpPr>
        <p:spPr>
          <a:xfrm>
            <a:off x="4270280" y="6039108"/>
            <a:ext cx="973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/>
              <a:t>GLAM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0C9ACBE-D1A9-FBB3-08B2-6290D0F70536}"/>
              </a:ext>
            </a:extLst>
          </p:cNvPr>
          <p:cNvSpPr txBox="1"/>
          <p:nvPr/>
        </p:nvSpPr>
        <p:spPr>
          <a:xfrm>
            <a:off x="10631314" y="5176141"/>
            <a:ext cx="9420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bw2</a:t>
            </a:r>
          </a:p>
          <a:p>
            <a:pPr algn="ctr"/>
            <a:r>
              <a:rPr lang="en-CA" dirty="0"/>
              <a:t>&amp; </a:t>
            </a:r>
          </a:p>
          <a:p>
            <a:pPr algn="ctr"/>
            <a:r>
              <a:rPr lang="en-CA" dirty="0"/>
              <a:t>bw2.5</a:t>
            </a:r>
          </a:p>
        </p:txBody>
      </p:sp>
      <p:pic>
        <p:nvPicPr>
          <p:cNvPr id="19" name="Picture 18" descr="Home - International Organization of Motor Vehicle Manufacturers">
            <a:extLst>
              <a:ext uri="{FF2B5EF4-FFF2-40B4-BE49-F238E27FC236}">
                <a16:creationId xmlns:a16="http://schemas.microsoft.com/office/drawing/2014/main" id="{C454E55F-E2F0-654F-55D1-88B1F94F292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44130" y="2607348"/>
            <a:ext cx="1515070" cy="480388"/>
          </a:xfrm>
          <a:prstGeom prst="rect">
            <a:avLst/>
          </a:prstGeom>
        </p:spPr>
      </p:pic>
      <p:pic>
        <p:nvPicPr>
          <p:cNvPr id="22" name="Picture 21" descr="Media - worldsteel.org">
            <a:extLst>
              <a:ext uri="{FF2B5EF4-FFF2-40B4-BE49-F238E27FC236}">
                <a16:creationId xmlns:a16="http://schemas.microsoft.com/office/drawing/2014/main" id="{242C2FDA-D259-C782-A168-C7EFBFADADA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97386" y="3124681"/>
            <a:ext cx="1269919" cy="713148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4A7B9328-1A86-CAFC-D36B-23F6CDD172FF}"/>
              </a:ext>
            </a:extLst>
          </p:cNvPr>
          <p:cNvSpPr txBox="1"/>
          <p:nvPr/>
        </p:nvSpPr>
        <p:spPr>
          <a:xfrm>
            <a:off x="4757145" y="892530"/>
            <a:ext cx="3528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Versions covered: 3.10 / 3.11 / 3.12</a:t>
            </a:r>
          </a:p>
        </p:txBody>
      </p:sp>
      <p:pic>
        <p:nvPicPr>
          <p:cNvPr id="26" name="Picture 25" descr="FAOSTAT – RAID Researchers in Agriculture for International Development">
            <a:extLst>
              <a:ext uri="{FF2B5EF4-FFF2-40B4-BE49-F238E27FC236}">
                <a16:creationId xmlns:a16="http://schemas.microsoft.com/office/drawing/2014/main" id="{5D0630FA-53B1-EF5B-5CD8-D3D89CD6F8D8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t="22481" b="23175"/>
          <a:stretch>
            <a:fillRect/>
          </a:stretch>
        </p:blipFill>
        <p:spPr>
          <a:xfrm>
            <a:off x="172599" y="2981405"/>
            <a:ext cx="1765850" cy="57761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92B5BB8-4A5F-1D34-ADD7-CE7EE04E0105}"/>
              </a:ext>
            </a:extLst>
          </p:cNvPr>
          <p:cNvSpPr txBox="1"/>
          <p:nvPr/>
        </p:nvSpPr>
        <p:spPr>
          <a:xfrm>
            <a:off x="8730028" y="2035224"/>
            <a:ext cx="29952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200" b="1" dirty="0"/>
              <a:t>BACI</a:t>
            </a:r>
            <a:endParaRPr lang="en-CA" sz="1800" b="1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8ED0C25-FA47-B135-8439-E02D892D200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535576" y="1673035"/>
            <a:ext cx="1871404" cy="348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468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3D0D1-BB9D-0534-0CAA-F5E7E0E726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Showcase</a:t>
            </a:r>
          </a:p>
        </p:txBody>
      </p:sp>
    </p:spTree>
    <p:extLst>
      <p:ext uri="{BB962C8B-B14F-4D97-AF65-F5344CB8AC3E}">
        <p14:creationId xmlns:p14="http://schemas.microsoft.com/office/powerpoint/2010/main" val="21000564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AB71C-84CB-9D03-C68D-9A71D2BB6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DACFC02-B3D2-2077-42BB-87477B1E2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Consumption market process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B12640-5871-4848-968D-F513A0813E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52A9B3-008F-B742-9D76-F6B4A57BA6D8}" type="slidenum">
              <a:rPr lang="fr-FR" smtClean="0"/>
              <a:pPr/>
              <a:t>13</a:t>
            </a:fld>
            <a:endParaRPr lang="fr-FR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F6619DB-1029-BAF6-1EBC-8230A0AE70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2888" y="1090174"/>
            <a:ext cx="6892065" cy="523682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86A123E-E32E-4270-71D6-F9C2FACE8B09}"/>
              </a:ext>
            </a:extLst>
          </p:cNvPr>
          <p:cNvSpPr txBox="1"/>
          <p:nvPr/>
        </p:nvSpPr>
        <p:spPr>
          <a:xfrm>
            <a:off x="9228841" y="2692922"/>
            <a:ext cx="2648932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Consumption market of nitrous dioxide for Morocco.</a:t>
            </a:r>
          </a:p>
          <a:p>
            <a:pPr algn="ctr"/>
            <a:endParaRPr lang="en-CA" dirty="0"/>
          </a:p>
          <a:p>
            <a:pPr algn="ctr"/>
            <a:r>
              <a:rPr lang="en-CA" dirty="0"/>
              <a:t>Morocco mostly imports its nitrous dioxide from Spain (28%), China (13%) and Sweden (11%).</a:t>
            </a:r>
          </a:p>
        </p:txBody>
      </p:sp>
    </p:spTree>
    <p:extLst>
      <p:ext uri="{BB962C8B-B14F-4D97-AF65-F5344CB8AC3E}">
        <p14:creationId xmlns:p14="http://schemas.microsoft.com/office/powerpoint/2010/main" val="8362830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4D0006-E440-328D-1512-C131EE859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Regionalized production process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F581E7-9400-0F72-F843-34DA98437B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52A9B3-008F-B742-9D76-F6B4A57BA6D8}" type="slidenum">
              <a:rPr lang="fr-FR" smtClean="0"/>
              <a:pPr/>
              <a:t>14</a:t>
            </a:fld>
            <a:endParaRPr lang="fr-FR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9C76E61-EEFA-3475-1C9E-5323BA45CD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3461" y="1233378"/>
            <a:ext cx="7807258" cy="532775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8F864BC-324F-3B2E-A0AA-420D3BC9D50A}"/>
              </a:ext>
            </a:extLst>
          </p:cNvPr>
          <p:cNvSpPr txBox="1"/>
          <p:nvPr/>
        </p:nvSpPr>
        <p:spPr>
          <a:xfrm>
            <a:off x="9228841" y="1443841"/>
            <a:ext cx="2648932" cy="45243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Regionalized production process for nitrous dioxide produced in Spain (based on a copy of the RER process).</a:t>
            </a:r>
          </a:p>
          <a:p>
            <a:pPr algn="ctr"/>
            <a:endParaRPr lang="en-CA" dirty="0"/>
          </a:p>
          <a:p>
            <a:pPr algn="ctr"/>
            <a:r>
              <a:rPr lang="en-CA" dirty="0"/>
              <a:t>Notice how all inputs/outputs are adapted to the Spanish context, from the construction of chemical factory, to the correct electricity grid mix, to the elementary flows released in Spanish air and Spanish freshwater.</a:t>
            </a:r>
          </a:p>
        </p:txBody>
      </p:sp>
    </p:spTree>
    <p:extLst>
      <p:ext uri="{BB962C8B-B14F-4D97-AF65-F5344CB8AC3E}">
        <p14:creationId xmlns:p14="http://schemas.microsoft.com/office/powerpoint/2010/main" val="2991976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659BA-7049-EF4E-B7B6-24CF6565F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1745F4-1F14-0729-8F47-089CFA376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/>
              <a:t>Ecoinvent</a:t>
            </a:r>
            <a:r>
              <a:rPr lang="en-CA" dirty="0"/>
              <a:t> connected to </a:t>
            </a:r>
            <a:r>
              <a:rPr lang="en-CA" dirty="0" err="1"/>
              <a:t>regioinvent</a:t>
            </a: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9C7CB1-83DB-4FEB-D64C-0BDF9C0B25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52A9B3-008F-B742-9D76-F6B4A57BA6D8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D4910C-E67C-057C-CF55-265A917FA7C3}"/>
              </a:ext>
            </a:extLst>
          </p:cNvPr>
          <p:cNvSpPr txBox="1"/>
          <p:nvPr/>
        </p:nvSpPr>
        <p:spPr>
          <a:xfrm>
            <a:off x="9228841" y="1443841"/>
            <a:ext cx="2648932" cy="3416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Regionalization of the nuclear electricity process of </a:t>
            </a:r>
            <a:r>
              <a:rPr lang="en-CA" dirty="0" err="1"/>
              <a:t>ecoinvent</a:t>
            </a:r>
            <a:r>
              <a:rPr lang="en-CA" dirty="0"/>
              <a:t> for the Spanish context.</a:t>
            </a:r>
          </a:p>
          <a:p>
            <a:pPr algn="ctr"/>
            <a:endParaRPr lang="en-CA" dirty="0"/>
          </a:p>
          <a:p>
            <a:pPr algn="ctr"/>
            <a:r>
              <a:rPr lang="en-CA" dirty="0"/>
              <a:t>Notice how all the </a:t>
            </a:r>
            <a:r>
              <a:rPr lang="en-CA" dirty="0" err="1"/>
              <a:t>ecoinvent</a:t>
            </a:r>
            <a:r>
              <a:rPr lang="en-CA" dirty="0"/>
              <a:t> process now calls </a:t>
            </a:r>
            <a:r>
              <a:rPr lang="en-CA" dirty="0" err="1"/>
              <a:t>regioinvent</a:t>
            </a:r>
            <a:r>
              <a:rPr lang="en-CA" dirty="0"/>
              <a:t> consumption markets for its consumption of nitrogen, argon, oxygen, etc.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40FA90B-86DF-2162-74D7-9FBE4575BF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5937" y="1443841"/>
            <a:ext cx="8028495" cy="4938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2101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9F2BE22-C1CE-11DB-B46F-D6B652D1CDB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CA" dirty="0"/>
              <a:t>You know where your commodity is produced</a:t>
            </a:r>
          </a:p>
          <a:p>
            <a:pPr marL="342900" indent="-342900">
              <a:buFont typeface="Wingdings" panose="05000000000000000000" pitchFamily="2" charset="2"/>
              <a:buChar char="è"/>
            </a:pPr>
            <a:r>
              <a:rPr lang="en-CA" dirty="0"/>
              <a:t>Use the corresponding national production process</a:t>
            </a:r>
          </a:p>
          <a:p>
            <a:pPr marL="342900" indent="-342900">
              <a:buFont typeface="Wingdings" panose="05000000000000000000" pitchFamily="2" charset="2"/>
              <a:buChar char="è"/>
            </a:pPr>
            <a:endParaRPr lang="en-CA" dirty="0"/>
          </a:p>
          <a:p>
            <a:r>
              <a:rPr lang="en-CA" dirty="0"/>
              <a:t>You don’t know where it is produced but you know where it’s purchased</a:t>
            </a:r>
          </a:p>
          <a:p>
            <a:pPr marL="342900" indent="-342900">
              <a:buFont typeface="Wingdings" panose="05000000000000000000" pitchFamily="2" charset="2"/>
              <a:buChar char="è"/>
            </a:pPr>
            <a:r>
              <a:rPr lang="en-CA" dirty="0"/>
              <a:t>Use the corresponding consumption market</a:t>
            </a:r>
          </a:p>
          <a:p>
            <a:endParaRPr lang="en-CA" dirty="0"/>
          </a:p>
          <a:p>
            <a:r>
              <a:rPr lang="en-CA" dirty="0"/>
              <a:t>You don’t know where it is produced nor where it is purchased</a:t>
            </a:r>
          </a:p>
          <a:p>
            <a:pPr marL="342900" indent="-342900">
              <a:buFont typeface="Wingdings" panose="05000000000000000000" pitchFamily="2" charset="2"/>
              <a:buChar char="è"/>
            </a:pPr>
            <a:r>
              <a:rPr lang="en-CA" dirty="0"/>
              <a:t>You can use the global default option of </a:t>
            </a:r>
            <a:r>
              <a:rPr lang="en-CA" dirty="0" err="1"/>
              <a:t>regioinvent</a:t>
            </a:r>
            <a:r>
              <a:rPr lang="en-CA" dirty="0"/>
              <a:t>, or the global production market of </a:t>
            </a:r>
            <a:r>
              <a:rPr lang="en-CA" dirty="0" err="1"/>
              <a:t>ecoinvent</a:t>
            </a:r>
            <a:endParaRPr lang="en-CA" dirty="0"/>
          </a:p>
          <a:p>
            <a:endParaRPr lang="en-CA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ADB9500-409E-1B6B-F077-7347B1E21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How to use </a:t>
            </a:r>
            <a:r>
              <a:rPr lang="en-CA" dirty="0" err="1"/>
              <a:t>regioinvent</a:t>
            </a: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15D8E1-82E8-2FBB-FEC1-DB4AEF647F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52A9B3-008F-B742-9D76-F6B4A57BA6D8}" type="slidenum">
              <a:rPr lang="fr-FR" smtClean="0"/>
              <a:pPr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275749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6511BE2E-5FFF-D72C-C55C-207E1C2DA72B}"/>
              </a:ext>
            </a:extLst>
          </p:cNvPr>
          <p:cNvSpPr>
            <a:spLocks noGrp="1"/>
          </p:cNvSpPr>
          <p:nvPr>
            <p:ph type="pic" idx="12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780B186-80C6-FFA4-F9CD-E05F327736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Results interpretation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964CE3CD-D1DB-FBAF-30B0-A9E738AD0A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503CDB-8490-8C1E-2717-4B8A00B60D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52A9B3-008F-B742-9D76-F6B4A57BA6D8}" type="slidenum">
              <a:rPr lang="fr-FR" smtClean="0"/>
              <a:pPr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620784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80C9336-DB84-5ECF-0625-106703BAB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Comparison </a:t>
            </a:r>
            <a:r>
              <a:rPr lang="en-CA" dirty="0" err="1"/>
              <a:t>ecoinvent</a:t>
            </a:r>
            <a:r>
              <a:rPr lang="en-CA" dirty="0"/>
              <a:t> - </a:t>
            </a:r>
            <a:r>
              <a:rPr lang="en-CA" dirty="0" err="1"/>
              <a:t>regioinvent</a:t>
            </a: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5DCDAE-414F-9F89-6681-01D6778A63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52A9B3-008F-B742-9D76-F6B4A57BA6D8}" type="slidenum">
              <a:rPr lang="fr-FR" smtClean="0"/>
              <a:pPr/>
              <a:t>18</a:t>
            </a:fld>
            <a:endParaRPr lang="fr-F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C120D1-9B9C-8BE5-0643-F4EAFA2B32F9}"/>
              </a:ext>
            </a:extLst>
          </p:cNvPr>
          <p:cNvSpPr txBox="1"/>
          <p:nvPr/>
        </p:nvSpPr>
        <p:spPr>
          <a:xfrm>
            <a:off x="1327579" y="6141614"/>
            <a:ext cx="9249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i="1" dirty="0"/>
              <a:t>Comparison of 22 created </a:t>
            </a:r>
            <a:r>
              <a:rPr lang="en-CA" i="1" dirty="0" err="1"/>
              <a:t>regioinvent</a:t>
            </a:r>
            <a:r>
              <a:rPr lang="en-CA" i="1" dirty="0"/>
              <a:t> production processes for the production of nitrous dioxide.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136E669-5F8A-1D78-DF22-247B77E4D7A1}"/>
              </a:ext>
            </a:extLst>
          </p:cNvPr>
          <p:cNvGrpSpPr/>
          <p:nvPr/>
        </p:nvGrpSpPr>
        <p:grpSpPr>
          <a:xfrm>
            <a:off x="590499" y="1325963"/>
            <a:ext cx="10779704" cy="4773179"/>
            <a:chOff x="966094" y="1373097"/>
            <a:chExt cx="10331960" cy="4552311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D58A19B8-4BF3-A318-7B18-EC7A7CD11A9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66094" y="1373097"/>
              <a:ext cx="10331960" cy="4552311"/>
            </a:xfrm>
            <a:prstGeom prst="rect">
              <a:avLst/>
            </a:prstGeom>
          </p:spPr>
        </p:pic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093CBE8-F656-59FA-6922-4BF14EF64A89}"/>
                </a:ext>
              </a:extLst>
            </p:cNvPr>
            <p:cNvCxnSpPr>
              <a:cxnSpLocks/>
            </p:cNvCxnSpPr>
            <p:nvPr/>
          </p:nvCxnSpPr>
          <p:spPr>
            <a:xfrm>
              <a:off x="2535809" y="1489435"/>
              <a:ext cx="0" cy="3601039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539973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98D2801-50B6-3A0F-C8E3-FE2286C4E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Comparison </a:t>
            </a:r>
            <a:r>
              <a:rPr lang="en-CA" dirty="0" err="1"/>
              <a:t>ecoinvent</a:t>
            </a:r>
            <a:r>
              <a:rPr lang="en-CA" dirty="0"/>
              <a:t> - </a:t>
            </a:r>
            <a:r>
              <a:rPr lang="en-CA" dirty="0" err="1"/>
              <a:t>regioinvent</a:t>
            </a: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6D59B8-9290-49A2-970B-7DF5685E61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52A9B3-008F-B742-9D76-F6B4A57BA6D8}" type="slidenum">
              <a:rPr lang="fr-FR" smtClean="0"/>
              <a:pPr/>
              <a:t>19</a:t>
            </a:fld>
            <a:endParaRPr lang="fr-FR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6625F2E-BA2F-FF11-2637-A8FDEED2D4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689" y="1314941"/>
            <a:ext cx="10868622" cy="478728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31E84EB-7881-EC1D-E30B-EC39A025E27B}"/>
              </a:ext>
            </a:extLst>
          </p:cNvPr>
          <p:cNvCxnSpPr>
            <a:cxnSpLocks/>
          </p:cNvCxnSpPr>
          <p:nvPr/>
        </p:nvCxnSpPr>
        <p:spPr>
          <a:xfrm>
            <a:off x="2328417" y="1602558"/>
            <a:ext cx="0" cy="3601039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8BB0147-5662-442A-48EB-2717243ED365}"/>
              </a:ext>
            </a:extLst>
          </p:cNvPr>
          <p:cNvSpPr txBox="1"/>
          <p:nvPr/>
        </p:nvSpPr>
        <p:spPr>
          <a:xfrm>
            <a:off x="1327579" y="6133516"/>
            <a:ext cx="9249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i="1" dirty="0"/>
              <a:t>Comparison of 22 created </a:t>
            </a:r>
            <a:r>
              <a:rPr lang="en-CA" i="1" dirty="0" err="1"/>
              <a:t>regioinvent</a:t>
            </a:r>
            <a:r>
              <a:rPr lang="en-CA" i="1" dirty="0"/>
              <a:t> production processes for the production of nitrous dioxide.</a:t>
            </a:r>
          </a:p>
        </p:txBody>
      </p:sp>
    </p:spTree>
    <p:extLst>
      <p:ext uri="{BB962C8B-B14F-4D97-AF65-F5344CB8AC3E}">
        <p14:creationId xmlns:p14="http://schemas.microsoft.com/office/powerpoint/2010/main" val="27894936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C8CBD-C03D-8ADC-4255-9702F1AE3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97E61A2-24BA-865B-CDA5-FEB11C76BA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4328" y="1447592"/>
            <a:ext cx="10963874" cy="423677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dirty="0"/>
              <a:t>Continue integrating more and more domestic production 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dirty="0"/>
              <a:t>Refining transportation modeling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dirty="0"/>
              <a:t>Integrate sub-national trade (e.g., CA-QC, US-CA, etc.)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dirty="0"/>
              <a:t>Create nationalized versions of </a:t>
            </a:r>
            <a:r>
              <a:rPr lang="en-CA" dirty="0" err="1"/>
              <a:t>regioinvent</a:t>
            </a:r>
            <a:r>
              <a:rPr lang="en-CA" dirty="0"/>
              <a:t>, e.g., </a:t>
            </a:r>
            <a:r>
              <a:rPr lang="en-CA" dirty="0" err="1"/>
              <a:t>regioinvent</a:t>
            </a:r>
            <a:r>
              <a:rPr lang="en-CA" dirty="0"/>
              <a:t> specifically for Denmark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dirty="0"/>
              <a:t>Apply </a:t>
            </a:r>
            <a:r>
              <a:rPr lang="en-CA" dirty="0" err="1"/>
              <a:t>regioinvent</a:t>
            </a:r>
            <a:r>
              <a:rPr lang="en-CA" dirty="0"/>
              <a:t> methodology to other mainstream LCI databases (e.g., BAFU)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dirty="0"/>
              <a:t>Integrate uncertainty factors for markets in </a:t>
            </a:r>
            <a:r>
              <a:rPr lang="en-CA" dirty="0" err="1"/>
              <a:t>regioinvent</a:t>
            </a:r>
            <a:r>
              <a:rPr lang="en-CA" dirty="0"/>
              <a:t>, based on yearly fluctuations of markets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dirty="0"/>
              <a:t>Keep updating regionalized LCIA methods and integrate new ones (GLAM &amp; LC-IMPACT)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478891-0B6F-89B0-DCA1-83E53AEBB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Outlooks and future work (if funds allow!)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F4218F-D9F5-D727-41BB-BCBE3BAC4C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52A9B3-008F-B742-9D76-F6B4A57BA6D8}" type="slidenum">
              <a:rPr lang="fr-FR" smtClean="0"/>
              <a:pPr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557293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B3C8F4-C5EF-F792-4D99-5BB55362CE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4328" y="1447592"/>
            <a:ext cx="10963874" cy="4236772"/>
          </a:xfrm>
        </p:spPr>
        <p:txBody>
          <a:bodyPr/>
          <a:lstStyle/>
          <a:p>
            <a:r>
              <a:rPr lang="en-US" dirty="0" err="1"/>
              <a:t>Regioinvent</a:t>
            </a:r>
            <a:r>
              <a:rPr lang="en-US" dirty="0"/>
              <a:t> is free and open-source. Trade data and LCIA methods used by </a:t>
            </a:r>
            <a:r>
              <a:rPr lang="en-US" dirty="0" err="1"/>
              <a:t>regioinvent</a:t>
            </a:r>
            <a:r>
              <a:rPr lang="en-US" dirty="0"/>
              <a:t> are open-access. </a:t>
            </a:r>
            <a:r>
              <a:rPr lang="en-US" i="1" u="sng" dirty="0"/>
              <a:t>You only need an </a:t>
            </a:r>
            <a:r>
              <a:rPr lang="en-US" i="1" u="sng" dirty="0" err="1"/>
              <a:t>ecoinvent</a:t>
            </a:r>
            <a:r>
              <a:rPr lang="en-US" i="1" u="sng" dirty="0"/>
              <a:t> license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Install your </a:t>
            </a:r>
            <a:r>
              <a:rPr lang="en-US" dirty="0" err="1"/>
              <a:t>regioinvent</a:t>
            </a:r>
            <a:r>
              <a:rPr lang="en-US" dirty="0"/>
              <a:t> through this code: </a:t>
            </a:r>
            <a:r>
              <a:rPr lang="en-US" dirty="0">
                <a:hlinkClick r:id="rId3"/>
              </a:rPr>
              <a:t>https://github.com/CIRAIG/Regioinvent</a:t>
            </a:r>
            <a:r>
              <a:rPr lang="en-US" dirty="0"/>
              <a:t> </a:t>
            </a:r>
          </a:p>
          <a:p>
            <a:r>
              <a:rPr lang="en-US" dirty="0"/>
              <a:t>or through pip (</a:t>
            </a:r>
            <a:r>
              <a:rPr lang="en-US" dirty="0">
                <a:hlinkClick r:id="rId4"/>
              </a:rPr>
              <a:t>https://pypi.org/project/regioinvent/</a:t>
            </a:r>
            <a:r>
              <a:rPr lang="en-US" dirty="0"/>
              <a:t>) -- </a:t>
            </a:r>
            <a:r>
              <a:rPr lang="en-US" i="1" dirty="0"/>
              <a:t>pip install </a:t>
            </a:r>
            <a:r>
              <a:rPr lang="en-US" i="1" dirty="0" err="1"/>
              <a:t>regioinvent</a:t>
            </a:r>
            <a:endParaRPr lang="en-US" i="1" dirty="0"/>
          </a:p>
          <a:p>
            <a:endParaRPr lang="en-US" dirty="0"/>
          </a:p>
          <a:p>
            <a:r>
              <a:rPr lang="en-US" dirty="0"/>
              <a:t>Check out the corresponding article: </a:t>
            </a:r>
            <a:r>
              <a:rPr lang="en-CA" dirty="0"/>
              <a:t>Agez, M., Majeau-Bettez, G. </a:t>
            </a:r>
            <a:r>
              <a:rPr lang="en-CA" dirty="0" err="1"/>
              <a:t>Regioinvent</a:t>
            </a:r>
            <a:r>
              <a:rPr lang="en-CA" dirty="0"/>
              <a:t>: a regionalized version of </a:t>
            </a:r>
            <a:r>
              <a:rPr lang="en-CA" dirty="0" err="1"/>
              <a:t>ecoinvent</a:t>
            </a:r>
            <a:r>
              <a:rPr lang="en-CA" dirty="0"/>
              <a:t> integrating detailed trade data. </a:t>
            </a:r>
            <a:r>
              <a:rPr lang="en-CA" i="1" dirty="0"/>
              <a:t>J. Ind. Ecol.</a:t>
            </a:r>
            <a:r>
              <a:rPr lang="en-CA" dirty="0"/>
              <a:t> </a:t>
            </a:r>
            <a:r>
              <a:rPr lang="en-CA" b="1" dirty="0"/>
              <a:t>30</a:t>
            </a:r>
            <a:r>
              <a:rPr lang="en-CA" dirty="0"/>
              <a:t>, 727–742 (2026). </a:t>
            </a:r>
            <a:r>
              <a:rPr lang="en-CA" dirty="0">
                <a:hlinkClick r:id="rId5"/>
              </a:rPr>
              <a:t>https://doi.org/10.1007/s44498-026-00053-9</a:t>
            </a:r>
            <a:endParaRPr lang="en-CA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BAF4170-4559-5161-D430-87F8DD8E3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Miscellaneous information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55F1B8-FC78-3C71-866F-43017D26A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52A9B3-008F-B742-9D76-F6B4A57BA6D8}" type="slidenum">
              <a:rPr lang="fr-FR" smtClean="0"/>
              <a:pPr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95422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Espace réservé pour une image  6">
            <a:extLst>
              <a:ext uri="{FF2B5EF4-FFF2-40B4-BE49-F238E27FC236}">
                <a16:creationId xmlns:a16="http://schemas.microsoft.com/office/drawing/2014/main" id="{7AAF21C6-6AF2-F54C-9497-744D952875E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892513AF-1B7D-E440-9C8D-E705806C5F54}"/>
              </a:ext>
            </a:extLst>
          </p:cNvPr>
          <p:cNvGrpSpPr/>
          <p:nvPr/>
        </p:nvGrpSpPr>
        <p:grpSpPr>
          <a:xfrm>
            <a:off x="702978" y="728662"/>
            <a:ext cx="10757185" cy="5400675"/>
            <a:chOff x="702978" y="728662"/>
            <a:chExt cx="10757185" cy="5400675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7C40A39-BF13-9548-8588-633DC0D0A0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0800000">
              <a:off x="4247562" y="728662"/>
              <a:ext cx="7212601" cy="5400675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DB539C2-05D9-1C41-B7FF-98DFB0FBD1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1160378" y="1231861"/>
              <a:ext cx="1300018" cy="1300018"/>
            </a:xfrm>
            <a:prstGeom prst="rect">
              <a:avLst/>
            </a:prstGeom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9F83B899-21DA-2344-A74C-D74A174217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02978" y="728662"/>
              <a:ext cx="7212601" cy="5400675"/>
            </a:xfrm>
            <a:prstGeom prst="rect">
              <a:avLst/>
            </a:prstGeom>
          </p:spPr>
        </p:pic>
      </p:grpSp>
      <p:sp>
        <p:nvSpPr>
          <p:cNvPr id="36" name="Espace réservé du texte 6">
            <a:extLst>
              <a:ext uri="{FF2B5EF4-FFF2-40B4-BE49-F238E27FC236}">
                <a16:creationId xmlns:a16="http://schemas.microsoft.com/office/drawing/2014/main" id="{E3B08818-6405-C34B-80A9-2BD92B345181}"/>
              </a:ext>
            </a:extLst>
          </p:cNvPr>
          <p:cNvSpPr txBox="1">
            <a:spLocks/>
          </p:cNvSpPr>
          <p:nvPr/>
        </p:nvSpPr>
        <p:spPr>
          <a:xfrm>
            <a:off x="1810387" y="2743273"/>
            <a:ext cx="3785103" cy="1995225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 defTabSz="914400" rtl="0" eaLnBrk="1" latinLnBrk="0" hangingPunct="1">
              <a:lnSpc>
                <a:spcPts val="5460"/>
              </a:lnSpc>
              <a:spcBef>
                <a:spcPts val="0"/>
              </a:spcBef>
              <a:buFont typeface="Arial" panose="020B0604020202020204" pitchFamily="34" charset="0"/>
              <a:buNone/>
              <a:defRPr sz="5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dirty="0"/>
              <a:t>Merci!</a:t>
            </a:r>
          </a:p>
          <a:p>
            <a:r>
              <a:rPr lang="fr-CA" dirty="0"/>
              <a:t>Questions?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3F2EB329-8D6B-9241-99F4-42865C2080F7}"/>
              </a:ext>
            </a:extLst>
          </p:cNvPr>
          <p:cNvSpPr txBox="1"/>
          <p:nvPr/>
        </p:nvSpPr>
        <p:spPr>
          <a:xfrm>
            <a:off x="1292301" y="5318362"/>
            <a:ext cx="1297854" cy="307777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l"/>
            <a:r>
              <a:rPr lang="fr-FR" sz="2000" b="1" i="0" kern="1200" spc="100" baseline="0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ciraig.org</a:t>
            </a:r>
            <a:endParaRPr lang="fr-FR" sz="2000" b="1" i="0" kern="1200" spc="100" baseline="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5C79269-ABAC-6946-9EC3-2CA5987FCE8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38582" y="4603051"/>
            <a:ext cx="1576997" cy="6514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C2E15E6-235D-E84C-DFF4-3D5A03D0394A}"/>
              </a:ext>
            </a:extLst>
          </p:cNvPr>
          <p:cNvSpPr txBox="1"/>
          <p:nvPr/>
        </p:nvSpPr>
        <p:spPr>
          <a:xfrm>
            <a:off x="5987959" y="2531878"/>
            <a:ext cx="41365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Key contacts</a:t>
            </a:r>
            <a:r>
              <a:rPr lang="en-CA" dirty="0"/>
              <a:t>:</a:t>
            </a:r>
          </a:p>
          <a:p>
            <a:endParaRPr lang="en-CA" dirty="0">
              <a:hlinkClick r:id="rId7"/>
            </a:endParaRPr>
          </a:p>
          <a:p>
            <a:r>
              <a:rPr lang="en-CA" dirty="0">
                <a:hlinkClick r:id="rId7"/>
              </a:rPr>
              <a:t>maxime.agez@polymtl.ca</a:t>
            </a: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153DE2-B5B0-F51E-99D6-A5F23DACC3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40422" y="4392455"/>
            <a:ext cx="2902689" cy="104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022473"/>
      </p:ext>
    </p:extLst>
  </p:cSld>
  <p:clrMapOvr>
    <a:masterClrMapping/>
  </p:clrMapOvr>
</p:sld>
</file>

<file path=ppt/theme/theme1.xml><?xml version="1.0" encoding="utf-8"?>
<a:theme xmlns:a="http://schemas.openxmlformats.org/drawingml/2006/main" name="CIRAIG-1">
  <a:themeElements>
    <a:clrScheme name="CIRAIG 2022">
      <a:dk1>
        <a:srgbClr val="000000"/>
      </a:dk1>
      <a:lt1>
        <a:srgbClr val="FFFFFF"/>
      </a:lt1>
      <a:dk2>
        <a:srgbClr val="000000"/>
      </a:dk2>
      <a:lt2>
        <a:srgbClr val="D9D9D9"/>
      </a:lt2>
      <a:accent1>
        <a:srgbClr val="00A1C0"/>
      </a:accent1>
      <a:accent2>
        <a:srgbClr val="0BAC43"/>
      </a:accent2>
      <a:accent3>
        <a:srgbClr val="FA961E"/>
      </a:accent3>
      <a:accent4>
        <a:srgbClr val="B91E32"/>
      </a:accent4>
      <a:accent5>
        <a:srgbClr val="005379"/>
      </a:accent5>
      <a:accent6>
        <a:srgbClr val="FDDA64"/>
      </a:accent6>
      <a:hlink>
        <a:srgbClr val="00A1C0"/>
      </a:hlink>
      <a:folHlink>
        <a:srgbClr val="09AB41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AIG_NVID_Presentation-PPT_template" id="{C131DD28-F53C-FB48-9852-8F113E73A552}" vid="{50D85956-C395-694C-A9FF-6114B6369BA3}"/>
    </a:ext>
  </a:extLst>
</a:theme>
</file>

<file path=ppt/theme/theme2.xml><?xml version="1.0" encoding="utf-8"?>
<a:theme xmlns:a="http://schemas.openxmlformats.org/drawingml/2006/main" name="Section">
  <a:themeElements>
    <a:clrScheme name="CIRAIG 2022">
      <a:dk1>
        <a:srgbClr val="000000"/>
      </a:dk1>
      <a:lt1>
        <a:srgbClr val="FFFFFF"/>
      </a:lt1>
      <a:dk2>
        <a:srgbClr val="000000"/>
      </a:dk2>
      <a:lt2>
        <a:srgbClr val="D9D9D9"/>
      </a:lt2>
      <a:accent1>
        <a:srgbClr val="00A1C0"/>
      </a:accent1>
      <a:accent2>
        <a:srgbClr val="0BAC43"/>
      </a:accent2>
      <a:accent3>
        <a:srgbClr val="FA961E"/>
      </a:accent3>
      <a:accent4>
        <a:srgbClr val="B91E32"/>
      </a:accent4>
      <a:accent5>
        <a:srgbClr val="005379"/>
      </a:accent5>
      <a:accent6>
        <a:srgbClr val="FDDA64"/>
      </a:accent6>
      <a:hlink>
        <a:srgbClr val="00A1C0"/>
      </a:hlink>
      <a:folHlink>
        <a:srgbClr val="09AB41"/>
      </a:folHlink>
    </a:clrScheme>
    <a:fontScheme name="Bureau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AIG_NVID_Presentation-PPT_template" id="{C131DD28-F53C-FB48-9852-8F113E73A552}" vid="{0F6E6A84-9F20-3A4D-BFC9-1D46D2A49450}"/>
    </a:ext>
  </a:extLst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CIRAIG_NVID_Presentation-PPT</Template>
  <TotalTime>2250</TotalTime>
  <Words>965</Words>
  <Application>Microsoft Office PowerPoint</Application>
  <PresentationFormat>Widescreen</PresentationFormat>
  <Paragraphs>158</Paragraphs>
  <Slides>22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Wingdings</vt:lpstr>
      <vt:lpstr>CIRAIG-1</vt:lpstr>
      <vt:lpstr>Section</vt:lpstr>
      <vt:lpstr>PowerPoint Presentation</vt:lpstr>
      <vt:lpstr>What is regioinvent?</vt:lpstr>
      <vt:lpstr>A first observation: ecoinvent is barely regionalized</vt:lpstr>
      <vt:lpstr>Goal of regioinvent</vt:lpstr>
      <vt:lpstr>Illustration</vt:lpstr>
      <vt:lpstr>Illustration</vt:lpstr>
      <vt:lpstr>Illustration</vt:lpstr>
      <vt:lpstr>Illustration</vt:lpstr>
      <vt:lpstr>Illustration</vt:lpstr>
      <vt:lpstr>Illustration</vt:lpstr>
      <vt:lpstr>Regioinvent ecosystem</vt:lpstr>
      <vt:lpstr>Showcase</vt:lpstr>
      <vt:lpstr>Consumption market process</vt:lpstr>
      <vt:lpstr>Regionalized production process</vt:lpstr>
      <vt:lpstr>Ecoinvent connected to regioinvent</vt:lpstr>
      <vt:lpstr>How to use regioinvent</vt:lpstr>
      <vt:lpstr>Results interpretation</vt:lpstr>
      <vt:lpstr>Comparison ecoinvent - regioinvent</vt:lpstr>
      <vt:lpstr>Comparison ecoinvent - regioinvent</vt:lpstr>
      <vt:lpstr>Outlooks and future work (if funds allow!)</vt:lpstr>
      <vt:lpstr>Miscellaneous information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Julien Pedneault</dc:creator>
  <cp:lastModifiedBy>Maxime Agez</cp:lastModifiedBy>
  <cp:revision>28</cp:revision>
  <dcterms:created xsi:type="dcterms:W3CDTF">2023-11-22T19:54:05Z</dcterms:created>
  <dcterms:modified xsi:type="dcterms:W3CDTF">2026-09-22T19:11:48Z</dcterms:modified>
</cp:coreProperties>
</file>