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(~20s) Good morning. The question I want to address is deliberately simple: does a heat pump always reduce emissions? The common answer is yes. Using only open-source tools, I will show that the answer is conditional — it depends on the electricity grid — with Morocco as the case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The analysis rests on a single principle. A heat pump does not burn fuel; it runs on electricity and transfers heat, delivering roughly three units of heat per unit of electricity consumed. Its carbon footprint is therefore essentially the carbon content of that electricity, divided by its efficiency. Where electricity is low-carbon — hydropower in Norway, nuclear in France — the heat pump is clearly advantageous. Where it is coal-dominated, as in Morocco, the same device can emit more than a conventional gas boiler. The relevant question is not whether heat pumps are clean in general, but under which grid conditions electrification genuinely reduces emissions.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(~35s) This reveals a gap in the literature. The majority of studies concluding that heat pumps are beneficial were conducted in Europe, where grids are already relatively clean, so a favourable result is almost guaranteed. Carbon-intensive grids, such as those in North Africa, are seldom assessed, and rarely with open, reproducible methods. A conclusion established on clean grids is thus implicitly generalised to all contexts. Closing that gap is the purpose of this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(~40s) Briefly, the system under study. A heat pump operates on the same principle as a refrigerator in reverse: a refrigerant absorbs heat from the ambient air, a compressor raises its temperature, and the heat is released indoors. It is also a physical assembly — steel, copper, aluminium, and a refrigerant charge — whose production carries its own carbon cost. Our assessment covers the full life cycle, from manufacturing to end of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(~40s) This diagram summarises the model, built entirely on open tools — Python, Brightway, and the ecoinvent database, shown here. We specify the heat pump and the country; Brightway retrieves that country's actual electricity data from ecoinvent; a transparent engine converts it into a carbon figure; and the results follow. Carbon intensity, at the base of the slide, denotes how much CO₂ is associated with each unit of electricity — and the footprint is that intensity divided by 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(~20s, brisk) For the technical audience: this is the actual implementation, not a schematic. It connects to the ecoinvent database, selects the climate-impact method, and scores each country's electricity. For everyone else, the essential point is that the workflow is open and fully reproducible.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(~25s, brisk) This is the core engine: a single, transparent equation. The footprint equals grid carbon intensity divided by efficiency, plus the refrigerant, plus manufacturing and end of life. There is no black box. Before applying it to Morocco, we confirmed that it reproduces published European studies with high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(~25s, brisk) The manufacturing carbon is also computed, not assumed. Each material is itemised, matched to a database process, and summed — approximately 450 kilograms of CO₂ per unit, the one-time cost of building the machine. This is modest today, but becomes significant as the grid decarbonises.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(~55s, slow — this is the payoff) This is the central result. In Morocco, delivered heat corresponds to approximately 424 grams of CO₂ per kilowatt-hour — 73 percent higher than the gas boiler it is intended to replace. On the current grid, the heat pump therefore provides no climate benefit. The figure presents six distinct environmental indicators, not climate alone, and the pattern is consistent across nearly all of them: the operational electricity, shown in blue, dominates. This is not a limitation of the technology; it reflects the carbon intensity of the electricity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Six figures summarise the case. The grid stands at 1107 — highly carbon-intensive. The heat pump is 73 percent above the boiler. Across all countries, the grid accounts for 71 to 97 percent of the footprint, confirming that the electricity supply, not the equipment, is decisive. A lower-impact refrigerant reduces emissions by about 8 percent, and phase-change thermal storage by a further 10 to 16 percent — meaningful, but secondary. Morocco's grid is projected to reach break-even between 2030 and 2050, which is when heat pumps become advantageous.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(~45s) This figure conveys the central finding at a glance. It is the identical heat pump; only the country's electricity differs. In Norway it lies near the bottom — a clear benefit. In Morocco it is at the top, well above the gas-boiler reference. The same technology yields opposite conclusions, determined entirely by the grid. That is the thesis of this work: a heat pump is only as clean as the electricity that powers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Two implications follow. For policy: incentives for heat pumps presuppose an emissions benefit that only materialises once the grid is sufficiently clean; the appropriate strategy is one of sequencing — decarbonise the grid first, then scale deployment. For open data: regions such as North Africa are under-represented in life-cycle databases, and our conclusions are only as reliable as that underlying data. Improving regional inventories is, ultimately, a matter of research equity.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(~25s) In summary: a heat pump is only as clean as its grid, and on Morocco's current grid it emits more than a gas boiler. Open tools allow this to be verified for any country, and the principal constraint for our region is the availability of quality data. Thank you; I would be glad to take your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33B"/>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5FC2A8"/>
                </a:solidFill>
                <a:latin typeface="IBM Plex Sans" pitchFamily="34" charset="0"/>
                <a:ea typeface="IBM Plex Sans" pitchFamily="34" charset="-122"/>
                <a:cs typeface="IBM Plex Sans" pitchFamily="34" charset="-120"/>
              </a:rPr>
              <a:t>BRIGHTCON 2026 · ONLINE · CASE STUDY</a:t>
            </a:r>
            <a:endParaRPr lang="en-US" sz="1300" dirty="0"/>
          </a:p>
        </p:txBody>
      </p:sp>
      <p:sp>
        <p:nvSpPr>
          <p:cNvPr id="3" name="Shape 1"/>
          <p:cNvSpPr/>
          <p:nvPr/>
        </p:nvSpPr>
        <p:spPr>
          <a:xfrm>
            <a:off x="812800" y="1183614"/>
            <a:ext cx="838200" cy="38100"/>
          </a:xfrm>
          <a:prstGeom prst="rect">
            <a:avLst/>
          </a:prstGeom>
          <a:solidFill>
            <a:srgbClr val="2E8B74"/>
          </a:solidFill>
          <a:ln/>
        </p:spPr>
      </p:sp>
      <p:sp>
        <p:nvSpPr>
          <p:cNvPr id="4" name="Text 2"/>
          <p:cNvSpPr/>
          <p:nvPr/>
        </p:nvSpPr>
        <p:spPr>
          <a:xfrm>
            <a:off x="812800" y="2245651"/>
            <a:ext cx="10464800" cy="1412214"/>
          </a:xfrm>
          <a:prstGeom prst="rect">
            <a:avLst/>
          </a:prstGeom>
          <a:noFill/>
          <a:ln/>
        </p:spPr>
        <p:txBody>
          <a:bodyPr wrap="square" lIns="0" tIns="0" rIns="0" bIns="0" rtlCol="0" anchor="t">
            <a:normAutofit/>
          </a:bodyPr>
          <a:lstStyle/>
          <a:p>
            <a:pPr algn="l" indent="0" marL="0">
              <a:lnSpc>
                <a:spcPts val="5460"/>
              </a:lnSpc>
              <a:buNone/>
            </a:pPr>
            <a:r>
              <a:rPr lang="en-US" sz="5200" b="1" dirty="0">
                <a:solidFill>
                  <a:srgbClr val="F6F5F0"/>
                </a:solidFill>
                <a:latin typeface="IBM Plex Sans" pitchFamily="34" charset="0"/>
                <a:ea typeface="IBM Plex Sans" pitchFamily="34" charset="-122"/>
                <a:cs typeface="IBM Plex Sans" pitchFamily="34" charset="-120"/>
              </a:rPr>
              <a:t>Does a heat pump always cut carbon?</a:t>
            </a:r>
            <a:endParaRPr lang="en-US" sz="5200" dirty="0"/>
          </a:p>
        </p:txBody>
      </p:sp>
      <p:sp>
        <p:nvSpPr>
          <p:cNvPr id="5" name="Text 3"/>
          <p:cNvSpPr/>
          <p:nvPr/>
        </p:nvSpPr>
        <p:spPr>
          <a:xfrm>
            <a:off x="812800" y="3835665"/>
            <a:ext cx="9810750" cy="662384"/>
          </a:xfrm>
          <a:prstGeom prst="rect">
            <a:avLst/>
          </a:prstGeom>
          <a:noFill/>
          <a:ln/>
        </p:spPr>
        <p:txBody>
          <a:bodyPr wrap="square" lIns="0" tIns="0" rIns="0" bIns="0" rtlCol="0" anchor="t">
            <a:normAutofit/>
          </a:bodyPr>
          <a:lstStyle/>
          <a:p>
            <a:pPr algn="l" indent="0" marL="0">
              <a:lnSpc>
                <a:spcPts val="2508"/>
              </a:lnSpc>
              <a:buNone/>
            </a:pPr>
            <a:r>
              <a:rPr lang="en-US" sz="1900" dirty="0">
                <a:solidFill>
                  <a:srgbClr val="AEC4C0"/>
                </a:solidFill>
                <a:latin typeface="IBM Plex Sans" pitchFamily="34" charset="0"/>
                <a:ea typeface="IBM Plex Sans" pitchFamily="34" charset="-122"/>
                <a:cs typeface="IBM Plex Sans" pitchFamily="34" charset="-120"/>
              </a:rPr>
              <a:t>A reproducible cradle-to-grave LCA of a residential air-source heat pump on Morocco's carbon-intensive grid — built with Brightway2, Ecoinvent 3.12 and Python</a:t>
            </a:r>
            <a:endParaRPr lang="en-US" sz="1900" dirty="0"/>
          </a:p>
        </p:txBody>
      </p:sp>
      <p:sp>
        <p:nvSpPr>
          <p:cNvPr id="6" name="Text 4"/>
          <p:cNvSpPr/>
          <p:nvPr/>
        </p:nvSpPr>
        <p:spPr>
          <a:xfrm>
            <a:off x="812800" y="5496587"/>
            <a:ext cx="7171931" cy="300964"/>
          </a:xfrm>
          <a:prstGeom prst="rect">
            <a:avLst/>
          </a:prstGeom>
          <a:noFill/>
          <a:ln/>
        </p:spPr>
        <p:txBody>
          <a:bodyPr wrap="square" lIns="0" tIns="0" rIns="0" bIns="0" rtlCol="0" anchor="t">
            <a:normAutofit/>
          </a:bodyPr>
          <a:lstStyle/>
          <a:p>
            <a:pPr algn="l" indent="0" marL="0">
              <a:lnSpc>
                <a:spcPts val="2170"/>
              </a:lnSpc>
              <a:buNone/>
            </a:pPr>
            <a:r>
              <a:rPr lang="en-US" sz="1550" b="1" dirty="0">
                <a:solidFill>
                  <a:srgbClr val="F6F5F0"/>
                </a:solidFill>
                <a:latin typeface="IBM Plex Sans" pitchFamily="34" charset="0"/>
                <a:ea typeface="IBM Plex Sans" pitchFamily="34" charset="-122"/>
                <a:cs typeface="IBM Plex Sans" pitchFamily="34" charset="-120"/>
              </a:rPr>
              <a:t>Yassine El Ouakour</a:t>
            </a:r>
            <a:endParaRPr lang="en-US" sz="1550" dirty="0"/>
          </a:p>
        </p:txBody>
      </p:sp>
      <p:sp>
        <p:nvSpPr>
          <p:cNvPr id="7" name="Text 5"/>
          <p:cNvSpPr/>
          <p:nvPr/>
        </p:nvSpPr>
        <p:spPr>
          <a:xfrm>
            <a:off x="812800" y="5822950"/>
            <a:ext cx="7325360"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9FB4B0"/>
                </a:solidFill>
                <a:latin typeface="IBM Plex Sans" pitchFamily="34" charset="0"/>
                <a:ea typeface="IBM Plex Sans" pitchFamily="34" charset="-122"/>
                <a:cs typeface="IBM Plex Sans" pitchFamily="34" charset="-120"/>
              </a:rPr>
              <a:t>Green Energy Park (UM6P / IRESEN) · University Mohammed VI Polytechnic, Morocco</a:t>
            </a:r>
            <a:endParaRPr lang="en-US" sz="1250" dirty="0"/>
          </a:p>
        </p:txBody>
      </p:sp>
      <p:sp>
        <p:nvSpPr>
          <p:cNvPr id="8" name="Text 6"/>
          <p:cNvSpPr/>
          <p:nvPr/>
        </p:nvSpPr>
        <p:spPr>
          <a:xfrm>
            <a:off x="7775840" y="5636287"/>
            <a:ext cx="3711461" cy="434314"/>
          </a:xfrm>
          <a:prstGeom prst="rect">
            <a:avLst/>
          </a:prstGeom>
          <a:noFill/>
          <a:ln/>
        </p:spPr>
        <p:txBody>
          <a:bodyPr wrap="square" lIns="0" tIns="0" rIns="0" bIns="0" rtlCol="0" anchor="t">
            <a:normAutofit/>
          </a:bodyPr>
          <a:lstStyle/>
          <a:p>
            <a:pPr algn="l" indent="0" marL="0">
              <a:lnSpc>
                <a:spcPts val="1610"/>
              </a:lnSpc>
              <a:buNone/>
            </a:pPr>
            <a:r>
              <a:rPr lang="en-US" sz="1150" dirty="0">
                <a:solidFill>
                  <a:srgbClr val="5FC2A8"/>
                </a:solidFill>
                <a:latin typeface="JetBrains Mono" pitchFamily="34" charset="0"/>
                <a:ea typeface="JetBrains Mono" pitchFamily="34" charset="-122"/>
                <a:cs typeface="JetBrains Mono" pitchFamily="34" charset="-120"/>
              </a:rPr>
              <a:t>Python 3.10 · Brightway 2 · Ecoinvent 3.12</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THE MECHANISM</a:t>
            </a:r>
            <a:endParaRPr lang="en-US" sz="1300" dirty="0"/>
          </a:p>
        </p:txBody>
      </p:sp>
      <p:sp>
        <p:nvSpPr>
          <p:cNvPr id="3" name="Text 1"/>
          <p:cNvSpPr/>
          <p:nvPr/>
        </p:nvSpPr>
        <p:spPr>
          <a:xfrm>
            <a:off x="812800" y="967714"/>
            <a:ext cx="10203180" cy="947341"/>
          </a:xfrm>
          <a:prstGeom prst="rect">
            <a:avLst/>
          </a:prstGeom>
          <a:noFill/>
          <a:ln/>
        </p:spPr>
        <p:txBody>
          <a:bodyPr wrap="square" lIns="0" tIns="0" rIns="0" bIns="0" rtlCol="0" anchor="t">
            <a:normAutofit/>
          </a:bodyPr>
          <a:lstStyle/>
          <a:p>
            <a:pPr algn="l" indent="0" marL="0">
              <a:lnSpc>
                <a:spcPts val="3630"/>
              </a:lnSpc>
              <a:buNone/>
            </a:pPr>
            <a:r>
              <a:rPr lang="en-US" sz="3300" b="1" dirty="0">
                <a:solidFill>
                  <a:srgbClr val="16233B"/>
                </a:solidFill>
                <a:latin typeface="IBM Plex Sans" pitchFamily="34" charset="0"/>
                <a:ea typeface="IBM Plex Sans" pitchFamily="34" charset="-122"/>
                <a:cs typeface="IBM Plex Sans" pitchFamily="34" charset="-120"/>
              </a:rPr>
              <a:t>A heat pump is only as clean as the grid that drives it</a:t>
            </a:r>
            <a:endParaRPr lang="en-US" sz="3300" dirty="0"/>
          </a:p>
        </p:txBody>
      </p:sp>
      <p:sp>
        <p:nvSpPr>
          <p:cNvPr id="4" name="Shape 2"/>
          <p:cNvSpPr/>
          <p:nvPr/>
        </p:nvSpPr>
        <p:spPr>
          <a:xfrm>
            <a:off x="812800" y="2105554"/>
            <a:ext cx="10566400" cy="762000"/>
          </a:xfrm>
          <a:prstGeom prst="roundRect">
            <a:avLst>
              <a:gd name="adj" fmla="val 13333"/>
            </a:avLst>
          </a:prstGeom>
          <a:solidFill>
            <a:srgbClr val="16233B"/>
          </a:solidFill>
          <a:ln/>
        </p:spPr>
      </p:sp>
      <p:sp>
        <p:nvSpPr>
          <p:cNvPr id="5" name="Text 3"/>
          <p:cNvSpPr/>
          <p:nvPr/>
        </p:nvSpPr>
        <p:spPr>
          <a:xfrm>
            <a:off x="1092200" y="2384293"/>
            <a:ext cx="1003300" cy="229857"/>
          </a:xfrm>
          <a:prstGeom prst="rect">
            <a:avLst/>
          </a:prstGeom>
          <a:noFill/>
          <a:ln/>
        </p:spPr>
        <p:txBody>
          <a:bodyPr wrap="square" lIns="0" tIns="0" rIns="0" bIns="0" rtlCol="0" anchor="t">
            <a:normAutofit/>
          </a:bodyPr>
          <a:lstStyle/>
          <a:p>
            <a:pPr algn="l" indent="0" marL="0">
              <a:lnSpc>
                <a:spcPts val="1610"/>
              </a:lnSpc>
              <a:buNone/>
            </a:pPr>
            <a:r>
              <a:rPr lang="en-US" sz="1150" b="1" spc="100" kern="0" dirty="0">
                <a:solidFill>
                  <a:srgbClr val="5FC2A8"/>
                </a:solidFill>
                <a:latin typeface="IBM Plex Sans" pitchFamily="34" charset="0"/>
                <a:ea typeface="IBM Plex Sans" pitchFamily="34" charset="-122"/>
                <a:cs typeface="IBM Plex Sans" pitchFamily="34" charset="-120"/>
              </a:rPr>
              <a:t>FOOTPRINT</a:t>
            </a:r>
            <a:endParaRPr lang="en-US" sz="1150" dirty="0"/>
          </a:p>
        </p:txBody>
      </p:sp>
      <p:sp>
        <p:nvSpPr>
          <p:cNvPr id="6" name="Text 4"/>
          <p:cNvSpPr/>
          <p:nvPr/>
        </p:nvSpPr>
        <p:spPr>
          <a:xfrm>
            <a:off x="2171700" y="2321454"/>
            <a:ext cx="8620379"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F6F5F0"/>
                </a:solidFill>
                <a:latin typeface="JetBrains Mono" pitchFamily="34" charset="0"/>
                <a:ea typeface="JetBrains Mono" pitchFamily="34" charset="-122"/>
                <a:cs typeface="JetBrains Mono" pitchFamily="34" charset="-120"/>
              </a:rPr>
              <a:t>≈ grid carbon intensity / COP + equipment + refrigerant</a:t>
            </a:r>
            <a:endParaRPr lang="en-US" sz="2000" dirty="0"/>
          </a:p>
        </p:txBody>
      </p:sp>
      <p:sp>
        <p:nvSpPr>
          <p:cNvPr id="7" name="Shape 5"/>
          <p:cNvSpPr/>
          <p:nvPr/>
        </p:nvSpPr>
        <p:spPr>
          <a:xfrm>
            <a:off x="815975" y="3086629"/>
            <a:ext cx="5187950" cy="1284751"/>
          </a:xfrm>
          <a:prstGeom prst="roundRect">
            <a:avLst>
              <a:gd name="adj" fmla="val 7661"/>
            </a:avLst>
          </a:prstGeom>
          <a:solidFill>
            <a:srgbClr val="E6F1EC"/>
          </a:solidFill>
          <a:ln w="6350">
            <a:solidFill>
              <a:srgbClr val="BBD9CD"/>
            </a:solidFill>
            <a:prstDash val="solid"/>
          </a:ln>
        </p:spPr>
      </p:sp>
      <p:sp>
        <p:nvSpPr>
          <p:cNvPr id="8" name="Text 6"/>
          <p:cNvSpPr/>
          <p:nvPr/>
        </p:nvSpPr>
        <p:spPr>
          <a:xfrm>
            <a:off x="1045633" y="3316288"/>
            <a:ext cx="4870492" cy="276820"/>
          </a:xfrm>
          <a:prstGeom prst="rect">
            <a:avLst/>
          </a:prstGeom>
          <a:noFill/>
          <a:ln/>
        </p:spPr>
        <p:txBody>
          <a:bodyPr wrap="square" lIns="0" tIns="0" rIns="0" bIns="0" rtlCol="0" anchor="t">
            <a:normAutofit/>
          </a:bodyPr>
          <a:lstStyle/>
          <a:p>
            <a:pPr algn="l" indent="0" marL="0">
              <a:lnSpc>
                <a:spcPts val="1980"/>
              </a:lnSpc>
              <a:buNone/>
            </a:pPr>
            <a:r>
              <a:rPr lang="en-US" sz="1650" b="1" dirty="0">
                <a:solidFill>
                  <a:srgbClr val="16233B"/>
                </a:solidFill>
                <a:latin typeface="IBM Plex Sans" pitchFamily="34" charset="0"/>
                <a:ea typeface="IBM Plex Sans" pitchFamily="34" charset="-122"/>
                <a:cs typeface="IBM Plex Sans" pitchFamily="34" charset="-120"/>
              </a:rPr>
              <a:t>Clean primary-energy mix</a:t>
            </a:r>
            <a:endParaRPr lang="en-US" sz="1650" dirty="0"/>
          </a:p>
        </p:txBody>
      </p:sp>
      <p:sp>
        <p:nvSpPr>
          <p:cNvPr id="9" name="Text 7"/>
          <p:cNvSpPr/>
          <p:nvPr/>
        </p:nvSpPr>
        <p:spPr>
          <a:xfrm>
            <a:off x="1045633" y="3643908"/>
            <a:ext cx="4870492"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6505F"/>
                </a:solidFill>
                <a:latin typeface="IBM Plex Sans" pitchFamily="34" charset="0"/>
                <a:ea typeface="IBM Plex Sans" pitchFamily="34" charset="-122"/>
                <a:cs typeface="IBM Plex Sans" pitchFamily="34" charset="-120"/>
              </a:rPr>
              <a:t>Hydro, nuclear, renewables (Norway, France) → the heat pump wins easily.</a:t>
            </a:r>
            <a:endParaRPr lang="en-US" sz="1400" dirty="0"/>
          </a:p>
        </p:txBody>
      </p:sp>
      <p:sp>
        <p:nvSpPr>
          <p:cNvPr id="10" name="Shape 8"/>
          <p:cNvSpPr/>
          <p:nvPr/>
        </p:nvSpPr>
        <p:spPr>
          <a:xfrm>
            <a:off x="6188075" y="3086629"/>
            <a:ext cx="5187950" cy="1284751"/>
          </a:xfrm>
          <a:prstGeom prst="roundRect">
            <a:avLst>
              <a:gd name="adj" fmla="val 7661"/>
            </a:avLst>
          </a:prstGeom>
          <a:solidFill>
            <a:srgbClr val="FBEEE9"/>
          </a:solidFill>
          <a:ln w="6350">
            <a:solidFill>
              <a:srgbClr val="E7C3B6"/>
            </a:solidFill>
            <a:prstDash val="solid"/>
          </a:ln>
        </p:spPr>
      </p:sp>
      <p:sp>
        <p:nvSpPr>
          <p:cNvPr id="11" name="Text 9"/>
          <p:cNvSpPr/>
          <p:nvPr/>
        </p:nvSpPr>
        <p:spPr>
          <a:xfrm>
            <a:off x="6417733" y="3316288"/>
            <a:ext cx="4870492" cy="276820"/>
          </a:xfrm>
          <a:prstGeom prst="rect">
            <a:avLst/>
          </a:prstGeom>
          <a:noFill/>
          <a:ln/>
        </p:spPr>
        <p:txBody>
          <a:bodyPr wrap="square" lIns="0" tIns="0" rIns="0" bIns="0" rtlCol="0" anchor="t">
            <a:normAutofit/>
          </a:bodyPr>
          <a:lstStyle/>
          <a:p>
            <a:pPr algn="l" indent="0" marL="0">
              <a:lnSpc>
                <a:spcPts val="1980"/>
              </a:lnSpc>
              <a:buNone/>
            </a:pPr>
            <a:r>
              <a:rPr lang="en-US" sz="1650" b="1" dirty="0">
                <a:solidFill>
                  <a:srgbClr val="16233B"/>
                </a:solidFill>
                <a:latin typeface="IBM Plex Sans" pitchFamily="34" charset="0"/>
                <a:ea typeface="IBM Plex Sans" pitchFamily="34" charset="-122"/>
                <a:cs typeface="IBM Plex Sans" pitchFamily="34" charset="-120"/>
              </a:rPr>
              <a:t>Coal-heavy mix</a:t>
            </a:r>
            <a:endParaRPr lang="en-US" sz="1650" dirty="0"/>
          </a:p>
        </p:txBody>
      </p:sp>
      <p:sp>
        <p:nvSpPr>
          <p:cNvPr id="12" name="Text 10"/>
          <p:cNvSpPr/>
          <p:nvPr/>
        </p:nvSpPr>
        <p:spPr>
          <a:xfrm>
            <a:off x="6417733" y="3643908"/>
            <a:ext cx="4870492"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6505F"/>
                </a:solidFill>
                <a:latin typeface="IBM Plex Sans" pitchFamily="34" charset="0"/>
                <a:ea typeface="IBM Plex Sans" pitchFamily="34" charset="-122"/>
                <a:cs typeface="IBM Plex Sans" pitchFamily="34" charset="-120"/>
              </a:rPr>
              <a:t>Morocco's grid is coal-dominated → high grid CI → the same unit can </a:t>
            </a:r>
            <a:r>
              <a:rPr lang="en-US" sz="1400" b="1" dirty="0">
                <a:solidFill>
                  <a:srgbClr val="46505F"/>
                </a:solidFill>
                <a:latin typeface="IBM Plex Sans" pitchFamily="34" charset="0"/>
                <a:ea typeface="IBM Plex Sans" pitchFamily="34" charset="-122"/>
                <a:cs typeface="IBM Plex Sans" pitchFamily="34" charset="-120"/>
              </a:rPr>
              <a:t>emit more than a gas boiler</a:t>
            </a:r>
            <a:r>
              <a:rPr lang="en-US" sz="1400" dirty="0">
                <a:solidFill>
                  <a:srgbClr val="46505F"/>
                </a:solidFill>
                <a:latin typeface="IBM Plex Sans" pitchFamily="34" charset="0"/>
                <a:ea typeface="IBM Plex Sans" pitchFamily="34" charset="-122"/>
                <a:cs typeface="IBM Plex Sans" pitchFamily="34" charset="-120"/>
              </a:rPr>
              <a:t>.</a:t>
            </a:r>
            <a:endParaRPr lang="en-US" sz="1400" dirty="0"/>
          </a:p>
        </p:txBody>
      </p:sp>
      <p:sp>
        <p:nvSpPr>
          <p:cNvPr id="13" name="Text 11"/>
          <p:cNvSpPr/>
          <p:nvPr/>
        </p:nvSpPr>
        <p:spPr>
          <a:xfrm>
            <a:off x="812800" y="4590455"/>
            <a:ext cx="10464800" cy="273976"/>
          </a:xfrm>
          <a:prstGeom prst="rect">
            <a:avLst/>
          </a:prstGeom>
          <a:noFill/>
          <a:ln/>
        </p:spPr>
        <p:txBody>
          <a:bodyPr wrap="square" lIns="0" tIns="0" rIns="0" bIns="0" rtlCol="0" anchor="t">
            <a:normAutofit/>
          </a:bodyPr>
          <a:lstStyle/>
          <a:p>
            <a:pPr algn="l" indent="0" marL="0">
              <a:lnSpc>
                <a:spcPts val="1958"/>
              </a:lnSpc>
              <a:buNone/>
            </a:pPr>
            <a:r>
              <a:rPr lang="en-US" sz="1450" dirty="0">
                <a:solidFill>
                  <a:srgbClr val="16233B"/>
                </a:solidFill>
                <a:latin typeface="IBM Plex Sans" pitchFamily="34" charset="0"/>
                <a:ea typeface="IBM Plex Sans" pitchFamily="34" charset="-122"/>
                <a:cs typeface="IBM Plex Sans" pitchFamily="34" charset="-120"/>
              </a:rPr>
              <a:t>So the real question is not </a:t>
            </a:r>
            <a:r>
              <a:rPr lang="en-US" sz="1450" i="1" dirty="0">
                <a:solidFill>
                  <a:srgbClr val="16233B"/>
                </a:solidFill>
                <a:latin typeface="IBM Plex Sans" pitchFamily="34" charset="0"/>
                <a:ea typeface="IBM Plex Sans" pitchFamily="34" charset="-122"/>
                <a:cs typeface="IBM Plex Sans" pitchFamily="34" charset="-120"/>
              </a:rPr>
              <a:t>"are heat pumps green?"</a:t>
            </a:r>
            <a:r>
              <a:rPr lang="en-US" sz="1450" dirty="0">
                <a:solidFill>
                  <a:srgbClr val="16233B"/>
                </a:solidFill>
                <a:latin typeface="IBM Plex Sans" pitchFamily="34" charset="0"/>
                <a:ea typeface="IBM Plex Sans" pitchFamily="34" charset="-122"/>
                <a:cs typeface="IBM Plex Sans" pitchFamily="34" charset="-120"/>
              </a:rPr>
              <a:t> but </a:t>
            </a:r>
            <a:r>
              <a:rPr lang="en-US" sz="1450" b="1" dirty="0">
                <a:solidFill>
                  <a:srgbClr val="16233B"/>
                </a:solidFill>
                <a:latin typeface="IBM Plex Sans" pitchFamily="34" charset="0"/>
                <a:ea typeface="IBM Plex Sans" pitchFamily="34" charset="-122"/>
                <a:cs typeface="IBM Plex Sans" pitchFamily="34" charset="-120"/>
              </a:rPr>
              <a:t>under which grid does electrification actually cut emissions?</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THE GAP</a:t>
            </a:r>
            <a:endParaRPr lang="en-US" sz="1300" dirty="0"/>
          </a:p>
        </p:txBody>
      </p:sp>
      <p:sp>
        <p:nvSpPr>
          <p:cNvPr id="3" name="Text 1"/>
          <p:cNvSpPr/>
          <p:nvPr/>
        </p:nvSpPr>
        <p:spPr>
          <a:xfrm>
            <a:off x="812800" y="1158215"/>
            <a:ext cx="9941560" cy="1059127"/>
          </a:xfrm>
          <a:prstGeom prst="rect">
            <a:avLst/>
          </a:prstGeom>
          <a:noFill/>
          <a:ln/>
        </p:spPr>
        <p:txBody>
          <a:bodyPr wrap="square" lIns="0" tIns="0" rIns="0" bIns="0" rtlCol="0" anchor="t">
            <a:normAutofit/>
          </a:bodyPr>
          <a:lstStyle/>
          <a:p>
            <a:pPr algn="l" indent="0" marL="0">
              <a:lnSpc>
                <a:spcPts val="4070"/>
              </a:lnSpc>
              <a:buNone/>
            </a:pPr>
            <a:r>
              <a:rPr lang="en-US" sz="3700" b="1" dirty="0">
                <a:solidFill>
                  <a:srgbClr val="16233B"/>
                </a:solidFill>
                <a:latin typeface="IBM Plex Sans" pitchFamily="34" charset="0"/>
                <a:ea typeface="IBM Plex Sans" pitchFamily="34" charset="-122"/>
                <a:cs typeface="IBM Plex Sans" pitchFamily="34" charset="-120"/>
              </a:rPr>
              <a:t>Most heat-pump LCAs are calibrated to European grids</a:t>
            </a:r>
            <a:endParaRPr lang="en-US" sz="3700" dirty="0"/>
          </a:p>
        </p:txBody>
      </p:sp>
      <p:sp>
        <p:nvSpPr>
          <p:cNvPr id="4" name="Shape 2"/>
          <p:cNvSpPr/>
          <p:nvPr/>
        </p:nvSpPr>
        <p:spPr>
          <a:xfrm>
            <a:off x="815975" y="2550716"/>
            <a:ext cx="3363383" cy="2295591"/>
          </a:xfrm>
          <a:prstGeom prst="roundRect">
            <a:avLst>
              <a:gd name="adj" fmla="val 4841"/>
            </a:avLst>
          </a:prstGeom>
          <a:solidFill>
            <a:srgbClr val="FFFFFF"/>
          </a:solidFill>
          <a:ln w="6350">
            <a:solidFill>
              <a:srgbClr val="E3E1D8"/>
            </a:solidFill>
            <a:prstDash val="solid"/>
          </a:ln>
        </p:spPr>
      </p:sp>
      <p:sp>
        <p:nvSpPr>
          <p:cNvPr id="5" name="Text 3"/>
          <p:cNvSpPr/>
          <p:nvPr/>
        </p:nvSpPr>
        <p:spPr>
          <a:xfrm>
            <a:off x="1096433" y="2831174"/>
            <a:ext cx="288654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2E8B74"/>
                </a:solidFill>
                <a:latin typeface="JetBrains Mono" pitchFamily="34" charset="0"/>
                <a:ea typeface="JetBrains Mono" pitchFamily="34" charset="-122"/>
                <a:cs typeface="JetBrains Mono" pitchFamily="34" charset="-120"/>
              </a:rPr>
              <a:t>01</a:t>
            </a:r>
            <a:endParaRPr lang="en-US" sz="1500" dirty="0"/>
          </a:p>
        </p:txBody>
      </p:sp>
      <p:sp>
        <p:nvSpPr>
          <p:cNvPr id="6" name="Text 4"/>
          <p:cNvSpPr/>
          <p:nvPr/>
        </p:nvSpPr>
        <p:spPr>
          <a:xfrm>
            <a:off x="1096433" y="3199474"/>
            <a:ext cx="2886541" cy="543454"/>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B"/>
                </a:solidFill>
                <a:latin typeface="IBM Plex Sans" pitchFamily="34" charset="0"/>
                <a:ea typeface="IBM Plex Sans" pitchFamily="34" charset="-122"/>
                <a:cs typeface="IBM Plex Sans" pitchFamily="34" charset="-120"/>
              </a:rPr>
              <a:t>Evidence clusters on clean grids</a:t>
            </a:r>
            <a:endParaRPr lang="en-US" sz="1700" dirty="0"/>
          </a:p>
        </p:txBody>
      </p:sp>
      <p:sp>
        <p:nvSpPr>
          <p:cNvPr id="7" name="Text 5"/>
          <p:cNvSpPr/>
          <p:nvPr/>
        </p:nvSpPr>
        <p:spPr>
          <a:xfrm>
            <a:off x="1096433" y="3819128"/>
            <a:ext cx="2886541"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6505F"/>
                </a:solidFill>
                <a:latin typeface="IBM Plex Sans" pitchFamily="34" charset="0"/>
                <a:ea typeface="IBM Plex Sans" pitchFamily="34" charset="-122"/>
                <a:cs typeface="IBM Plex Sans" pitchFamily="34" charset="-120"/>
              </a:rPr>
              <a:t>Belgium, Germany, France, Nordics — where electrification almost always wins.</a:t>
            </a:r>
            <a:endParaRPr lang="en-US" sz="1400" dirty="0"/>
          </a:p>
        </p:txBody>
      </p:sp>
      <p:sp>
        <p:nvSpPr>
          <p:cNvPr id="8" name="Shape 6"/>
          <p:cNvSpPr/>
          <p:nvPr/>
        </p:nvSpPr>
        <p:spPr>
          <a:xfrm>
            <a:off x="4414308" y="2550716"/>
            <a:ext cx="3363383" cy="2295591"/>
          </a:xfrm>
          <a:prstGeom prst="roundRect">
            <a:avLst>
              <a:gd name="adj" fmla="val 4841"/>
            </a:avLst>
          </a:prstGeom>
          <a:solidFill>
            <a:srgbClr val="FFFFFF"/>
          </a:solidFill>
          <a:ln w="6350">
            <a:solidFill>
              <a:srgbClr val="E3E1D8"/>
            </a:solidFill>
            <a:prstDash val="solid"/>
          </a:ln>
        </p:spPr>
      </p:sp>
      <p:sp>
        <p:nvSpPr>
          <p:cNvPr id="9" name="Text 7"/>
          <p:cNvSpPr/>
          <p:nvPr/>
        </p:nvSpPr>
        <p:spPr>
          <a:xfrm>
            <a:off x="4694767" y="2831174"/>
            <a:ext cx="288654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C85A3C"/>
                </a:solidFill>
                <a:latin typeface="JetBrains Mono" pitchFamily="34" charset="0"/>
                <a:ea typeface="JetBrains Mono" pitchFamily="34" charset="-122"/>
                <a:cs typeface="JetBrains Mono" pitchFamily="34" charset="-120"/>
              </a:rPr>
              <a:t>02</a:t>
            </a:r>
            <a:endParaRPr lang="en-US" sz="1500" dirty="0"/>
          </a:p>
        </p:txBody>
      </p:sp>
      <p:sp>
        <p:nvSpPr>
          <p:cNvPr id="10" name="Text 8"/>
          <p:cNvSpPr/>
          <p:nvPr/>
        </p:nvSpPr>
        <p:spPr>
          <a:xfrm>
            <a:off x="4694767" y="3199474"/>
            <a:ext cx="2886541" cy="543454"/>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B"/>
                </a:solidFill>
                <a:latin typeface="IBM Plex Sans" pitchFamily="34" charset="0"/>
                <a:ea typeface="IBM Plex Sans" pitchFamily="34" charset="-122"/>
                <a:cs typeface="IBM Plex Sans" pitchFamily="34" charset="-120"/>
              </a:rPr>
              <a:t>Carbon-intensive grids are under-tested</a:t>
            </a:r>
            <a:endParaRPr lang="en-US" sz="1700" dirty="0"/>
          </a:p>
        </p:txBody>
      </p:sp>
      <p:sp>
        <p:nvSpPr>
          <p:cNvPr id="11" name="Text 9"/>
          <p:cNvSpPr/>
          <p:nvPr/>
        </p:nvSpPr>
        <p:spPr>
          <a:xfrm>
            <a:off x="4694767" y="3819128"/>
            <a:ext cx="2886541"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6505F"/>
                </a:solidFill>
                <a:latin typeface="IBM Plex Sans" pitchFamily="34" charset="0"/>
                <a:ea typeface="IBM Plex Sans" pitchFamily="34" charset="-122"/>
                <a:cs typeface="IBM Plex Sans" pitchFamily="34" charset="-120"/>
              </a:rPr>
              <a:t>North Africa and the wider MENA region are largely absent from the evidence base.</a:t>
            </a:r>
            <a:endParaRPr lang="en-US" sz="1400" dirty="0"/>
          </a:p>
        </p:txBody>
      </p:sp>
      <p:sp>
        <p:nvSpPr>
          <p:cNvPr id="12" name="Shape 10"/>
          <p:cNvSpPr/>
          <p:nvPr/>
        </p:nvSpPr>
        <p:spPr>
          <a:xfrm>
            <a:off x="8012642" y="2550716"/>
            <a:ext cx="3363383" cy="2295591"/>
          </a:xfrm>
          <a:prstGeom prst="roundRect">
            <a:avLst>
              <a:gd name="adj" fmla="val 4841"/>
            </a:avLst>
          </a:prstGeom>
          <a:solidFill>
            <a:srgbClr val="FFFFFF"/>
          </a:solidFill>
          <a:ln w="6350">
            <a:solidFill>
              <a:srgbClr val="E3E1D8"/>
            </a:solidFill>
            <a:prstDash val="solid"/>
          </a:ln>
        </p:spPr>
      </p:sp>
      <p:sp>
        <p:nvSpPr>
          <p:cNvPr id="13" name="Text 11"/>
          <p:cNvSpPr/>
          <p:nvPr/>
        </p:nvSpPr>
        <p:spPr>
          <a:xfrm>
            <a:off x="8293100" y="2831174"/>
            <a:ext cx="288654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2E8B74"/>
                </a:solidFill>
                <a:latin typeface="JetBrains Mono" pitchFamily="34" charset="0"/>
                <a:ea typeface="JetBrains Mono" pitchFamily="34" charset="-122"/>
                <a:cs typeface="JetBrains Mono" pitchFamily="34" charset="-120"/>
              </a:rPr>
              <a:t>03</a:t>
            </a:r>
            <a:endParaRPr lang="en-US" sz="1500" dirty="0"/>
          </a:p>
        </p:txBody>
      </p:sp>
      <p:sp>
        <p:nvSpPr>
          <p:cNvPr id="14" name="Text 12"/>
          <p:cNvSpPr/>
          <p:nvPr/>
        </p:nvSpPr>
        <p:spPr>
          <a:xfrm>
            <a:off x="8293100" y="3199474"/>
            <a:ext cx="2886541" cy="543454"/>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B"/>
                </a:solidFill>
                <a:latin typeface="IBM Plex Sans" pitchFamily="34" charset="0"/>
                <a:ea typeface="IBM Plex Sans" pitchFamily="34" charset="-122"/>
                <a:cs typeface="IBM Plex Sans" pitchFamily="34" charset="-120"/>
              </a:rPr>
              <a:t>Rarely with open tools + data</a:t>
            </a:r>
            <a:endParaRPr lang="en-US" sz="1700" dirty="0"/>
          </a:p>
        </p:txBody>
      </p:sp>
      <p:sp>
        <p:nvSpPr>
          <p:cNvPr id="15" name="Text 13"/>
          <p:cNvSpPr/>
          <p:nvPr/>
        </p:nvSpPr>
        <p:spPr>
          <a:xfrm>
            <a:off x="8293100" y="3819128"/>
            <a:ext cx="2886541"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6505F"/>
                </a:solidFill>
                <a:latin typeface="IBM Plex Sans" pitchFamily="34" charset="0"/>
                <a:ea typeface="IBM Plex Sans" pitchFamily="34" charset="-122"/>
                <a:cs typeface="IBM Plex Sans" pitchFamily="34" charset="-120"/>
              </a:rPr>
              <a:t>Few reproducible, script-driven studies exist for these contexts — exactly where Brightway helps.</a:t>
            </a:r>
            <a:endParaRPr lang="en-US" sz="1400" dirty="0"/>
          </a:p>
        </p:txBody>
      </p:sp>
      <p:sp>
        <p:nvSpPr>
          <p:cNvPr id="16" name="Text 14"/>
          <p:cNvSpPr/>
          <p:nvPr/>
        </p:nvSpPr>
        <p:spPr>
          <a:xfrm>
            <a:off x="812800" y="6225580"/>
            <a:ext cx="46214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A0"/>
                </a:solidFill>
                <a:latin typeface="IBM Plex Sans" pitchFamily="34" charset="0"/>
                <a:ea typeface="IBM Plex Sans" pitchFamily="34" charset="-122"/>
                <a:cs typeface="IBM Plex Sans" pitchFamily="34" charset="-120"/>
              </a:rPr>
              <a:t>A verdict proven on clean grids is quietly assumed to be universal.</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6985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THE SYSTEM</a:t>
            </a:r>
            <a:endParaRPr lang="en-US" sz="1300" dirty="0"/>
          </a:p>
        </p:txBody>
      </p:sp>
      <p:sp>
        <p:nvSpPr>
          <p:cNvPr id="3" name="Text 1"/>
          <p:cNvSpPr/>
          <p:nvPr/>
        </p:nvSpPr>
        <p:spPr>
          <a:xfrm>
            <a:off x="812800" y="1005815"/>
            <a:ext cx="9810750" cy="458457"/>
          </a:xfrm>
          <a:prstGeom prst="rect">
            <a:avLst/>
          </a:prstGeom>
          <a:noFill/>
          <a:ln/>
        </p:spPr>
        <p:txBody>
          <a:bodyPr wrap="square" lIns="0" tIns="0" rIns="0" bIns="0" rtlCol="0" anchor="t">
            <a:normAutofit/>
          </a:bodyPr>
          <a:lstStyle/>
          <a:p>
            <a:pPr algn="l" indent="0" marL="0">
              <a:lnSpc>
                <a:spcPts val="3410"/>
              </a:lnSpc>
              <a:buNone/>
            </a:pPr>
            <a:r>
              <a:rPr lang="en-US" sz="3100" b="1" dirty="0">
                <a:solidFill>
                  <a:srgbClr val="16233B"/>
                </a:solidFill>
                <a:latin typeface="IBM Plex Sans" pitchFamily="34" charset="0"/>
                <a:ea typeface="IBM Plex Sans" pitchFamily="34" charset="-122"/>
                <a:cs typeface="IBM Plex Sans" pitchFamily="34" charset="-120"/>
              </a:rPr>
              <a:t>A domestic air-source heat pump</a:t>
            </a:r>
            <a:endParaRPr lang="en-US" sz="3100" dirty="0"/>
          </a:p>
        </p:txBody>
      </p:sp>
      <p:sp>
        <p:nvSpPr>
          <p:cNvPr id="4" name="Shape 2"/>
          <p:cNvSpPr/>
          <p:nvPr/>
        </p:nvSpPr>
        <p:spPr>
          <a:xfrm>
            <a:off x="815975" y="1657945"/>
            <a:ext cx="5200650" cy="4340490"/>
          </a:xfrm>
          <a:prstGeom prst="roundRect">
            <a:avLst>
              <a:gd name="adj" fmla="val 2268"/>
            </a:avLst>
          </a:prstGeom>
          <a:solidFill>
            <a:srgbClr val="FFFFFF"/>
          </a:solidFill>
          <a:ln w="6350">
            <a:solidFill>
              <a:srgbClr val="E3E1D8"/>
            </a:solidFill>
            <a:prstDash val="solid"/>
          </a:ln>
        </p:spPr>
      </p:sp>
      <p:pic>
        <p:nvPicPr>
          <p:cNvPr id="5" name="Image 0" descr="Vapour-compression cycle: evaporator, compressor, condenser, expansion valve">    </p:cNvPr>
          <p:cNvPicPr>
            <a:picLocks noChangeAspect="1"/>
          </p:cNvPicPr>
          <p:nvPr/>
        </p:nvPicPr>
        <p:blipFill>
          <a:blip r:embed="rId1"/>
          <a:srcRect l="-3271" r="-3271" t="0" b="0"/>
          <a:stretch/>
        </p:blipFill>
        <p:spPr>
          <a:xfrm>
            <a:off x="1007533" y="1849504"/>
            <a:ext cx="4826000" cy="2870200"/>
          </a:xfrm>
          <a:prstGeom prst="rect">
            <a:avLst/>
          </a:prstGeom>
        </p:spPr>
      </p:pic>
      <p:sp>
        <p:nvSpPr>
          <p:cNvPr id="6" name="Text 3"/>
          <p:cNvSpPr/>
          <p:nvPr/>
        </p:nvSpPr>
        <p:spPr>
          <a:xfrm>
            <a:off x="1007533" y="4821304"/>
            <a:ext cx="4962059" cy="1010973"/>
          </a:xfrm>
          <a:prstGeom prst="rect">
            <a:avLst/>
          </a:prstGeom>
          <a:noFill/>
          <a:ln/>
        </p:spPr>
        <p:txBody>
          <a:bodyPr wrap="square" lIns="0" tIns="0" rIns="0" bIns="0" rtlCol="0" anchor="t">
            <a:normAutofit/>
          </a:bodyPr>
          <a:lstStyle/>
          <a:p>
            <a:pPr algn="l" indent="0" marL="0">
              <a:lnSpc>
                <a:spcPts val="1553"/>
              </a:lnSpc>
              <a:buNone/>
            </a:pPr>
            <a:r>
              <a:rPr lang="en-US" sz="1150" dirty="0">
                <a:solidFill>
                  <a:srgbClr val="6A7179"/>
                </a:solidFill>
                <a:latin typeface="IBM Plex Sans" pitchFamily="34" charset="0"/>
                <a:ea typeface="IBM Plex Sans" pitchFamily="34" charset="-122"/>
                <a:cs typeface="IBM Plex Sans" pitchFamily="34" charset="-120"/>
              </a:rPr>
              <a:t>Fig. 2 — Refrigerant absorbs heat from ambient air in the </a:t>
            </a:r>
            <a:r>
              <a:rPr lang="en-US" sz="1150" b="1" dirty="0">
                <a:solidFill>
                  <a:srgbClr val="6A7179"/>
                </a:solidFill>
                <a:latin typeface="IBM Plex Sans" pitchFamily="34" charset="0"/>
                <a:ea typeface="IBM Plex Sans" pitchFamily="34" charset="-122"/>
                <a:cs typeface="IBM Plex Sans" pitchFamily="34" charset="-120"/>
              </a:rPr>
              <a:t>evaporator</a:t>
            </a:r>
            <a:r>
              <a:rPr lang="en-US" sz="1150" dirty="0">
                <a:solidFill>
                  <a:srgbClr val="6A7179"/>
                </a:solidFill>
                <a:latin typeface="IBM Plex Sans" pitchFamily="34" charset="0"/>
                <a:ea typeface="IBM Plex Sans" pitchFamily="34" charset="-122"/>
                <a:cs typeface="IBM Plex Sans" pitchFamily="34" charset="-120"/>
              </a:rPr>
              <a:t> (4→1), the </a:t>
            </a:r>
            <a:r>
              <a:rPr lang="en-US" sz="1150" b="1" dirty="0">
                <a:solidFill>
                  <a:srgbClr val="6A7179"/>
                </a:solidFill>
                <a:latin typeface="IBM Plex Sans" pitchFamily="34" charset="0"/>
                <a:ea typeface="IBM Plex Sans" pitchFamily="34" charset="-122"/>
                <a:cs typeface="IBM Plex Sans" pitchFamily="34" charset="-120"/>
              </a:rPr>
              <a:t>compressor</a:t>
            </a:r>
            <a:r>
              <a:rPr lang="en-US" sz="1150" dirty="0">
                <a:solidFill>
                  <a:srgbClr val="6A7179"/>
                </a:solidFill>
                <a:latin typeface="IBM Plex Sans" pitchFamily="34" charset="0"/>
                <a:ea typeface="IBM Plex Sans" pitchFamily="34" charset="-122"/>
                <a:cs typeface="IBM Plex Sans" pitchFamily="34" charset="-120"/>
              </a:rPr>
              <a:t> raises its pressure and temperature (1→2), the </a:t>
            </a:r>
            <a:r>
              <a:rPr lang="en-US" sz="1150" b="1" dirty="0">
                <a:solidFill>
                  <a:srgbClr val="6A7179"/>
                </a:solidFill>
                <a:latin typeface="IBM Plex Sans" pitchFamily="34" charset="0"/>
                <a:ea typeface="IBM Plex Sans" pitchFamily="34" charset="-122"/>
                <a:cs typeface="IBM Plex Sans" pitchFamily="34" charset="-120"/>
              </a:rPr>
              <a:t>condenser</a:t>
            </a:r>
            <a:r>
              <a:rPr lang="en-US" sz="1150" dirty="0">
                <a:solidFill>
                  <a:srgbClr val="6A7179"/>
                </a:solidFill>
                <a:latin typeface="IBM Plex Sans" pitchFamily="34" charset="0"/>
                <a:ea typeface="IBM Plex Sans" pitchFamily="34" charset="-122"/>
                <a:cs typeface="IBM Plex Sans" pitchFamily="34" charset="-120"/>
              </a:rPr>
              <a:t> releases that heat to the building (2→3), and the </a:t>
            </a:r>
            <a:r>
              <a:rPr lang="en-US" sz="1150" b="1" dirty="0">
                <a:solidFill>
                  <a:srgbClr val="6A7179"/>
                </a:solidFill>
                <a:latin typeface="IBM Plex Sans" pitchFamily="34" charset="0"/>
                <a:ea typeface="IBM Plex Sans" pitchFamily="34" charset="-122"/>
                <a:cs typeface="IBM Plex Sans" pitchFamily="34" charset="-120"/>
              </a:rPr>
              <a:t>expansion valve</a:t>
            </a:r>
            <a:r>
              <a:rPr lang="en-US" sz="1150" dirty="0">
                <a:solidFill>
                  <a:srgbClr val="6A7179"/>
                </a:solidFill>
                <a:latin typeface="IBM Plex Sans" pitchFamily="34" charset="0"/>
                <a:ea typeface="IBM Plex Sans" pitchFamily="34" charset="-122"/>
                <a:cs typeface="IBM Plex Sans" pitchFamily="34" charset="-120"/>
              </a:rPr>
              <a:t> drops the pressure again (3→4) — delivering about 3 units of heat per unit of electricity (COP ≈ 3).</a:t>
            </a:r>
            <a:endParaRPr lang="en-US" sz="1150" dirty="0"/>
          </a:p>
        </p:txBody>
      </p:sp>
      <p:sp>
        <p:nvSpPr>
          <p:cNvPr id="7" name="Text 4"/>
          <p:cNvSpPr/>
          <p:nvPr/>
        </p:nvSpPr>
        <p:spPr>
          <a:xfrm>
            <a:off x="6324600" y="2349435"/>
            <a:ext cx="5206238"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B"/>
                </a:solidFill>
                <a:latin typeface="IBM Plex Sans" pitchFamily="34" charset="0"/>
                <a:ea typeface="IBM Plex Sans" pitchFamily="34" charset="-122"/>
                <a:cs typeface="IBM Plex Sans" pitchFamily="34" charset="-120"/>
              </a:rPr>
              <a:t>Materials shaping the unit</a:t>
            </a:r>
            <a:endParaRPr lang="en-US" sz="1700" dirty="0"/>
          </a:p>
        </p:txBody>
      </p:sp>
      <p:sp>
        <p:nvSpPr>
          <p:cNvPr id="8" name="Text 5"/>
          <p:cNvSpPr/>
          <p:nvPr/>
        </p:nvSpPr>
        <p:spPr>
          <a:xfrm>
            <a:off x="6324600" y="2735461"/>
            <a:ext cx="5206238" cy="708819"/>
          </a:xfrm>
          <a:prstGeom prst="rect">
            <a:avLst/>
          </a:prstGeom>
          <a:noFill/>
          <a:ln/>
        </p:spPr>
        <p:txBody>
          <a:bodyPr wrap="square" lIns="0" tIns="0" rIns="0" bIns="0" rtlCol="0" anchor="t">
            <a:normAutofit/>
          </a:bodyPr>
          <a:lstStyle/>
          <a:p>
            <a:pPr algn="l" indent="0" marL="0">
              <a:lnSpc>
                <a:spcPts val="1794"/>
              </a:lnSpc>
              <a:buNone/>
            </a:pPr>
            <a:r>
              <a:rPr lang="en-US" sz="1300" dirty="0">
                <a:solidFill>
                  <a:srgbClr val="46505F"/>
                </a:solidFill>
                <a:latin typeface="IBM Plex Sans" pitchFamily="34" charset="0"/>
                <a:ea typeface="IBM Plex Sans" pitchFamily="34" charset="-122"/>
                <a:cs typeface="IBM Plex Sans" pitchFamily="34" charset="-120"/>
              </a:rPr>
              <a:t>The manufacturing phase is an editable bill of materials — the NIST BIRDS split-AC inventory — each class matched to an Ecoinvent 3.12 activity:</a:t>
            </a:r>
            <a:endParaRPr lang="en-US" sz="1300" dirty="0"/>
          </a:p>
        </p:txBody>
      </p:sp>
      <p:sp>
        <p:nvSpPr>
          <p:cNvPr id="9" name="Shape 6"/>
          <p:cNvSpPr/>
          <p:nvPr/>
        </p:nvSpPr>
        <p:spPr>
          <a:xfrm>
            <a:off x="6327775" y="3549055"/>
            <a:ext cx="620977" cy="376767"/>
          </a:xfrm>
          <a:prstGeom prst="roundRect">
            <a:avLst>
              <a:gd name="adj" fmla="val 50000"/>
            </a:avLst>
          </a:prstGeom>
          <a:solidFill>
            <a:srgbClr val="FFFFFF"/>
          </a:solidFill>
          <a:ln w="6350">
            <a:solidFill>
              <a:srgbClr val="DCDED6"/>
            </a:solidFill>
            <a:prstDash val="solid"/>
          </a:ln>
        </p:spPr>
      </p:sp>
      <p:sp>
        <p:nvSpPr>
          <p:cNvPr id="10" name="Text 7"/>
          <p:cNvSpPr/>
          <p:nvPr/>
        </p:nvSpPr>
        <p:spPr>
          <a:xfrm>
            <a:off x="6455833" y="3626313"/>
            <a:ext cx="415660"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Steel</a:t>
            </a:r>
            <a:endParaRPr lang="en-US" sz="1250" dirty="0"/>
          </a:p>
        </p:txBody>
      </p:sp>
      <p:sp>
        <p:nvSpPr>
          <p:cNvPr id="11" name="Shape 8"/>
          <p:cNvSpPr/>
          <p:nvPr/>
        </p:nvSpPr>
        <p:spPr>
          <a:xfrm>
            <a:off x="7031303" y="3549055"/>
            <a:ext cx="885097" cy="376767"/>
          </a:xfrm>
          <a:prstGeom prst="roundRect">
            <a:avLst>
              <a:gd name="adj" fmla="val 50000"/>
            </a:avLst>
          </a:prstGeom>
          <a:solidFill>
            <a:srgbClr val="FFFFFF"/>
          </a:solidFill>
          <a:ln w="6350">
            <a:solidFill>
              <a:srgbClr val="DCDED6"/>
            </a:solidFill>
            <a:prstDash val="solid"/>
          </a:ln>
        </p:spPr>
      </p:sp>
      <p:sp>
        <p:nvSpPr>
          <p:cNvPr id="12" name="Text 9"/>
          <p:cNvSpPr/>
          <p:nvPr/>
        </p:nvSpPr>
        <p:spPr>
          <a:xfrm>
            <a:off x="7159361" y="3626313"/>
            <a:ext cx="679781"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Cast iron</a:t>
            </a:r>
            <a:endParaRPr lang="en-US" sz="1250" dirty="0"/>
          </a:p>
        </p:txBody>
      </p:sp>
      <p:sp>
        <p:nvSpPr>
          <p:cNvPr id="13" name="Shape 10"/>
          <p:cNvSpPr/>
          <p:nvPr/>
        </p:nvSpPr>
        <p:spPr>
          <a:xfrm>
            <a:off x="7998950" y="3549055"/>
            <a:ext cx="1426898" cy="376767"/>
          </a:xfrm>
          <a:prstGeom prst="roundRect">
            <a:avLst>
              <a:gd name="adj" fmla="val 50000"/>
            </a:avLst>
          </a:prstGeom>
          <a:solidFill>
            <a:srgbClr val="FFFFFF"/>
          </a:solidFill>
          <a:ln w="6350">
            <a:solidFill>
              <a:srgbClr val="DCDED6"/>
            </a:solidFill>
            <a:prstDash val="solid"/>
          </a:ln>
        </p:spPr>
      </p:sp>
      <p:sp>
        <p:nvSpPr>
          <p:cNvPr id="14" name="Text 11"/>
          <p:cNvSpPr/>
          <p:nvPr/>
        </p:nvSpPr>
        <p:spPr>
          <a:xfrm>
            <a:off x="8127008" y="3626313"/>
            <a:ext cx="1221581"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Galvanised steel</a:t>
            </a:r>
            <a:endParaRPr lang="en-US" sz="1250" dirty="0"/>
          </a:p>
        </p:txBody>
      </p:sp>
      <p:sp>
        <p:nvSpPr>
          <p:cNvPr id="15" name="Shape 12"/>
          <p:cNvSpPr/>
          <p:nvPr/>
        </p:nvSpPr>
        <p:spPr>
          <a:xfrm>
            <a:off x="6327775" y="4008372"/>
            <a:ext cx="1288984" cy="376767"/>
          </a:xfrm>
          <a:prstGeom prst="roundRect">
            <a:avLst>
              <a:gd name="adj" fmla="val 50000"/>
            </a:avLst>
          </a:prstGeom>
          <a:solidFill>
            <a:srgbClr val="FFFFFF"/>
          </a:solidFill>
          <a:ln w="6350">
            <a:solidFill>
              <a:srgbClr val="DCDED6"/>
            </a:solidFill>
            <a:prstDash val="solid"/>
          </a:ln>
        </p:spPr>
      </p:sp>
      <p:sp>
        <p:nvSpPr>
          <p:cNvPr id="16" name="Text 13"/>
          <p:cNvSpPr/>
          <p:nvPr/>
        </p:nvSpPr>
        <p:spPr>
          <a:xfrm>
            <a:off x="6455833" y="4085631"/>
            <a:ext cx="1083667"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Stainless steel</a:t>
            </a:r>
            <a:endParaRPr lang="en-US" sz="1250" dirty="0"/>
          </a:p>
        </p:txBody>
      </p:sp>
      <p:sp>
        <p:nvSpPr>
          <p:cNvPr id="17" name="Shape 14"/>
          <p:cNvSpPr/>
          <p:nvPr/>
        </p:nvSpPr>
        <p:spPr>
          <a:xfrm>
            <a:off x="7699309" y="4008372"/>
            <a:ext cx="773179" cy="376767"/>
          </a:xfrm>
          <a:prstGeom prst="roundRect">
            <a:avLst>
              <a:gd name="adj" fmla="val 50000"/>
            </a:avLst>
          </a:prstGeom>
          <a:solidFill>
            <a:srgbClr val="FFFFFF"/>
          </a:solidFill>
          <a:ln w="6350">
            <a:solidFill>
              <a:srgbClr val="DCDED6"/>
            </a:solidFill>
            <a:prstDash val="solid"/>
          </a:ln>
        </p:spPr>
      </p:sp>
      <p:sp>
        <p:nvSpPr>
          <p:cNvPr id="18" name="Text 15"/>
          <p:cNvSpPr/>
          <p:nvPr/>
        </p:nvSpPr>
        <p:spPr>
          <a:xfrm>
            <a:off x="7827367" y="4085631"/>
            <a:ext cx="567862"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Copper</a:t>
            </a:r>
            <a:endParaRPr lang="en-US" sz="1250" dirty="0"/>
          </a:p>
        </p:txBody>
      </p:sp>
      <p:sp>
        <p:nvSpPr>
          <p:cNvPr id="19" name="Shape 16"/>
          <p:cNvSpPr/>
          <p:nvPr/>
        </p:nvSpPr>
        <p:spPr>
          <a:xfrm>
            <a:off x="8555038" y="4008372"/>
            <a:ext cx="1028171" cy="376767"/>
          </a:xfrm>
          <a:prstGeom prst="roundRect">
            <a:avLst>
              <a:gd name="adj" fmla="val 50000"/>
            </a:avLst>
          </a:prstGeom>
          <a:solidFill>
            <a:srgbClr val="FFFFFF"/>
          </a:solidFill>
          <a:ln w="6350">
            <a:solidFill>
              <a:srgbClr val="DCDED6"/>
            </a:solidFill>
            <a:prstDash val="solid"/>
          </a:ln>
        </p:spPr>
      </p:sp>
      <p:sp>
        <p:nvSpPr>
          <p:cNvPr id="20" name="Text 17"/>
          <p:cNvSpPr/>
          <p:nvPr/>
        </p:nvSpPr>
        <p:spPr>
          <a:xfrm>
            <a:off x="8683096" y="4085631"/>
            <a:ext cx="822854"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Aluminium</a:t>
            </a:r>
            <a:endParaRPr lang="en-US" sz="1250" dirty="0"/>
          </a:p>
        </p:txBody>
      </p:sp>
      <p:sp>
        <p:nvSpPr>
          <p:cNvPr id="21" name="Shape 18"/>
          <p:cNvSpPr/>
          <p:nvPr/>
        </p:nvSpPr>
        <p:spPr>
          <a:xfrm>
            <a:off x="9665759" y="4008372"/>
            <a:ext cx="655902" cy="376767"/>
          </a:xfrm>
          <a:prstGeom prst="roundRect">
            <a:avLst>
              <a:gd name="adj" fmla="val 50000"/>
            </a:avLst>
          </a:prstGeom>
          <a:solidFill>
            <a:srgbClr val="FFFFFF"/>
          </a:solidFill>
          <a:ln w="6350">
            <a:solidFill>
              <a:srgbClr val="DCDED6"/>
            </a:solidFill>
            <a:prstDash val="solid"/>
          </a:ln>
        </p:spPr>
      </p:sp>
      <p:sp>
        <p:nvSpPr>
          <p:cNvPr id="22" name="Text 19"/>
          <p:cNvSpPr/>
          <p:nvPr/>
        </p:nvSpPr>
        <p:spPr>
          <a:xfrm>
            <a:off x="9793817" y="4085631"/>
            <a:ext cx="450585"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Brass</a:t>
            </a:r>
            <a:endParaRPr lang="en-US" sz="1250" dirty="0"/>
          </a:p>
        </p:txBody>
      </p:sp>
      <p:sp>
        <p:nvSpPr>
          <p:cNvPr id="23" name="Shape 20"/>
          <p:cNvSpPr/>
          <p:nvPr/>
        </p:nvSpPr>
        <p:spPr>
          <a:xfrm>
            <a:off x="6327775" y="4467689"/>
            <a:ext cx="998934" cy="376767"/>
          </a:xfrm>
          <a:prstGeom prst="roundRect">
            <a:avLst>
              <a:gd name="adj" fmla="val 50000"/>
            </a:avLst>
          </a:prstGeom>
          <a:solidFill>
            <a:srgbClr val="FFFFFF"/>
          </a:solidFill>
          <a:ln w="6350">
            <a:solidFill>
              <a:srgbClr val="DCDED6"/>
            </a:solidFill>
            <a:prstDash val="solid"/>
          </a:ln>
        </p:spPr>
      </p:sp>
      <p:sp>
        <p:nvSpPr>
          <p:cNvPr id="24" name="Text 21"/>
          <p:cNvSpPr/>
          <p:nvPr/>
        </p:nvSpPr>
        <p:spPr>
          <a:xfrm>
            <a:off x="6455833" y="4544947"/>
            <a:ext cx="793618"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Polyamide</a:t>
            </a:r>
            <a:endParaRPr lang="en-US" sz="1250" dirty="0"/>
          </a:p>
        </p:txBody>
      </p:sp>
      <p:sp>
        <p:nvSpPr>
          <p:cNvPr id="25" name="Shape 22"/>
          <p:cNvSpPr/>
          <p:nvPr/>
        </p:nvSpPr>
        <p:spPr>
          <a:xfrm>
            <a:off x="7409259" y="4467689"/>
            <a:ext cx="777478" cy="376767"/>
          </a:xfrm>
          <a:prstGeom prst="roundRect">
            <a:avLst>
              <a:gd name="adj" fmla="val 50000"/>
            </a:avLst>
          </a:prstGeom>
          <a:solidFill>
            <a:srgbClr val="FFFFFF"/>
          </a:solidFill>
          <a:ln w="6350">
            <a:solidFill>
              <a:srgbClr val="DCDED6"/>
            </a:solidFill>
            <a:prstDash val="solid"/>
          </a:ln>
        </p:spPr>
      </p:sp>
      <p:sp>
        <p:nvSpPr>
          <p:cNvPr id="26" name="Text 23"/>
          <p:cNvSpPr/>
          <p:nvPr/>
        </p:nvSpPr>
        <p:spPr>
          <a:xfrm>
            <a:off x="7537318" y="4544947"/>
            <a:ext cx="572161"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Rubber</a:t>
            </a:r>
            <a:endParaRPr lang="en-US" sz="1250" dirty="0"/>
          </a:p>
        </p:txBody>
      </p:sp>
      <p:sp>
        <p:nvSpPr>
          <p:cNvPr id="27" name="Shape 24"/>
          <p:cNvSpPr/>
          <p:nvPr/>
        </p:nvSpPr>
        <p:spPr>
          <a:xfrm>
            <a:off x="8269288" y="4467689"/>
            <a:ext cx="1048015" cy="376767"/>
          </a:xfrm>
          <a:prstGeom prst="roundRect">
            <a:avLst>
              <a:gd name="adj" fmla="val 50000"/>
            </a:avLst>
          </a:prstGeom>
          <a:solidFill>
            <a:srgbClr val="FFFFFF"/>
          </a:solidFill>
          <a:ln w="6350">
            <a:solidFill>
              <a:srgbClr val="DCDED6"/>
            </a:solidFill>
            <a:prstDash val="solid"/>
          </a:ln>
        </p:spPr>
      </p:sp>
      <p:sp>
        <p:nvSpPr>
          <p:cNvPr id="28" name="Text 25"/>
          <p:cNvSpPr/>
          <p:nvPr/>
        </p:nvSpPr>
        <p:spPr>
          <a:xfrm>
            <a:off x="8397346" y="4544947"/>
            <a:ext cx="842698"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Electronics</a:t>
            </a:r>
            <a:endParaRPr lang="en-US" sz="1250" dirty="0"/>
          </a:p>
        </p:txBody>
      </p:sp>
      <p:sp>
        <p:nvSpPr>
          <p:cNvPr id="29" name="Shape 26"/>
          <p:cNvSpPr/>
          <p:nvPr/>
        </p:nvSpPr>
        <p:spPr>
          <a:xfrm>
            <a:off x="6327775" y="4927005"/>
            <a:ext cx="1197240" cy="376767"/>
          </a:xfrm>
          <a:prstGeom prst="roundRect">
            <a:avLst>
              <a:gd name="adj" fmla="val 50000"/>
            </a:avLst>
          </a:prstGeom>
          <a:solidFill>
            <a:srgbClr val="FFFFFF"/>
          </a:solidFill>
          <a:ln w="6350">
            <a:solidFill>
              <a:srgbClr val="DCDED6"/>
            </a:solidFill>
            <a:prstDash val="solid"/>
          </a:ln>
        </p:spPr>
      </p:sp>
      <p:sp>
        <p:nvSpPr>
          <p:cNvPr id="30" name="Text 27"/>
          <p:cNvSpPr/>
          <p:nvPr/>
        </p:nvSpPr>
        <p:spPr>
          <a:xfrm>
            <a:off x="6455833" y="5004263"/>
            <a:ext cx="991923"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PU insulation</a:t>
            </a:r>
            <a:endParaRPr lang="en-US" sz="1250" dirty="0"/>
          </a:p>
        </p:txBody>
      </p:sp>
      <p:sp>
        <p:nvSpPr>
          <p:cNvPr id="31" name="Shape 28"/>
          <p:cNvSpPr/>
          <p:nvPr/>
        </p:nvSpPr>
        <p:spPr>
          <a:xfrm>
            <a:off x="7604390" y="4923830"/>
            <a:ext cx="2138363" cy="383117"/>
          </a:xfrm>
          <a:prstGeom prst="roundRect">
            <a:avLst>
              <a:gd name="adj" fmla="val 50000"/>
            </a:avLst>
          </a:prstGeom>
          <a:solidFill>
            <a:srgbClr val="2E8B74"/>
          </a:solidFill>
          <a:ln/>
        </p:spPr>
      </p:sp>
      <p:sp>
        <p:nvSpPr>
          <p:cNvPr id="32" name="Text 29"/>
          <p:cNvSpPr/>
          <p:nvPr/>
        </p:nvSpPr>
        <p:spPr>
          <a:xfrm>
            <a:off x="7731390" y="5000030"/>
            <a:ext cx="1940893" cy="256117"/>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FFFFFF"/>
                </a:solidFill>
                <a:latin typeface="IBM Plex Sans" pitchFamily="34" charset="0"/>
                <a:ea typeface="IBM Plex Sans" pitchFamily="34" charset="-122"/>
                <a:cs typeface="IBM Plex Sans" pitchFamily="34" charset="-120"/>
              </a:rPr>
              <a:t>Refrigerant R410A · 2.5 kg</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CEFEA"/>
        </a:solidFill>
      </p:bgPr>
    </p:bg>
    <p:spTree>
      <p:nvGrpSpPr>
        <p:cNvPr id="1" name=""/>
        <p:cNvGrpSpPr/>
        <p:nvPr/>
      </p:nvGrpSpPr>
      <p:grpSpPr>
        <a:xfrm>
          <a:off x="0" y="0"/>
          <a:ext cx="0" cy="0"/>
          <a:chOff x="0" y="0"/>
          <a:chExt cx="0" cy="0"/>
        </a:xfrm>
      </p:grpSpPr>
      <p:sp>
        <p:nvSpPr>
          <p:cNvPr id="2" name="Text 0"/>
          <p:cNvSpPr/>
          <p:nvPr/>
        </p:nvSpPr>
        <p:spPr>
          <a:xfrm>
            <a:off x="812800" y="635000"/>
            <a:ext cx="4071734"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THE MODEL · WORKFLOW</a:t>
            </a:r>
            <a:endParaRPr lang="en-US" sz="1300" dirty="0"/>
          </a:p>
        </p:txBody>
      </p:sp>
      <p:sp>
        <p:nvSpPr>
          <p:cNvPr id="3" name="Text 1"/>
          <p:cNvSpPr/>
          <p:nvPr/>
        </p:nvSpPr>
        <p:spPr>
          <a:xfrm>
            <a:off x="812800" y="942315"/>
            <a:ext cx="4071734" cy="458457"/>
          </a:xfrm>
          <a:prstGeom prst="rect">
            <a:avLst/>
          </a:prstGeom>
          <a:noFill/>
          <a:ln/>
        </p:spPr>
        <p:txBody>
          <a:bodyPr wrap="square" lIns="0" tIns="0" rIns="0" bIns="0" rtlCol="0" anchor="t">
            <a:normAutofit/>
          </a:bodyPr>
          <a:lstStyle/>
          <a:p>
            <a:pPr algn="l" indent="0" marL="0">
              <a:lnSpc>
                <a:spcPts val="3410"/>
              </a:lnSpc>
              <a:buNone/>
            </a:pPr>
            <a:r>
              <a:rPr lang="en-US" sz="3100" b="1" dirty="0">
                <a:solidFill>
                  <a:srgbClr val="16233B"/>
                </a:solidFill>
                <a:latin typeface="IBM Plex Sans" pitchFamily="34" charset="0"/>
                <a:ea typeface="IBM Plex Sans" pitchFamily="34" charset="-122"/>
                <a:cs typeface="IBM Plex Sans" pitchFamily="34" charset="-120"/>
              </a:rPr>
              <a:t>How the model works</a:t>
            </a:r>
            <a:endParaRPr lang="en-US" sz="3100" dirty="0"/>
          </a:p>
        </p:txBody>
      </p:sp>
      <p:sp>
        <p:nvSpPr>
          <p:cNvPr id="4" name="Text 2"/>
          <p:cNvSpPr/>
          <p:nvPr/>
        </p:nvSpPr>
        <p:spPr>
          <a:xfrm>
            <a:off x="10653051" y="671844"/>
            <a:ext cx="776949" cy="220927"/>
          </a:xfrm>
          <a:prstGeom prst="rect">
            <a:avLst/>
          </a:prstGeom>
          <a:noFill/>
          <a:ln/>
        </p:spPr>
        <p:txBody>
          <a:bodyPr wrap="square" lIns="0" tIns="0" rIns="0" bIns="0" rtlCol="0" anchor="t">
            <a:normAutofit/>
          </a:bodyPr>
          <a:lstStyle/>
          <a:p>
            <a:pPr algn="l" indent="0" marL="0">
              <a:lnSpc>
                <a:spcPts val="1540"/>
              </a:lnSpc>
              <a:buNone/>
            </a:pPr>
            <a:r>
              <a:rPr lang="en-US" sz="1100" b="1" spc="100" kern="0" dirty="0">
                <a:solidFill>
                  <a:srgbClr val="8A93A0"/>
                </a:solidFill>
                <a:latin typeface="IBM Plex Sans" pitchFamily="34" charset="0"/>
                <a:ea typeface="IBM Plex Sans" pitchFamily="34" charset="-122"/>
                <a:cs typeface="IBM Plex Sans" pitchFamily="34" charset="-120"/>
              </a:rPr>
              <a:t>BUILT ON</a:t>
            </a:r>
            <a:endParaRPr lang="en-US" sz="1100" dirty="0"/>
          </a:p>
        </p:txBody>
      </p:sp>
      <p:pic>
        <p:nvPicPr>
          <p:cNvPr id="5" name="Image 0" descr="Python, Brightway2 and ecoinvent logos">    </p:cNvPr>
          <p:cNvPicPr>
            <a:picLocks noChangeAspect="1"/>
          </p:cNvPicPr>
          <p:nvPr/>
        </p:nvPicPr>
        <p:blipFill>
          <a:blip r:embed="rId1"/>
          <a:srcRect l="-336" r="-336" t="0" b="0"/>
          <a:stretch/>
        </p:blipFill>
        <p:spPr>
          <a:xfrm>
            <a:off x="8636000" y="918170"/>
            <a:ext cx="2743200" cy="457200"/>
          </a:xfrm>
          <a:prstGeom prst="rect">
            <a:avLst/>
          </a:prstGeom>
        </p:spPr>
      </p:pic>
      <p:sp>
        <p:nvSpPr>
          <p:cNvPr id="6" name="Shape 3"/>
          <p:cNvSpPr/>
          <p:nvPr/>
        </p:nvSpPr>
        <p:spPr>
          <a:xfrm>
            <a:off x="815975" y="1632545"/>
            <a:ext cx="2237317" cy="1846461"/>
          </a:xfrm>
          <a:prstGeom prst="roundRect">
            <a:avLst>
              <a:gd name="adj" fmla="val 5330"/>
            </a:avLst>
          </a:prstGeom>
          <a:solidFill>
            <a:srgbClr val="FFFFFF"/>
          </a:solidFill>
          <a:ln w="6350">
            <a:solidFill>
              <a:srgbClr val="DCDED6"/>
            </a:solidFill>
            <a:prstDash val="solid"/>
          </a:ln>
        </p:spPr>
      </p:sp>
      <p:sp>
        <p:nvSpPr>
          <p:cNvPr id="7" name="Text 4"/>
          <p:cNvSpPr/>
          <p:nvPr/>
        </p:nvSpPr>
        <p:spPr>
          <a:xfrm>
            <a:off x="1020233" y="1836806"/>
            <a:ext cx="1883664" cy="220927"/>
          </a:xfrm>
          <a:prstGeom prst="rect">
            <a:avLst/>
          </a:prstGeom>
          <a:noFill/>
          <a:ln/>
        </p:spPr>
        <p:txBody>
          <a:bodyPr wrap="square" lIns="0" tIns="0" rIns="0" bIns="0" rtlCol="0" anchor="t">
            <a:normAutofit/>
          </a:bodyPr>
          <a:lstStyle/>
          <a:p>
            <a:pPr algn="l" indent="0" marL="0">
              <a:lnSpc>
                <a:spcPts val="1540"/>
              </a:lnSpc>
              <a:buNone/>
            </a:pPr>
            <a:r>
              <a:rPr lang="en-US" sz="1100" b="1" dirty="0">
                <a:solidFill>
                  <a:srgbClr val="2E8B74"/>
                </a:solidFill>
                <a:latin typeface="JetBrains Mono" pitchFamily="34" charset="0"/>
                <a:ea typeface="JetBrains Mono" pitchFamily="34" charset="-122"/>
                <a:cs typeface="JetBrains Mono" pitchFamily="34" charset="-120"/>
              </a:rPr>
              <a:t>1 · INPUTS</a:t>
            </a:r>
            <a:endParaRPr lang="en-US" sz="1100" dirty="0"/>
          </a:p>
        </p:txBody>
      </p:sp>
      <p:sp>
        <p:nvSpPr>
          <p:cNvPr id="8" name="Text 5"/>
          <p:cNvSpPr/>
          <p:nvPr/>
        </p:nvSpPr>
        <p:spPr>
          <a:xfrm>
            <a:off x="1020233" y="2108532"/>
            <a:ext cx="1883664" cy="261607"/>
          </a:xfrm>
          <a:prstGeom prst="rect">
            <a:avLst/>
          </a:prstGeom>
          <a:noFill/>
          <a:ln/>
        </p:spPr>
        <p:txBody>
          <a:bodyPr wrap="square" lIns="0" tIns="0" rIns="0" bIns="0" rtlCol="0" anchor="t">
            <a:normAutofit/>
          </a:bodyPr>
          <a:lstStyle/>
          <a:p>
            <a:pPr algn="l" indent="0" marL="0">
              <a:lnSpc>
                <a:spcPts val="1860"/>
              </a:lnSpc>
              <a:buNone/>
            </a:pPr>
            <a:r>
              <a:rPr lang="en-US" sz="1550" b="1" dirty="0">
                <a:solidFill>
                  <a:srgbClr val="16233B"/>
                </a:solidFill>
                <a:latin typeface="IBM Plex Sans" pitchFamily="34" charset="0"/>
                <a:ea typeface="IBM Plex Sans" pitchFamily="34" charset="-122"/>
                <a:cs typeface="IBM Plex Sans" pitchFamily="34" charset="-120"/>
              </a:rPr>
              <a:t>Foreground</a:t>
            </a:r>
            <a:endParaRPr lang="en-US" sz="1550" dirty="0"/>
          </a:p>
        </p:txBody>
      </p:sp>
      <p:sp>
        <p:nvSpPr>
          <p:cNvPr id="9" name="Text 6"/>
          <p:cNvSpPr/>
          <p:nvPr/>
        </p:nvSpPr>
        <p:spPr>
          <a:xfrm>
            <a:off x="1020233" y="2420938"/>
            <a:ext cx="1883664" cy="6921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6505F"/>
                </a:solidFill>
                <a:latin typeface="IBM Plex Sans" pitchFamily="34" charset="0"/>
                <a:ea typeface="IBM Plex Sans" pitchFamily="34" charset="-122"/>
                <a:cs typeface="IBM Plex Sans" pitchFamily="34" charset="-120"/>
              </a:rPr>
              <a:t>Country · climate · COP 3.0 · R410A (2.5 kg) · FU = 1 kWh heat</a:t>
            </a:r>
            <a:endParaRPr lang="en-US" sz="1250" dirty="0"/>
          </a:p>
        </p:txBody>
      </p:sp>
      <p:pic>
        <p:nvPicPr>
          <p:cNvPr id="10" name="Image 1" descr="arrow-right">    </p:cNvPr>
          <p:cNvPicPr>
            <a:picLocks noChangeAspect="1"/>
          </p:cNvPicPr>
          <p:nvPr/>
        </p:nvPicPr>
        <p:blipFill>
          <a:blip r:embed="rId2"/>
          <a:srcRect l="0" r="0" t="0" b="0"/>
          <a:stretch/>
        </p:blipFill>
        <p:spPr>
          <a:xfrm>
            <a:off x="3158067" y="2441445"/>
            <a:ext cx="330200" cy="228600"/>
          </a:xfrm>
          <a:prstGeom prst="rect">
            <a:avLst/>
          </a:prstGeom>
        </p:spPr>
      </p:pic>
      <p:sp>
        <p:nvSpPr>
          <p:cNvPr id="11" name="Shape 7"/>
          <p:cNvSpPr/>
          <p:nvPr/>
        </p:nvSpPr>
        <p:spPr>
          <a:xfrm>
            <a:off x="3589867" y="1629370"/>
            <a:ext cx="2235200" cy="1852811"/>
          </a:xfrm>
          <a:prstGeom prst="roundRect">
            <a:avLst>
              <a:gd name="adj" fmla="val 5484"/>
            </a:avLst>
          </a:prstGeom>
          <a:solidFill>
            <a:srgbClr val="16233B"/>
          </a:solidFill>
          <a:ln/>
        </p:spPr>
      </p:sp>
      <p:sp>
        <p:nvSpPr>
          <p:cNvPr id="12" name="Text 8"/>
          <p:cNvSpPr/>
          <p:nvPr/>
        </p:nvSpPr>
        <p:spPr>
          <a:xfrm>
            <a:off x="3793067" y="1832570"/>
            <a:ext cx="1883664" cy="416454"/>
          </a:xfrm>
          <a:prstGeom prst="rect">
            <a:avLst/>
          </a:prstGeom>
          <a:noFill/>
          <a:ln/>
        </p:spPr>
        <p:txBody>
          <a:bodyPr wrap="square" lIns="0" tIns="0" rIns="0" bIns="0" rtlCol="0" anchor="t">
            <a:normAutofit/>
          </a:bodyPr>
          <a:lstStyle/>
          <a:p>
            <a:pPr algn="l" indent="0" marL="0">
              <a:lnSpc>
                <a:spcPts val="1540"/>
              </a:lnSpc>
              <a:buNone/>
            </a:pPr>
            <a:r>
              <a:rPr lang="en-US" sz="1100" b="1" dirty="0">
                <a:solidFill>
                  <a:srgbClr val="5FC2A8"/>
                </a:solidFill>
                <a:latin typeface="JetBrains Mono" pitchFamily="34" charset="0"/>
                <a:ea typeface="JetBrains Mono" pitchFamily="34" charset="-122"/>
                <a:cs typeface="JetBrains Mono" pitchFamily="34" charset="-120"/>
              </a:rPr>
              <a:t>2 · BRIGHTWAY2 × ECOINVENT</a:t>
            </a:r>
            <a:endParaRPr lang="en-US" sz="1100" dirty="0"/>
          </a:p>
        </p:txBody>
      </p:sp>
      <p:sp>
        <p:nvSpPr>
          <p:cNvPr id="13" name="Text 9"/>
          <p:cNvSpPr/>
          <p:nvPr/>
        </p:nvSpPr>
        <p:spPr>
          <a:xfrm>
            <a:off x="3793067" y="2299826"/>
            <a:ext cx="1883664" cy="261607"/>
          </a:xfrm>
          <a:prstGeom prst="rect">
            <a:avLst/>
          </a:prstGeom>
          <a:noFill/>
          <a:ln/>
        </p:spPr>
        <p:txBody>
          <a:bodyPr wrap="square" lIns="0" tIns="0" rIns="0" bIns="0" rtlCol="0" anchor="t">
            <a:normAutofit/>
          </a:bodyPr>
          <a:lstStyle/>
          <a:p>
            <a:pPr algn="l" indent="0" marL="0">
              <a:lnSpc>
                <a:spcPts val="1860"/>
              </a:lnSpc>
              <a:buNone/>
            </a:pPr>
            <a:r>
              <a:rPr lang="en-US" sz="1550" b="1" dirty="0">
                <a:solidFill>
                  <a:srgbClr val="F6F5F0"/>
                </a:solidFill>
                <a:latin typeface="IBM Plex Sans" pitchFamily="34" charset="0"/>
                <a:ea typeface="IBM Plex Sans" pitchFamily="34" charset="-122"/>
                <a:cs typeface="IBM Plex Sans" pitchFamily="34" charset="-120"/>
              </a:rPr>
              <a:t>Import + score</a:t>
            </a:r>
            <a:endParaRPr lang="en-US" sz="1550" dirty="0"/>
          </a:p>
        </p:txBody>
      </p:sp>
      <p:sp>
        <p:nvSpPr>
          <p:cNvPr id="14" name="Text 10"/>
          <p:cNvSpPr/>
          <p:nvPr/>
        </p:nvSpPr>
        <p:spPr>
          <a:xfrm>
            <a:off x="3793067" y="2612231"/>
            <a:ext cx="1883664" cy="6921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AEC4C0"/>
                </a:solidFill>
                <a:latin typeface="IBM Plex Sans" pitchFamily="34" charset="0"/>
                <a:ea typeface="IBM Plex Sans" pitchFamily="34" charset="-122"/>
                <a:cs typeface="IBM Plex Sans" pitchFamily="34" charset="-120"/>
              </a:rPr>
              <a:t>LV grid carbon intensity · 6 LCIA methods · material-market scores</a:t>
            </a:r>
            <a:endParaRPr lang="en-US" sz="1250" dirty="0"/>
          </a:p>
        </p:txBody>
      </p:sp>
      <p:pic>
        <p:nvPicPr>
          <p:cNvPr id="15" name="Image 2" descr="arrow-right">    </p:cNvPr>
          <p:cNvPicPr>
            <a:picLocks noChangeAspect="1"/>
          </p:cNvPicPr>
          <p:nvPr/>
        </p:nvPicPr>
        <p:blipFill>
          <a:blip r:embed="rId3"/>
          <a:srcRect l="0" r="0" t="0" b="0"/>
          <a:stretch/>
        </p:blipFill>
        <p:spPr>
          <a:xfrm>
            <a:off x="5926667" y="2441445"/>
            <a:ext cx="330200" cy="228600"/>
          </a:xfrm>
          <a:prstGeom prst="rect">
            <a:avLst/>
          </a:prstGeom>
        </p:spPr>
      </p:pic>
      <p:sp>
        <p:nvSpPr>
          <p:cNvPr id="16" name="Shape 11"/>
          <p:cNvSpPr/>
          <p:nvPr/>
        </p:nvSpPr>
        <p:spPr>
          <a:xfrm>
            <a:off x="6361642" y="1632545"/>
            <a:ext cx="2237317" cy="1846461"/>
          </a:xfrm>
          <a:prstGeom prst="roundRect">
            <a:avLst>
              <a:gd name="adj" fmla="val 5330"/>
            </a:avLst>
          </a:prstGeom>
          <a:solidFill>
            <a:srgbClr val="FFFFFF"/>
          </a:solidFill>
          <a:ln w="6350">
            <a:solidFill>
              <a:srgbClr val="DCDED6"/>
            </a:solidFill>
            <a:prstDash val="solid"/>
          </a:ln>
        </p:spPr>
      </p:sp>
      <p:sp>
        <p:nvSpPr>
          <p:cNvPr id="17" name="Text 12"/>
          <p:cNvSpPr/>
          <p:nvPr/>
        </p:nvSpPr>
        <p:spPr>
          <a:xfrm>
            <a:off x="6565900" y="1836806"/>
            <a:ext cx="1883664" cy="220927"/>
          </a:xfrm>
          <a:prstGeom prst="rect">
            <a:avLst/>
          </a:prstGeom>
          <a:noFill/>
          <a:ln/>
        </p:spPr>
        <p:txBody>
          <a:bodyPr wrap="square" lIns="0" tIns="0" rIns="0" bIns="0" rtlCol="0" anchor="t">
            <a:normAutofit/>
          </a:bodyPr>
          <a:lstStyle/>
          <a:p>
            <a:pPr algn="l" indent="0" marL="0">
              <a:lnSpc>
                <a:spcPts val="1540"/>
              </a:lnSpc>
              <a:buNone/>
            </a:pPr>
            <a:r>
              <a:rPr lang="en-US" sz="1100" b="1" dirty="0">
                <a:solidFill>
                  <a:srgbClr val="16233B"/>
                </a:solidFill>
                <a:latin typeface="JetBrains Mono" pitchFamily="34" charset="0"/>
                <a:ea typeface="JetBrains Mono" pitchFamily="34" charset="-122"/>
                <a:cs typeface="JetBrains Mono" pitchFamily="34" charset="-120"/>
              </a:rPr>
              <a:t>3 · ENGINE</a:t>
            </a:r>
            <a:endParaRPr lang="en-US" sz="1100" dirty="0"/>
          </a:p>
        </p:txBody>
      </p:sp>
      <p:sp>
        <p:nvSpPr>
          <p:cNvPr id="18" name="Text 13"/>
          <p:cNvSpPr/>
          <p:nvPr/>
        </p:nvSpPr>
        <p:spPr>
          <a:xfrm>
            <a:off x="6565900" y="2108532"/>
            <a:ext cx="1883664" cy="261607"/>
          </a:xfrm>
          <a:prstGeom prst="rect">
            <a:avLst/>
          </a:prstGeom>
          <a:noFill/>
          <a:ln/>
        </p:spPr>
        <p:txBody>
          <a:bodyPr wrap="square" lIns="0" tIns="0" rIns="0" bIns="0" rtlCol="0" anchor="t">
            <a:normAutofit/>
          </a:bodyPr>
          <a:lstStyle/>
          <a:p>
            <a:pPr algn="l" indent="0" marL="0">
              <a:lnSpc>
                <a:spcPts val="1860"/>
              </a:lnSpc>
              <a:buNone/>
            </a:pPr>
            <a:r>
              <a:rPr lang="en-US" sz="1550" b="1" dirty="0">
                <a:solidFill>
                  <a:srgbClr val="16233B"/>
                </a:solidFill>
                <a:latin typeface="IBM Plex Sans" pitchFamily="34" charset="0"/>
                <a:ea typeface="IBM Plex Sans" pitchFamily="34" charset="-122"/>
                <a:cs typeface="IBM Plex Sans" pitchFamily="34" charset="-120"/>
              </a:rPr>
              <a:t>Hybrid LCA</a:t>
            </a:r>
            <a:endParaRPr lang="en-US" sz="1550" dirty="0"/>
          </a:p>
        </p:txBody>
      </p:sp>
      <p:sp>
        <p:nvSpPr>
          <p:cNvPr id="19" name="Text 14"/>
          <p:cNvSpPr/>
          <p:nvPr/>
        </p:nvSpPr>
        <p:spPr>
          <a:xfrm>
            <a:off x="6565900" y="2420938"/>
            <a:ext cx="1883664"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6233B"/>
                </a:solidFill>
                <a:latin typeface="JetBrains Mono" pitchFamily="34" charset="0"/>
                <a:ea typeface="JetBrains Mono" pitchFamily="34" charset="-122"/>
                <a:cs typeface="JetBrains Mono" pitchFamily="34" charset="-120"/>
              </a:rPr>
              <a:t>GWP = CI/COP + ref + mfg + eol</a:t>
            </a:r>
            <a:endParaRPr lang="en-US" sz="1300" dirty="0"/>
          </a:p>
        </p:txBody>
      </p:sp>
      <p:pic>
        <p:nvPicPr>
          <p:cNvPr id="20" name="Image 3" descr="arrow-right">    </p:cNvPr>
          <p:cNvPicPr>
            <a:picLocks noChangeAspect="1"/>
          </p:cNvPicPr>
          <p:nvPr/>
        </p:nvPicPr>
        <p:blipFill>
          <a:blip r:embed="rId4"/>
          <a:srcRect l="0" r="0" t="0" b="0"/>
          <a:stretch/>
        </p:blipFill>
        <p:spPr>
          <a:xfrm>
            <a:off x="8703734" y="2441445"/>
            <a:ext cx="330200" cy="228600"/>
          </a:xfrm>
          <a:prstGeom prst="rect">
            <a:avLst/>
          </a:prstGeom>
        </p:spPr>
      </p:pic>
      <p:sp>
        <p:nvSpPr>
          <p:cNvPr id="21" name="Shape 15"/>
          <p:cNvSpPr/>
          <p:nvPr/>
        </p:nvSpPr>
        <p:spPr>
          <a:xfrm>
            <a:off x="9138709" y="1632545"/>
            <a:ext cx="2237317" cy="1846461"/>
          </a:xfrm>
          <a:prstGeom prst="roundRect">
            <a:avLst>
              <a:gd name="adj" fmla="val 5330"/>
            </a:avLst>
          </a:prstGeom>
          <a:solidFill>
            <a:srgbClr val="FFFFFF"/>
          </a:solidFill>
          <a:ln w="6350">
            <a:solidFill>
              <a:srgbClr val="DCDED6"/>
            </a:solidFill>
            <a:prstDash val="solid"/>
          </a:ln>
        </p:spPr>
      </p:sp>
      <p:sp>
        <p:nvSpPr>
          <p:cNvPr id="22" name="Text 16"/>
          <p:cNvSpPr/>
          <p:nvPr/>
        </p:nvSpPr>
        <p:spPr>
          <a:xfrm>
            <a:off x="9342967" y="1836806"/>
            <a:ext cx="1883664" cy="220927"/>
          </a:xfrm>
          <a:prstGeom prst="rect">
            <a:avLst/>
          </a:prstGeom>
          <a:noFill/>
          <a:ln/>
        </p:spPr>
        <p:txBody>
          <a:bodyPr wrap="square" lIns="0" tIns="0" rIns="0" bIns="0" rtlCol="0" anchor="t">
            <a:normAutofit/>
          </a:bodyPr>
          <a:lstStyle/>
          <a:p>
            <a:pPr algn="l" indent="0" marL="0">
              <a:lnSpc>
                <a:spcPts val="1540"/>
              </a:lnSpc>
              <a:buNone/>
            </a:pPr>
            <a:r>
              <a:rPr lang="en-US" sz="1100" b="1" dirty="0">
                <a:solidFill>
                  <a:srgbClr val="C85A3C"/>
                </a:solidFill>
                <a:latin typeface="JetBrains Mono" pitchFamily="34" charset="0"/>
                <a:ea typeface="JetBrains Mono" pitchFamily="34" charset="-122"/>
                <a:cs typeface="JetBrains Mono" pitchFamily="34" charset="-120"/>
              </a:rPr>
              <a:t>4 · OUTPUTS</a:t>
            </a:r>
            <a:endParaRPr lang="en-US" sz="1100" dirty="0"/>
          </a:p>
        </p:txBody>
      </p:sp>
      <p:sp>
        <p:nvSpPr>
          <p:cNvPr id="23" name="Text 17"/>
          <p:cNvSpPr/>
          <p:nvPr/>
        </p:nvSpPr>
        <p:spPr>
          <a:xfrm>
            <a:off x="9342967" y="2108532"/>
            <a:ext cx="1883664" cy="261607"/>
          </a:xfrm>
          <a:prstGeom prst="rect">
            <a:avLst/>
          </a:prstGeom>
          <a:noFill/>
          <a:ln/>
        </p:spPr>
        <p:txBody>
          <a:bodyPr wrap="square" lIns="0" tIns="0" rIns="0" bIns="0" rtlCol="0" anchor="t">
            <a:normAutofit/>
          </a:bodyPr>
          <a:lstStyle/>
          <a:p>
            <a:pPr algn="l" indent="0" marL="0">
              <a:lnSpc>
                <a:spcPts val="1860"/>
              </a:lnSpc>
              <a:buNone/>
            </a:pPr>
            <a:r>
              <a:rPr lang="en-US" sz="1550" b="1" dirty="0">
                <a:solidFill>
                  <a:srgbClr val="16233B"/>
                </a:solidFill>
                <a:latin typeface="IBM Plex Sans" pitchFamily="34" charset="0"/>
                <a:ea typeface="IBM Plex Sans" pitchFamily="34" charset="-122"/>
                <a:cs typeface="IBM Plex Sans" pitchFamily="34" charset="-120"/>
              </a:rPr>
              <a:t>Results</a:t>
            </a:r>
            <a:endParaRPr lang="en-US" sz="1550" dirty="0"/>
          </a:p>
        </p:txBody>
      </p:sp>
      <p:sp>
        <p:nvSpPr>
          <p:cNvPr id="24" name="Text 18"/>
          <p:cNvSpPr/>
          <p:nvPr/>
        </p:nvSpPr>
        <p:spPr>
          <a:xfrm>
            <a:off x="9342967" y="2420938"/>
            <a:ext cx="1883664" cy="6921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6505F"/>
                </a:solidFill>
                <a:latin typeface="IBM Plex Sans" pitchFamily="34" charset="0"/>
                <a:ea typeface="IBM Plex Sans" pitchFamily="34" charset="-122"/>
                <a:cs typeface="IBM Plex Sans" pitchFamily="34" charset="-120"/>
              </a:rPr>
              <a:t>6 impact categories · regional GWP · break-even · PCM</a:t>
            </a:r>
            <a:endParaRPr lang="en-US" sz="1250" dirty="0"/>
          </a:p>
        </p:txBody>
      </p:sp>
      <p:sp>
        <p:nvSpPr>
          <p:cNvPr id="25" name="Shape 19"/>
          <p:cNvSpPr/>
          <p:nvPr/>
        </p:nvSpPr>
        <p:spPr>
          <a:xfrm>
            <a:off x="815975" y="3739356"/>
            <a:ext cx="10560050" cy="837671"/>
          </a:xfrm>
          <a:prstGeom prst="roundRect">
            <a:avLst>
              <a:gd name="adj" fmla="val 11750"/>
            </a:avLst>
          </a:prstGeom>
          <a:solidFill>
            <a:srgbClr val="FBEEE9"/>
          </a:solidFill>
          <a:ln w="6350">
            <a:solidFill>
              <a:srgbClr val="E7C3B6"/>
            </a:solidFill>
            <a:prstDash val="solid"/>
          </a:ln>
        </p:spPr>
      </p:sp>
      <p:pic>
        <p:nvPicPr>
          <p:cNvPr id="26" name="Image 4" descr="Lightbulb">    </p:cNvPr>
          <p:cNvPicPr>
            <a:picLocks noChangeAspect="1"/>
          </p:cNvPicPr>
          <p:nvPr/>
        </p:nvPicPr>
        <p:blipFill>
          <a:blip r:embed="rId5"/>
          <a:srcRect l="0" r="0" t="-586" b="-586"/>
          <a:stretch/>
        </p:blipFill>
        <p:spPr>
          <a:xfrm>
            <a:off x="1071033" y="4037543"/>
            <a:ext cx="225954" cy="241300"/>
          </a:xfrm>
          <a:prstGeom prst="rect">
            <a:avLst/>
          </a:prstGeom>
        </p:spPr>
      </p:pic>
      <p:sp>
        <p:nvSpPr>
          <p:cNvPr id="27" name="Text 20"/>
          <p:cNvSpPr/>
          <p:nvPr/>
        </p:nvSpPr>
        <p:spPr>
          <a:xfrm>
            <a:off x="1423988" y="3918217"/>
            <a:ext cx="9987889" cy="505354"/>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6233B"/>
                </a:solidFill>
                <a:latin typeface="IBM Plex Sans" pitchFamily="34" charset="0"/>
                <a:ea typeface="IBM Plex Sans" pitchFamily="34" charset="-122"/>
                <a:cs typeface="IBM Plex Sans" pitchFamily="34" charset="-120"/>
              </a:rPr>
              <a:t>Working assumption: the footprint is set by </a:t>
            </a:r>
            <a:r>
              <a:rPr lang="en-US" sz="1400" b="1" dirty="0">
                <a:solidFill>
                  <a:srgbClr val="16233B"/>
                </a:solidFill>
                <a:latin typeface="IBM Plex Sans" pitchFamily="34" charset="0"/>
                <a:ea typeface="IBM Plex Sans" pitchFamily="34" charset="-122"/>
                <a:cs typeface="IBM Plex Sans" pitchFamily="34" charset="-120"/>
              </a:rPr>
              <a:t>grid carbon intensity ÷ COP</a:t>
            </a:r>
            <a:r>
              <a:rPr lang="en-US" sz="1400" dirty="0">
                <a:solidFill>
                  <a:srgbClr val="16233B"/>
                </a:solidFill>
                <a:latin typeface="IBM Plex Sans" pitchFamily="34" charset="0"/>
                <a:ea typeface="IBM Plex Sans" pitchFamily="34" charset="-122"/>
                <a:cs typeface="IBM Plex Sans" pitchFamily="34" charset="-120"/>
              </a:rPr>
              <a:t> — a clean grid wins; a coal-heavy grid (Morocco) does not.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233B"/>
        </a:solidFill>
      </p:bgPr>
    </p:bg>
    <p:spTree>
      <p:nvGrpSpPr>
        <p:cNvPr id="1" name=""/>
        <p:cNvGrpSpPr/>
        <p:nvPr/>
      </p:nvGrpSpPr>
      <p:grpSpPr>
        <a:xfrm>
          <a:off x="0" y="0"/>
          <a:ext cx="0" cy="0"/>
          <a:chOff x="0" y="0"/>
          <a:chExt cx="0" cy="0"/>
        </a:xfrm>
      </p:grpSpPr>
      <p:sp>
        <p:nvSpPr>
          <p:cNvPr id="2" name="Text 0"/>
          <p:cNvSpPr/>
          <p:nvPr/>
        </p:nvSpPr>
        <p:spPr>
          <a:xfrm>
            <a:off x="762000" y="558800"/>
            <a:ext cx="10988040"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5FC2A8"/>
                </a:solidFill>
                <a:latin typeface="IBM Plex Sans" pitchFamily="34" charset="0"/>
                <a:ea typeface="IBM Plex Sans" pitchFamily="34" charset="-122"/>
                <a:cs typeface="IBM Plex Sans" pitchFamily="34" charset="-120"/>
              </a:rPr>
              <a:t>THE OPEN STACK · REAL CODE</a:t>
            </a:r>
            <a:endParaRPr lang="en-US" sz="1300" dirty="0"/>
          </a:p>
        </p:txBody>
      </p:sp>
      <p:sp>
        <p:nvSpPr>
          <p:cNvPr id="3" name="Text 1"/>
          <p:cNvSpPr/>
          <p:nvPr/>
        </p:nvSpPr>
        <p:spPr>
          <a:xfrm>
            <a:off x="762000" y="853415"/>
            <a:ext cx="10726420" cy="779727"/>
          </a:xfrm>
          <a:prstGeom prst="rect">
            <a:avLst/>
          </a:prstGeom>
          <a:noFill/>
          <a:ln/>
        </p:spPr>
        <p:txBody>
          <a:bodyPr wrap="square" lIns="0" tIns="0" rIns="0" bIns="0" rtlCol="0" anchor="t">
            <a:normAutofit/>
          </a:bodyPr>
          <a:lstStyle/>
          <a:p>
            <a:pPr algn="l" indent="0" marL="0">
              <a:lnSpc>
                <a:spcPts val="2970"/>
              </a:lnSpc>
              <a:buNone/>
            </a:pPr>
            <a:r>
              <a:rPr lang="en-US" sz="2700" b="1" dirty="0">
                <a:solidFill>
                  <a:srgbClr val="F6F5F0"/>
                </a:solidFill>
                <a:latin typeface="IBM Plex Sans" pitchFamily="34" charset="0"/>
                <a:ea typeface="IBM Plex Sans" pitchFamily="34" charset="-122"/>
                <a:cs typeface="IBM Plex Sans" pitchFamily="34" charset="-120"/>
              </a:rPr>
              <a:t>Import the LCIA methods, score every grid — in ecoinvent via Brightway2</a:t>
            </a:r>
            <a:endParaRPr lang="en-US" sz="2700" dirty="0"/>
          </a:p>
        </p:txBody>
      </p:sp>
      <p:sp>
        <p:nvSpPr>
          <p:cNvPr id="4" name="Shape 2"/>
          <p:cNvSpPr/>
          <p:nvPr/>
        </p:nvSpPr>
        <p:spPr>
          <a:xfrm>
            <a:off x="765175" y="1776016"/>
            <a:ext cx="5232400" cy="3813373"/>
          </a:xfrm>
          <a:prstGeom prst="roundRect">
            <a:avLst>
              <a:gd name="adj" fmla="val 2248"/>
            </a:avLst>
          </a:prstGeom>
          <a:solidFill>
            <a:srgbClr val="0E1A2D"/>
          </a:solidFill>
          <a:ln w="6350">
            <a:solidFill>
              <a:srgbClr val="26374F"/>
            </a:solidFill>
            <a:prstDash val="solid"/>
          </a:ln>
        </p:spPr>
      </p:sp>
      <p:pic>
        <p:nvPicPr>
          <p:cNvPr id="5" name="Image 0" descr="open_database and match_lcia_methods: connect to ecoinvent and match the six LCIA methods">    </p:cNvPr>
          <p:cNvPicPr>
            <a:picLocks noChangeAspect="1"/>
          </p:cNvPicPr>
          <p:nvPr/>
        </p:nvPicPr>
        <p:blipFill>
          <a:blip r:embed="rId1"/>
          <a:srcRect l="0" r="0" t="-2497" b="-2497"/>
          <a:stretch/>
        </p:blipFill>
        <p:spPr>
          <a:xfrm>
            <a:off x="880533" y="1891376"/>
            <a:ext cx="4838700" cy="3302000"/>
          </a:xfrm>
          <a:prstGeom prst="rect">
            <a:avLst/>
          </a:prstGeom>
        </p:spPr>
      </p:pic>
      <p:sp>
        <p:nvSpPr>
          <p:cNvPr id="6" name="Text 3"/>
          <p:cNvSpPr/>
          <p:nvPr/>
        </p:nvSpPr>
        <p:spPr>
          <a:xfrm>
            <a:off x="880533" y="5269576"/>
            <a:ext cx="5151734" cy="229857"/>
          </a:xfrm>
          <a:prstGeom prst="rect">
            <a:avLst/>
          </a:prstGeom>
          <a:noFill/>
          <a:ln/>
        </p:spPr>
        <p:txBody>
          <a:bodyPr wrap="square" lIns="0" tIns="0" rIns="0" bIns="0" rtlCol="0" anchor="t">
            <a:normAutofit/>
          </a:bodyPr>
          <a:lstStyle/>
          <a:p>
            <a:pPr algn="l" indent="0" marL="0">
              <a:lnSpc>
                <a:spcPts val="1610"/>
              </a:lnSpc>
              <a:buNone/>
            </a:pPr>
            <a:r>
              <a:rPr lang="en-US" sz="1150" dirty="0">
                <a:solidFill>
                  <a:srgbClr val="8FA6C0"/>
                </a:solidFill>
                <a:latin typeface="JetBrains Mono" pitchFamily="34" charset="0"/>
                <a:ea typeface="JetBrains Mono" pitchFamily="34" charset="-122"/>
                <a:cs typeface="JetBrains Mono" pitchFamily="34" charset="-120"/>
              </a:rPr>
              <a:t>open_database() · match_lcia_methods()</a:t>
            </a:r>
            <a:endParaRPr lang="en-US" sz="1150" dirty="0"/>
          </a:p>
        </p:txBody>
      </p:sp>
      <p:sp>
        <p:nvSpPr>
          <p:cNvPr id="7" name="Shape 4"/>
          <p:cNvSpPr/>
          <p:nvPr/>
        </p:nvSpPr>
        <p:spPr>
          <a:xfrm>
            <a:off x="6194425" y="1776016"/>
            <a:ext cx="5232400" cy="3813373"/>
          </a:xfrm>
          <a:prstGeom prst="roundRect">
            <a:avLst>
              <a:gd name="adj" fmla="val 2248"/>
            </a:avLst>
          </a:prstGeom>
          <a:solidFill>
            <a:srgbClr val="0E1A2D"/>
          </a:solidFill>
          <a:ln w="6350">
            <a:solidFill>
              <a:srgbClr val="26374F"/>
            </a:solidFill>
            <a:prstDash val="solid"/>
          </a:ln>
        </p:spPr>
      </p:sp>
      <p:pic>
        <p:nvPicPr>
          <p:cNvPr id="8" name="Image 1" descr="score and grid_multi_impacts: run Brightway LCA and score each grid across all categories">    </p:cNvPr>
          <p:cNvPicPr>
            <a:picLocks noChangeAspect="1"/>
          </p:cNvPicPr>
          <p:nvPr/>
        </p:nvPicPr>
        <p:blipFill>
          <a:blip r:embed="rId2"/>
          <a:srcRect l="-2712" r="-2712" t="0" b="0"/>
          <a:stretch/>
        </p:blipFill>
        <p:spPr>
          <a:xfrm>
            <a:off x="6309783" y="1891376"/>
            <a:ext cx="4838700" cy="3302000"/>
          </a:xfrm>
          <a:prstGeom prst="rect">
            <a:avLst/>
          </a:prstGeom>
        </p:spPr>
      </p:pic>
      <p:sp>
        <p:nvSpPr>
          <p:cNvPr id="9" name="Text 5"/>
          <p:cNvSpPr/>
          <p:nvPr/>
        </p:nvSpPr>
        <p:spPr>
          <a:xfrm>
            <a:off x="6309783" y="5269576"/>
            <a:ext cx="5151734" cy="229857"/>
          </a:xfrm>
          <a:prstGeom prst="rect">
            <a:avLst/>
          </a:prstGeom>
          <a:noFill/>
          <a:ln/>
        </p:spPr>
        <p:txBody>
          <a:bodyPr wrap="square" lIns="0" tIns="0" rIns="0" bIns="0" rtlCol="0" anchor="t">
            <a:normAutofit/>
          </a:bodyPr>
          <a:lstStyle/>
          <a:p>
            <a:pPr algn="l" indent="0" marL="0">
              <a:lnSpc>
                <a:spcPts val="1610"/>
              </a:lnSpc>
              <a:buNone/>
            </a:pPr>
            <a:r>
              <a:rPr lang="en-US" sz="1150" dirty="0">
                <a:solidFill>
                  <a:srgbClr val="8FA6C0"/>
                </a:solidFill>
                <a:latin typeface="JetBrains Mono" pitchFamily="34" charset="0"/>
                <a:ea typeface="JetBrains Mono" pitchFamily="34" charset="-122"/>
                <a:cs typeface="JetBrains Mono" pitchFamily="34" charset="-120"/>
              </a:rPr>
              <a:t>score() · grid_multi_impacts()</a:t>
            </a:r>
            <a:endParaRPr lang="en-US" sz="1150" dirty="0"/>
          </a:p>
        </p:txBody>
      </p:sp>
      <p:sp>
        <p:nvSpPr>
          <p:cNvPr id="10" name="Text 6"/>
          <p:cNvSpPr/>
          <p:nvPr/>
        </p:nvSpPr>
        <p:spPr>
          <a:xfrm>
            <a:off x="762000" y="5757664"/>
            <a:ext cx="10857230"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AEC4C0"/>
                </a:solidFill>
                <a:latin typeface="IBM Plex Sans" pitchFamily="34" charset="0"/>
                <a:ea typeface="IBM Plex Sans" pitchFamily="34" charset="-122"/>
                <a:cs typeface="IBM Plex Sans" pitchFamily="34" charset="-120"/>
              </a:rPr>
              <a:t>Six categories scored: </a:t>
            </a:r>
            <a:r>
              <a:rPr lang="en-US" sz="1200" b="1" dirty="0">
                <a:solidFill>
                  <a:srgbClr val="AEC4C0"/>
                </a:solidFill>
                <a:latin typeface="IBM Plex Sans" pitchFamily="34" charset="0"/>
                <a:ea typeface="IBM Plex Sans" pitchFamily="34" charset="-122"/>
                <a:cs typeface="IBM Plex Sans" pitchFamily="34" charset="-120"/>
              </a:rPr>
              <a:t>climate change · acidification · freshwater eutrophication · ozone depletion · CED total · CED non-renewable</a:t>
            </a:r>
            <a:r>
              <a:rPr lang="en-US" sz="1200" dirty="0">
                <a:solidFill>
                  <a:srgbClr val="AEC4C0"/>
                </a:solidFill>
                <a:latin typeface="IBM Plex Sans" pitchFamily="34" charset="0"/>
                <a:ea typeface="IBM Plex Sans" pitchFamily="34" charset="-122"/>
                <a:cs typeface="IBM Plex Sans" pitchFamily="34" charset="-120"/>
              </a:rPr>
              <a:t> — strict, no fallback.</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558800"/>
            <a:ext cx="5345087"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METHODOLOGY · THE ENGINE</a:t>
            </a:r>
            <a:endParaRPr lang="en-US" sz="1300" dirty="0"/>
          </a:p>
        </p:txBody>
      </p:sp>
      <p:sp>
        <p:nvSpPr>
          <p:cNvPr id="3" name="Text 1"/>
          <p:cNvSpPr/>
          <p:nvPr/>
        </p:nvSpPr>
        <p:spPr>
          <a:xfrm>
            <a:off x="812800" y="853415"/>
            <a:ext cx="5345087"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16233B"/>
                </a:solidFill>
                <a:latin typeface="IBM Plex Sans" pitchFamily="34" charset="0"/>
                <a:ea typeface="IBM Plex Sans" pitchFamily="34" charset="-122"/>
                <a:cs typeface="IBM Plex Sans" pitchFamily="34" charset="-120"/>
              </a:rPr>
              <a:t>A hybrid parametric LCA engine</a:t>
            </a:r>
            <a:endParaRPr lang="en-US" sz="2800" dirty="0"/>
          </a:p>
        </p:txBody>
      </p:sp>
      <p:sp>
        <p:nvSpPr>
          <p:cNvPr id="4" name="Shape 2"/>
          <p:cNvSpPr/>
          <p:nvPr/>
        </p:nvSpPr>
        <p:spPr>
          <a:xfrm>
            <a:off x="8037248" y="788392"/>
            <a:ext cx="3338777" cy="452967"/>
          </a:xfrm>
          <a:prstGeom prst="roundRect">
            <a:avLst>
              <a:gd name="adj" fmla="val 16121"/>
            </a:avLst>
          </a:prstGeom>
          <a:solidFill>
            <a:srgbClr val="E6F1EC"/>
          </a:solidFill>
          <a:ln w="6350">
            <a:solidFill>
              <a:srgbClr val="BBD9CD"/>
            </a:solidFill>
            <a:prstDash val="solid"/>
          </a:ln>
        </p:spPr>
      </p:sp>
      <p:pic>
        <p:nvPicPr>
          <p:cNvPr id="5" name="Image 0" descr="Check">    </p:cNvPr>
          <p:cNvPicPr>
            <a:picLocks noChangeAspect="1"/>
          </p:cNvPicPr>
          <p:nvPr/>
        </p:nvPicPr>
        <p:blipFill>
          <a:blip r:embed="rId1"/>
          <a:srcRect l="0" r="0" t="0" b="0"/>
          <a:stretch/>
        </p:blipFill>
        <p:spPr>
          <a:xfrm>
            <a:off x="8203406" y="919628"/>
            <a:ext cx="190500" cy="190500"/>
          </a:xfrm>
          <a:prstGeom prst="rect">
            <a:avLst/>
          </a:prstGeom>
        </p:spPr>
      </p:pic>
      <p:sp>
        <p:nvSpPr>
          <p:cNvPr id="6" name="Text 3"/>
          <p:cNvSpPr/>
          <p:nvPr/>
        </p:nvSpPr>
        <p:spPr>
          <a:xfrm>
            <a:off x="8495506" y="903753"/>
            <a:ext cx="2795791"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16233B"/>
                </a:solidFill>
                <a:latin typeface="IBM Plex Sans" pitchFamily="34" charset="0"/>
                <a:ea typeface="IBM Plex Sans" pitchFamily="34" charset="-122"/>
                <a:cs typeface="IBM Plex Sans" pitchFamily="34" charset="-120"/>
              </a:rPr>
              <a:t>Reproduced: </a:t>
            </a:r>
            <a:r>
              <a:rPr lang="en-US" sz="1250" b="1" dirty="0">
                <a:solidFill>
                  <a:srgbClr val="16233B"/>
                </a:solidFill>
                <a:latin typeface="IBM Plex Sans" pitchFamily="34" charset="0"/>
                <a:ea typeface="IBM Plex Sans" pitchFamily="34" charset="-122"/>
                <a:cs typeface="IBM Plex Sans" pitchFamily="34" charset="-120"/>
              </a:rPr>
              <a:t>MAPE 4.5% · R² = 0.997</a:t>
            </a:r>
            <a:endParaRPr lang="en-US" sz="1250" dirty="0"/>
          </a:p>
        </p:txBody>
      </p:sp>
      <p:sp>
        <p:nvSpPr>
          <p:cNvPr id="7" name="Shape 4"/>
          <p:cNvSpPr/>
          <p:nvPr/>
        </p:nvSpPr>
        <p:spPr>
          <a:xfrm>
            <a:off x="812800" y="1396935"/>
            <a:ext cx="10566400" cy="607020"/>
          </a:xfrm>
          <a:prstGeom prst="roundRect">
            <a:avLst>
              <a:gd name="adj" fmla="val 14645"/>
            </a:avLst>
          </a:prstGeom>
          <a:solidFill>
            <a:srgbClr val="16233B"/>
          </a:solidFill>
          <a:ln/>
        </p:spPr>
      </p:sp>
      <p:sp>
        <p:nvSpPr>
          <p:cNvPr id="8" name="Text 5"/>
          <p:cNvSpPr/>
          <p:nvPr/>
        </p:nvSpPr>
        <p:spPr>
          <a:xfrm>
            <a:off x="1066800" y="1602649"/>
            <a:ext cx="1003300" cy="220927"/>
          </a:xfrm>
          <a:prstGeom prst="rect">
            <a:avLst/>
          </a:prstGeom>
          <a:noFill/>
          <a:ln/>
        </p:spPr>
        <p:txBody>
          <a:bodyPr wrap="square" lIns="0" tIns="0" rIns="0" bIns="0" rtlCol="0" anchor="t">
            <a:normAutofit/>
          </a:bodyPr>
          <a:lstStyle/>
          <a:p>
            <a:pPr algn="l" indent="0" marL="0">
              <a:lnSpc>
                <a:spcPts val="1540"/>
              </a:lnSpc>
              <a:buNone/>
            </a:pPr>
            <a:r>
              <a:rPr lang="en-US" sz="1100" b="1" spc="100" kern="0" dirty="0">
                <a:solidFill>
                  <a:srgbClr val="5FC2A8"/>
                </a:solidFill>
                <a:latin typeface="IBM Plex Sans" pitchFamily="34" charset="0"/>
                <a:ea typeface="IBM Plex Sans" pitchFamily="34" charset="-122"/>
                <a:cs typeface="IBM Plex Sans" pitchFamily="34" charset="-120"/>
              </a:rPr>
              <a:t>ENGINE</a:t>
            </a:r>
            <a:endParaRPr lang="en-US" sz="1100" dirty="0"/>
          </a:p>
        </p:txBody>
      </p:sp>
      <p:sp>
        <p:nvSpPr>
          <p:cNvPr id="9" name="Text 6"/>
          <p:cNvSpPr/>
          <p:nvPr/>
        </p:nvSpPr>
        <p:spPr>
          <a:xfrm>
            <a:off x="2146300" y="1549335"/>
            <a:ext cx="4002786" cy="3276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F6F5F0"/>
                </a:solidFill>
                <a:latin typeface="JetBrains Mono" pitchFamily="34" charset="0"/>
                <a:ea typeface="JetBrains Mono" pitchFamily="34" charset="-122"/>
                <a:cs typeface="JetBrains Mono" pitchFamily="34" charset="-120"/>
              </a:rPr>
              <a:t>GWP = CI/COP + ref + mfg + eol</a:t>
            </a:r>
            <a:endParaRPr lang="en-US" sz="1700" dirty="0"/>
          </a:p>
        </p:txBody>
      </p:sp>
      <p:sp>
        <p:nvSpPr>
          <p:cNvPr id="10" name="Text 7"/>
          <p:cNvSpPr/>
          <p:nvPr/>
        </p:nvSpPr>
        <p:spPr>
          <a:xfrm>
            <a:off x="6286500" y="1593785"/>
            <a:ext cx="270763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EC4C0"/>
                </a:solidFill>
                <a:latin typeface="IBM Plex Sans" pitchFamily="34" charset="0"/>
                <a:ea typeface="IBM Plex Sans" pitchFamily="34" charset="-122"/>
                <a:cs typeface="IBM Plex Sans" pitchFamily="34" charset="-120"/>
              </a:rPr>
              <a:t>cradle-to-grave, per 1 kWh useful heat</a:t>
            </a:r>
            <a:endParaRPr lang="en-US" sz="1200" dirty="0"/>
          </a:p>
        </p:txBody>
      </p:sp>
      <p:sp>
        <p:nvSpPr>
          <p:cNvPr id="11" name="Shape 8"/>
          <p:cNvSpPr/>
          <p:nvPr/>
        </p:nvSpPr>
        <p:spPr>
          <a:xfrm>
            <a:off x="815975" y="2159530"/>
            <a:ext cx="10560050" cy="4187296"/>
          </a:xfrm>
          <a:prstGeom prst="roundRect">
            <a:avLst>
              <a:gd name="adj" fmla="val 2047"/>
            </a:avLst>
          </a:prstGeom>
          <a:solidFill>
            <a:srgbClr val="0E1A2D"/>
          </a:solidFill>
          <a:ln w="6350">
            <a:solidFill>
              <a:srgbClr val="26374F"/>
            </a:solidFill>
            <a:prstDash val="solid"/>
          </a:ln>
        </p:spPr>
      </p:sp>
      <p:pic>
        <p:nvPicPr>
          <p:cNvPr id="12" name="Image 1" descr="HeatPumpLCA.run(): operation, production and end-of-life aggregation">    </p:cNvPr>
          <p:cNvPicPr>
            <a:picLocks noChangeAspect="1"/>
          </p:cNvPicPr>
          <p:nvPr/>
        </p:nvPicPr>
        <p:blipFill>
          <a:blip r:embed="rId2"/>
          <a:srcRect l="-6074" r="-6074" t="0" b="0"/>
          <a:stretch/>
        </p:blipFill>
        <p:spPr>
          <a:xfrm>
            <a:off x="3873500" y="2542515"/>
            <a:ext cx="4445000" cy="3175000"/>
          </a:xfrm>
          <a:prstGeom prst="rect">
            <a:avLst/>
          </a:prstGeom>
        </p:spPr>
      </p:pic>
      <p:sp>
        <p:nvSpPr>
          <p:cNvPr id="13" name="Text 9"/>
          <p:cNvSpPr/>
          <p:nvPr/>
        </p:nvSpPr>
        <p:spPr>
          <a:xfrm>
            <a:off x="4754827" y="5768315"/>
            <a:ext cx="2762748" cy="220927"/>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8FA6C0"/>
                </a:solidFill>
                <a:latin typeface="JetBrains Mono" pitchFamily="34" charset="0"/>
                <a:ea typeface="JetBrains Mono" pitchFamily="34" charset="-122"/>
                <a:cs typeface="JetBrains Mono" pitchFamily="34" charset="-120"/>
              </a:rPr>
              <a:t>HeatPumpLCA.run() — LCA_final.py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CEFEA"/>
        </a:solidFill>
      </p:bgPr>
    </p:bg>
    <p:spTree>
      <p:nvGrpSpPr>
        <p:cNvPr id="1" name=""/>
        <p:cNvGrpSpPr/>
        <p:nvPr/>
      </p:nvGrpSpPr>
      <p:grpSpPr>
        <a:xfrm>
          <a:off x="0" y="0"/>
          <a:ext cx="0" cy="0"/>
          <a:chOff x="0" y="0"/>
          <a:chExt cx="0" cy="0"/>
        </a:xfrm>
      </p:grpSpPr>
      <p:sp>
        <p:nvSpPr>
          <p:cNvPr id="2" name="Text 0"/>
          <p:cNvSpPr/>
          <p:nvPr/>
        </p:nvSpPr>
        <p:spPr>
          <a:xfrm>
            <a:off x="812800" y="4953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DATA INPUTS · MANUFACTURING</a:t>
            </a:r>
            <a:endParaRPr lang="en-US" sz="1300" dirty="0"/>
          </a:p>
        </p:txBody>
      </p:sp>
      <p:sp>
        <p:nvSpPr>
          <p:cNvPr id="3" name="Text 1"/>
          <p:cNvSpPr/>
          <p:nvPr/>
        </p:nvSpPr>
        <p:spPr>
          <a:xfrm>
            <a:off x="812800" y="789915"/>
            <a:ext cx="10464800" cy="381992"/>
          </a:xfrm>
          <a:prstGeom prst="rect">
            <a:avLst/>
          </a:prstGeom>
          <a:noFill/>
          <a:ln/>
        </p:spPr>
        <p:txBody>
          <a:bodyPr wrap="square" lIns="0" tIns="0" rIns="0" bIns="0" rtlCol="0" anchor="t">
            <a:normAutofit/>
          </a:bodyPr>
          <a:lstStyle/>
          <a:p>
            <a:pPr algn="l" indent="0" marL="0">
              <a:lnSpc>
                <a:spcPts val="2808"/>
              </a:lnSpc>
              <a:buNone/>
            </a:pPr>
            <a:r>
              <a:rPr lang="en-US" sz="2600" b="1" dirty="0">
                <a:solidFill>
                  <a:srgbClr val="16233B"/>
                </a:solidFill>
                <a:latin typeface="IBM Plex Sans" pitchFamily="34" charset="0"/>
                <a:ea typeface="IBM Plex Sans" pitchFamily="34" charset="-122"/>
                <a:cs typeface="IBM Plex Sans" pitchFamily="34" charset="-120"/>
              </a:rPr>
              <a:t>Where the equipment footprint comes from</a:t>
            </a:r>
            <a:endParaRPr lang="en-US" sz="2600" dirty="0"/>
          </a:p>
        </p:txBody>
      </p:sp>
      <p:sp>
        <p:nvSpPr>
          <p:cNvPr id="4" name="Text 2"/>
          <p:cNvSpPr/>
          <p:nvPr/>
        </p:nvSpPr>
        <p:spPr>
          <a:xfrm>
            <a:off x="812800" y="1210007"/>
            <a:ext cx="10595610" cy="505354"/>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6505F"/>
                </a:solidFill>
                <a:latin typeface="IBM Plex Sans" pitchFamily="34" charset="0"/>
                <a:ea typeface="IBM Plex Sans" pitchFamily="34" charset="-122"/>
                <a:cs typeface="IBM Plex Sans" pitchFamily="34" charset="-120"/>
              </a:rPr>
              <a:t>The bill of materials is matched to Ecoinvent activities, scored in Brightway, and summed — one editable, auditable manufacturing number.</a:t>
            </a:r>
            <a:endParaRPr lang="en-US" sz="1400" dirty="0"/>
          </a:p>
        </p:txBody>
      </p:sp>
      <p:sp>
        <p:nvSpPr>
          <p:cNvPr id="5" name="Text 3"/>
          <p:cNvSpPr/>
          <p:nvPr/>
        </p:nvSpPr>
        <p:spPr>
          <a:xfrm>
            <a:off x="812800" y="1829662"/>
            <a:ext cx="3401060" cy="265377"/>
          </a:xfrm>
          <a:prstGeom prst="rect">
            <a:avLst/>
          </a:prstGeom>
          <a:noFill/>
          <a:ln/>
        </p:spPr>
        <p:txBody>
          <a:bodyPr wrap="square" lIns="0" tIns="0" rIns="0" bIns="0" rtlCol="0" anchor="t">
            <a:normAutofit/>
          </a:bodyPr>
          <a:lstStyle/>
          <a:p>
            <a:pPr algn="l" indent="0" marL="0">
              <a:lnSpc>
                <a:spcPts val="1890"/>
              </a:lnSpc>
              <a:buNone/>
            </a:pPr>
            <a:r>
              <a:rPr lang="en-US" sz="1350" b="1" dirty="0">
                <a:solidFill>
                  <a:srgbClr val="16233B"/>
                </a:solidFill>
                <a:latin typeface="IBM Plex Sans" pitchFamily="34" charset="0"/>
                <a:ea typeface="IBM Plex Sans" pitchFamily="34" charset="-122"/>
                <a:cs typeface="IBM Plex Sans" pitchFamily="34" charset="-120"/>
              </a:rPr>
              <a:t>① Each material → an Ecoinvent activity</a:t>
            </a:r>
            <a:endParaRPr lang="en-US" sz="1350" dirty="0"/>
          </a:p>
        </p:txBody>
      </p:sp>
      <p:sp>
        <p:nvSpPr>
          <p:cNvPr id="6" name="Shape 4"/>
          <p:cNvSpPr/>
          <p:nvPr/>
        </p:nvSpPr>
        <p:spPr>
          <a:xfrm>
            <a:off x="815975" y="2149013"/>
            <a:ext cx="3295650" cy="3504274"/>
          </a:xfrm>
          <a:prstGeom prst="roundRect">
            <a:avLst>
              <a:gd name="adj" fmla="val 2601"/>
            </a:avLst>
          </a:prstGeom>
          <a:solidFill>
            <a:srgbClr val="0E1A2D"/>
          </a:solidFill>
          <a:ln w="6350">
            <a:solidFill>
              <a:srgbClr val="26374F"/>
            </a:solidFill>
            <a:prstDash val="solid"/>
          </a:ln>
        </p:spPr>
      </p:sp>
      <p:pic>
        <p:nvPicPr>
          <p:cNvPr id="7" name="Image 0" descr="HEAT_PUMP_MATERIAL_SEARCH maps aluminium, copper, steel to ecoinvent activity names">    </p:cNvPr>
          <p:cNvPicPr>
            <a:picLocks noChangeAspect="1"/>
          </p:cNvPicPr>
          <p:nvPr/>
        </p:nvPicPr>
        <p:blipFill>
          <a:blip r:embed="rId1"/>
          <a:srcRect l="-9088" r="-9088" t="0" b="0"/>
          <a:stretch/>
        </p:blipFill>
        <p:spPr>
          <a:xfrm>
            <a:off x="1003300" y="2275551"/>
            <a:ext cx="2921000" cy="3251200"/>
          </a:xfrm>
          <a:prstGeom prst="rect">
            <a:avLst/>
          </a:prstGeom>
        </p:spPr>
      </p:pic>
      <p:sp>
        <p:nvSpPr>
          <p:cNvPr id="8" name="Text 5"/>
          <p:cNvSpPr/>
          <p:nvPr/>
        </p:nvSpPr>
        <p:spPr>
          <a:xfrm>
            <a:off x="4305300" y="1829662"/>
            <a:ext cx="7286117" cy="265377"/>
          </a:xfrm>
          <a:prstGeom prst="rect">
            <a:avLst/>
          </a:prstGeom>
          <a:noFill/>
          <a:ln/>
        </p:spPr>
        <p:txBody>
          <a:bodyPr wrap="square" lIns="0" tIns="0" rIns="0" bIns="0" rtlCol="0" anchor="t">
            <a:normAutofit/>
          </a:bodyPr>
          <a:lstStyle/>
          <a:p>
            <a:pPr algn="l" indent="0" marL="0">
              <a:lnSpc>
                <a:spcPts val="1890"/>
              </a:lnSpc>
              <a:buNone/>
            </a:pPr>
            <a:r>
              <a:rPr lang="en-US" sz="1350" b="1" dirty="0">
                <a:solidFill>
                  <a:srgbClr val="16233B"/>
                </a:solidFill>
                <a:latin typeface="IBM Plex Sans" pitchFamily="34" charset="0"/>
                <a:ea typeface="IBM Plex Sans" pitchFamily="34" charset="-122"/>
                <a:cs typeface="IBM Plex Sans" pitchFamily="34" charset="-120"/>
              </a:rPr>
              <a:t>② Score each with Brightway and sum</a:t>
            </a:r>
            <a:endParaRPr lang="en-US" sz="1350" dirty="0"/>
          </a:p>
        </p:txBody>
      </p:sp>
      <p:sp>
        <p:nvSpPr>
          <p:cNvPr id="9" name="Shape 6"/>
          <p:cNvSpPr/>
          <p:nvPr/>
        </p:nvSpPr>
        <p:spPr>
          <a:xfrm>
            <a:off x="4308475" y="2149013"/>
            <a:ext cx="7067550" cy="2669117"/>
          </a:xfrm>
          <a:prstGeom prst="roundRect">
            <a:avLst>
              <a:gd name="adj" fmla="val 3212"/>
            </a:avLst>
          </a:prstGeom>
          <a:solidFill>
            <a:srgbClr val="0E1A2D"/>
          </a:solidFill>
          <a:ln w="6350">
            <a:solidFill>
              <a:srgbClr val="26374F"/>
            </a:solidFill>
            <a:prstDash val="solid"/>
          </a:ln>
        </p:spPr>
      </p:sp>
      <p:pic>
        <p:nvPicPr>
          <p:cNvPr id="10" name="Image 1" descr="material_bom_equipment_impacts loops the BOM, scores each material and sums">    </p:cNvPr>
          <p:cNvPicPr>
            <a:picLocks noChangeAspect="1"/>
          </p:cNvPicPr>
          <p:nvPr/>
        </p:nvPicPr>
        <p:blipFill>
          <a:blip r:embed="rId2"/>
          <a:srcRect l="-7557" r="-7557" t="0" b="0"/>
          <a:stretch/>
        </p:blipFill>
        <p:spPr>
          <a:xfrm>
            <a:off x="4667250" y="2238970"/>
            <a:ext cx="6350000" cy="2489200"/>
          </a:xfrm>
          <a:prstGeom prst="rect">
            <a:avLst/>
          </a:prstGeom>
        </p:spPr>
      </p:pic>
      <p:sp>
        <p:nvSpPr>
          <p:cNvPr id="11" name="Shape 7"/>
          <p:cNvSpPr/>
          <p:nvPr/>
        </p:nvSpPr>
        <p:spPr>
          <a:xfrm>
            <a:off x="4308475" y="4900681"/>
            <a:ext cx="7067550" cy="752607"/>
          </a:xfrm>
          <a:prstGeom prst="roundRect">
            <a:avLst>
              <a:gd name="adj" fmla="val 11390"/>
            </a:avLst>
          </a:prstGeom>
          <a:solidFill>
            <a:srgbClr val="FFFFFF"/>
          </a:solidFill>
          <a:ln w="6350">
            <a:solidFill>
              <a:srgbClr val="DCDED6"/>
            </a:solidFill>
            <a:prstDash val="solid"/>
          </a:ln>
        </p:spPr>
      </p:sp>
      <p:sp>
        <p:nvSpPr>
          <p:cNvPr id="12" name="Text 8"/>
          <p:cNvSpPr/>
          <p:nvPr/>
        </p:nvSpPr>
        <p:spPr>
          <a:xfrm>
            <a:off x="4512733" y="5179219"/>
            <a:ext cx="1003300" cy="220927"/>
          </a:xfrm>
          <a:prstGeom prst="rect">
            <a:avLst/>
          </a:prstGeom>
          <a:noFill/>
          <a:ln/>
        </p:spPr>
        <p:txBody>
          <a:bodyPr wrap="square" lIns="0" tIns="0" rIns="0" bIns="0" rtlCol="0" anchor="t">
            <a:normAutofit/>
          </a:bodyPr>
          <a:lstStyle/>
          <a:p>
            <a:pPr algn="l" indent="0" marL="0">
              <a:lnSpc>
                <a:spcPts val="1540"/>
              </a:lnSpc>
              <a:buNone/>
            </a:pPr>
            <a:r>
              <a:rPr lang="en-US" sz="1100" b="1" spc="100" kern="0" dirty="0">
                <a:solidFill>
                  <a:srgbClr val="8A93A0"/>
                </a:solidFill>
                <a:latin typeface="IBM Plex Sans" pitchFamily="34" charset="0"/>
                <a:ea typeface="IBM Plex Sans" pitchFamily="34" charset="-122"/>
                <a:cs typeface="IBM Plex Sans" pitchFamily="34" charset="-120"/>
              </a:rPr>
              <a:t>RESULT</a:t>
            </a:r>
            <a:endParaRPr lang="en-US" sz="1100" dirty="0"/>
          </a:p>
        </p:txBody>
      </p:sp>
      <p:sp>
        <p:nvSpPr>
          <p:cNvPr id="13" name="Text 9"/>
          <p:cNvSpPr/>
          <p:nvPr/>
        </p:nvSpPr>
        <p:spPr>
          <a:xfrm>
            <a:off x="5630333" y="5054736"/>
            <a:ext cx="1638300" cy="469900"/>
          </a:xfrm>
          <a:prstGeom prst="rect">
            <a:avLst/>
          </a:prstGeom>
          <a:noFill/>
          <a:ln/>
        </p:spPr>
        <p:txBody>
          <a:bodyPr wrap="square" lIns="0" tIns="0" rIns="0" bIns="0" rtlCol="0" anchor="t">
            <a:normAutofit/>
          </a:bodyPr>
          <a:lstStyle/>
          <a:p>
            <a:pPr algn="l" indent="0" marL="0">
              <a:lnSpc>
                <a:spcPts val="3500"/>
              </a:lnSpc>
              <a:buNone/>
            </a:pPr>
            <a:r>
              <a:rPr lang="en-US" sz="2500" b="1" dirty="0">
                <a:solidFill>
                  <a:srgbClr val="16233B"/>
                </a:solidFill>
                <a:latin typeface="JetBrains Mono" pitchFamily="34" charset="0"/>
                <a:ea typeface="JetBrains Mono" pitchFamily="34" charset="-122"/>
                <a:cs typeface="JetBrains Mono" pitchFamily="34" charset="-120"/>
              </a:rPr>
              <a:t>≈ 450 kg</a:t>
            </a:r>
            <a:endParaRPr lang="en-US" sz="2500" dirty="0"/>
          </a:p>
        </p:txBody>
      </p:sp>
      <p:sp>
        <p:nvSpPr>
          <p:cNvPr id="14" name="Text 10"/>
          <p:cNvSpPr/>
          <p:nvPr/>
        </p:nvSpPr>
        <p:spPr>
          <a:xfrm>
            <a:off x="7382934" y="5054141"/>
            <a:ext cx="390249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6505F"/>
                </a:solidFill>
                <a:latin typeface="IBM Plex Sans" pitchFamily="34" charset="0"/>
                <a:ea typeface="IBM Plex Sans" pitchFamily="34" charset="-122"/>
                <a:cs typeface="IBM Plex Sans" pitchFamily="34" charset="-120"/>
              </a:rPr>
              <a:t>CO₂-eq / unit → about </a:t>
            </a:r>
            <a:r>
              <a:rPr lang="en-US" sz="1300" b="1" dirty="0">
                <a:solidFill>
                  <a:srgbClr val="46505F"/>
                </a:solidFill>
                <a:latin typeface="IBM Plex Sans" pitchFamily="34" charset="0"/>
                <a:ea typeface="IBM Plex Sans" pitchFamily="34" charset="-122"/>
                <a:cs typeface="IBM Plex Sans" pitchFamily="34" charset="-120"/>
              </a:rPr>
              <a:t>7 g / kWh</a:t>
            </a:r>
            <a:r>
              <a:rPr lang="en-US" sz="1300" dirty="0">
                <a:solidFill>
                  <a:srgbClr val="46505F"/>
                </a:solidFill>
                <a:latin typeface="IBM Plex Sans" pitchFamily="34" charset="0"/>
                <a:ea typeface="IBM Plex Sans" pitchFamily="34" charset="-122"/>
                <a:cs typeface="IBM Plex Sans" pitchFamily="34" charset="-120"/>
              </a:rPr>
              <a:t> over the lifetime. Small today; decisive once the grid decarbonises.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C85A3C"/>
                </a:solidFill>
                <a:latin typeface="IBM Plex Sans" pitchFamily="34" charset="0"/>
                <a:ea typeface="IBM Plex Sans" pitchFamily="34" charset="-122"/>
                <a:cs typeface="IBM Plex Sans" pitchFamily="34" charset="-120"/>
              </a:rPr>
              <a:t>RESULTS · MOROCCO</a:t>
            </a:r>
            <a:endParaRPr lang="en-US" sz="1300" dirty="0"/>
          </a:p>
        </p:txBody>
      </p:sp>
      <p:sp>
        <p:nvSpPr>
          <p:cNvPr id="3" name="Text 1"/>
          <p:cNvSpPr/>
          <p:nvPr/>
        </p:nvSpPr>
        <p:spPr>
          <a:xfrm>
            <a:off x="812800" y="967718"/>
            <a:ext cx="9941560"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16233B"/>
                </a:solidFill>
                <a:latin typeface="IBM Plex Sans" pitchFamily="34" charset="0"/>
                <a:ea typeface="IBM Plex Sans" pitchFamily="34" charset="-122"/>
                <a:cs typeface="IBM Plex Sans" pitchFamily="34" charset="-120"/>
              </a:rPr>
              <a:t>Multi-impact, cradle-to-grave profile</a:t>
            </a:r>
            <a:endParaRPr lang="en-US" sz="3000" dirty="0"/>
          </a:p>
        </p:txBody>
      </p:sp>
      <p:sp>
        <p:nvSpPr>
          <p:cNvPr id="4" name="Shape 2"/>
          <p:cNvSpPr/>
          <p:nvPr/>
        </p:nvSpPr>
        <p:spPr>
          <a:xfrm>
            <a:off x="815975" y="1580493"/>
            <a:ext cx="6089650" cy="4142317"/>
          </a:xfrm>
          <a:prstGeom prst="roundRect">
            <a:avLst>
              <a:gd name="adj" fmla="val 2376"/>
            </a:avLst>
          </a:prstGeom>
          <a:solidFill>
            <a:srgbClr val="FFFFFF"/>
          </a:solidFill>
          <a:ln w="6350">
            <a:solidFill>
              <a:srgbClr val="E3E1D8"/>
            </a:solidFill>
            <a:prstDash val="solid"/>
          </a:ln>
        </p:spPr>
      </p:sp>
      <p:pic>
        <p:nvPicPr>
          <p:cNvPr id="5" name="Image 0" descr="Morocco heat pump multi-impact phase breakdown across six categories">    </p:cNvPr>
          <p:cNvPicPr>
            <a:picLocks noChangeAspect="1"/>
          </p:cNvPicPr>
          <p:nvPr/>
        </p:nvPicPr>
        <p:blipFill>
          <a:blip r:embed="rId1"/>
          <a:srcRect l="-685" r="-685" t="0" b="0"/>
          <a:stretch/>
        </p:blipFill>
        <p:spPr>
          <a:xfrm>
            <a:off x="969433" y="1733947"/>
            <a:ext cx="5782733" cy="3835400"/>
          </a:xfrm>
          <a:prstGeom prst="rect">
            <a:avLst/>
          </a:prstGeom>
        </p:spPr>
      </p:pic>
      <p:sp>
        <p:nvSpPr>
          <p:cNvPr id="6" name="Text 3"/>
          <p:cNvSpPr/>
          <p:nvPr/>
        </p:nvSpPr>
        <p:spPr>
          <a:xfrm>
            <a:off x="7162800" y="2411016"/>
            <a:ext cx="4342892"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C85A3C"/>
                </a:solidFill>
                <a:latin typeface="JetBrains Mono" pitchFamily="34" charset="0"/>
                <a:ea typeface="JetBrains Mono" pitchFamily="34" charset="-122"/>
                <a:cs typeface="JetBrains Mono" pitchFamily="34" charset="-120"/>
              </a:rPr>
              <a:t>424</a:t>
            </a:r>
            <a:endParaRPr lang="en-US" sz="4800" dirty="0"/>
          </a:p>
        </p:txBody>
      </p:sp>
      <p:sp>
        <p:nvSpPr>
          <p:cNvPr id="7" name="Text 4"/>
          <p:cNvSpPr/>
          <p:nvPr/>
        </p:nvSpPr>
        <p:spPr>
          <a:xfrm>
            <a:off x="7162800" y="3033316"/>
            <a:ext cx="4342892" cy="265377"/>
          </a:xfrm>
          <a:prstGeom prst="rect">
            <a:avLst/>
          </a:prstGeom>
          <a:noFill/>
          <a:ln/>
        </p:spPr>
        <p:txBody>
          <a:bodyPr wrap="square" lIns="0" tIns="0" rIns="0" bIns="0" rtlCol="0" anchor="t">
            <a:normAutofit/>
          </a:bodyPr>
          <a:lstStyle/>
          <a:p>
            <a:pPr algn="l" indent="0" marL="0">
              <a:lnSpc>
                <a:spcPts val="1890"/>
              </a:lnSpc>
              <a:buNone/>
            </a:pPr>
            <a:r>
              <a:rPr lang="en-US" sz="1350" dirty="0">
                <a:solidFill>
                  <a:srgbClr val="46505F"/>
                </a:solidFill>
                <a:latin typeface="IBM Plex Sans" pitchFamily="34" charset="0"/>
                <a:ea typeface="IBM Plex Sans" pitchFamily="34" charset="-122"/>
                <a:cs typeface="IBM Plex Sans" pitchFamily="34" charset="-120"/>
              </a:rPr>
              <a:t>g CO₂-eq / kWh delivered heat (GWP-100)</a:t>
            </a:r>
            <a:endParaRPr lang="en-US" sz="1350" dirty="0"/>
          </a:p>
        </p:txBody>
      </p:sp>
      <p:pic>
        <p:nvPicPr>
          <p:cNvPr id="8" name="Image 1" descr="Warning">    </p:cNvPr>
          <p:cNvPicPr>
            <a:picLocks noChangeAspect="1"/>
          </p:cNvPicPr>
          <p:nvPr/>
        </p:nvPicPr>
        <p:blipFill>
          <a:blip r:embed="rId2"/>
          <a:srcRect l="0" r="0" t="0" b="0"/>
          <a:stretch/>
        </p:blipFill>
        <p:spPr>
          <a:xfrm>
            <a:off x="7162800" y="3412995"/>
            <a:ext cx="203200" cy="203200"/>
          </a:xfrm>
          <a:prstGeom prst="rect">
            <a:avLst/>
          </a:prstGeom>
        </p:spPr>
      </p:pic>
      <p:sp>
        <p:nvSpPr>
          <p:cNvPr id="9" name="Text 5"/>
          <p:cNvSpPr/>
          <p:nvPr/>
        </p:nvSpPr>
        <p:spPr>
          <a:xfrm>
            <a:off x="7467600" y="3412995"/>
            <a:ext cx="3147616" cy="265377"/>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46505F"/>
                </a:solidFill>
                <a:latin typeface="IBM Plex Sans" pitchFamily="34" charset="0"/>
                <a:ea typeface="IBM Plex Sans" pitchFamily="34" charset="-122"/>
                <a:cs typeface="IBM Plex Sans" pitchFamily="34" charset="-120"/>
              </a:rPr>
              <a:t>+73%</a:t>
            </a:r>
            <a:r>
              <a:rPr lang="en-US" sz="1400" dirty="0">
                <a:solidFill>
                  <a:srgbClr val="46505F"/>
                </a:solidFill>
                <a:latin typeface="IBM Plex Sans" pitchFamily="34" charset="0"/>
                <a:ea typeface="IBM Plex Sans" pitchFamily="34" charset="-122"/>
                <a:cs typeface="IBM Plex Sans" pitchFamily="34" charset="-120"/>
              </a:rPr>
              <a:t> above the 238 g/kWh gas boiler</a:t>
            </a:r>
            <a:endParaRPr lang="en-US" sz="1400" dirty="0"/>
          </a:p>
        </p:txBody>
      </p:sp>
      <p:pic>
        <p:nvPicPr>
          <p:cNvPr id="10" name="Image 2" descr="Lightning">    </p:cNvPr>
          <p:cNvPicPr>
            <a:picLocks noChangeAspect="1"/>
          </p:cNvPicPr>
          <p:nvPr/>
        </p:nvPicPr>
        <p:blipFill>
          <a:blip r:embed="rId3"/>
          <a:srcRect l="-799" r="-799" t="0" b="0"/>
          <a:stretch/>
        </p:blipFill>
        <p:spPr>
          <a:xfrm>
            <a:off x="7162800" y="3792674"/>
            <a:ext cx="193543" cy="203200"/>
          </a:xfrm>
          <a:prstGeom prst="rect">
            <a:avLst/>
          </a:prstGeom>
        </p:spPr>
      </p:pic>
      <p:sp>
        <p:nvSpPr>
          <p:cNvPr id="11" name="Text 6"/>
          <p:cNvSpPr/>
          <p:nvPr/>
        </p:nvSpPr>
        <p:spPr>
          <a:xfrm>
            <a:off x="7457943" y="3792674"/>
            <a:ext cx="4038895" cy="505354"/>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6505F"/>
                </a:solidFill>
                <a:latin typeface="IBM Plex Sans" pitchFamily="34" charset="0"/>
                <a:ea typeface="IBM Plex Sans" pitchFamily="34" charset="-122"/>
                <a:cs typeface="IBM Plex Sans" pitchFamily="34" charset="-120"/>
              </a:rPr>
              <a:t>Operation is </a:t>
            </a:r>
            <a:r>
              <a:rPr lang="en-US" sz="1400" b="1" dirty="0">
                <a:solidFill>
                  <a:srgbClr val="46505F"/>
                </a:solidFill>
                <a:latin typeface="IBM Plex Sans" pitchFamily="34" charset="0"/>
                <a:ea typeface="IBM Plex Sans" pitchFamily="34" charset="-122"/>
                <a:cs typeface="IBM Plex Sans" pitchFamily="34" charset="-120"/>
              </a:rPr>
              <a:t>94–96%</a:t>
            </a:r>
            <a:r>
              <a:rPr lang="en-US" sz="1400" dirty="0">
                <a:solidFill>
                  <a:srgbClr val="46505F"/>
                </a:solidFill>
                <a:latin typeface="IBM Plex Sans" pitchFamily="34" charset="0"/>
                <a:ea typeface="IBM Plex Sans" pitchFamily="34" charset="-122"/>
                <a:cs typeface="IBM Plex Sans" pitchFamily="34" charset="-120"/>
              </a:rPr>
              <a:t> of every energy-linked impact</a:t>
            </a:r>
            <a:endParaRPr lang="en-US" sz="1400" dirty="0"/>
          </a:p>
        </p:txBody>
      </p:sp>
      <p:pic>
        <p:nvPicPr>
          <p:cNvPr id="12" name="Image 3" descr="Cloud">    </p:cNvPr>
          <p:cNvPicPr>
            <a:picLocks noChangeAspect="1"/>
          </p:cNvPicPr>
          <p:nvPr/>
        </p:nvPicPr>
        <p:blipFill>
          <a:blip r:embed="rId4"/>
          <a:srcRect l="-126" r="-126" t="0" b="0"/>
          <a:stretch/>
        </p:blipFill>
        <p:spPr>
          <a:xfrm>
            <a:off x="7162800" y="4412326"/>
            <a:ext cx="184613" cy="203200"/>
          </a:xfrm>
          <a:prstGeom prst="rect">
            <a:avLst/>
          </a:prstGeom>
        </p:spPr>
      </p:pic>
      <p:sp>
        <p:nvSpPr>
          <p:cNvPr id="13" name="Text 7"/>
          <p:cNvSpPr/>
          <p:nvPr/>
        </p:nvSpPr>
        <p:spPr>
          <a:xfrm>
            <a:off x="7449014" y="4412326"/>
            <a:ext cx="4048093" cy="505354"/>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6505F"/>
                </a:solidFill>
                <a:latin typeface="IBM Plex Sans" pitchFamily="34" charset="0"/>
                <a:ea typeface="IBM Plex Sans" pitchFamily="34" charset="-122"/>
                <a:cs typeface="IBM Plex Sans" pitchFamily="34" charset="-120"/>
              </a:rPr>
              <a:t>Ozone depletion is the exception — </a:t>
            </a:r>
            <a:r>
              <a:rPr lang="en-US" sz="1400" b="1" dirty="0">
                <a:solidFill>
                  <a:srgbClr val="46505F"/>
                </a:solidFill>
                <a:latin typeface="IBM Plex Sans" pitchFamily="34" charset="0"/>
                <a:ea typeface="IBM Plex Sans" pitchFamily="34" charset="-122"/>
                <a:cs typeface="IBM Plex Sans" pitchFamily="34" charset="-120"/>
              </a:rPr>
              <a:t>refrigerant-driven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233B"/>
        </a:solidFill>
      </p:bgPr>
    </p:bg>
    <p:spTree>
      <p:nvGrpSpPr>
        <p:cNvPr id="1" name=""/>
        <p:cNvGrpSpPr/>
        <p:nvPr/>
      </p:nvGrpSpPr>
      <p:grpSpPr>
        <a:xfrm>
          <a:off x="0" y="0"/>
          <a:ext cx="0" cy="0"/>
          <a:chOff x="0" y="0"/>
          <a:chExt cx="0" cy="0"/>
        </a:xfrm>
      </p:grpSpPr>
      <p:sp>
        <p:nvSpPr>
          <p:cNvPr id="2" name="Text 0"/>
          <p:cNvSpPr/>
          <p:nvPr/>
        </p:nvSpPr>
        <p:spPr>
          <a:xfrm>
            <a:off x="812800" y="7112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5FC2A8"/>
                </a:solidFill>
                <a:latin typeface="IBM Plex Sans" pitchFamily="34" charset="0"/>
                <a:ea typeface="IBM Plex Sans" pitchFamily="34" charset="-122"/>
                <a:cs typeface="IBM Plex Sans" pitchFamily="34" charset="-120"/>
              </a:rPr>
              <a:t>GWP KEY FINDINGS</a:t>
            </a:r>
            <a:endParaRPr lang="en-US" sz="1300" dirty="0"/>
          </a:p>
        </p:txBody>
      </p:sp>
      <p:sp>
        <p:nvSpPr>
          <p:cNvPr id="3" name="Text 1"/>
          <p:cNvSpPr/>
          <p:nvPr/>
        </p:nvSpPr>
        <p:spPr>
          <a:xfrm>
            <a:off x="812800" y="1031218"/>
            <a:ext cx="9156700" cy="486370"/>
          </a:xfrm>
          <a:prstGeom prst="rect">
            <a:avLst/>
          </a:prstGeom>
          <a:noFill/>
          <a:ln/>
        </p:spPr>
        <p:txBody>
          <a:bodyPr wrap="square" lIns="0" tIns="0" rIns="0" bIns="0" rtlCol="0" anchor="t">
            <a:normAutofit/>
          </a:bodyPr>
          <a:lstStyle/>
          <a:p>
            <a:pPr algn="l" indent="0" marL="0">
              <a:lnSpc>
                <a:spcPts val="3630"/>
              </a:lnSpc>
              <a:buNone/>
            </a:pPr>
            <a:r>
              <a:rPr lang="en-US" sz="3300" b="1" dirty="0">
                <a:solidFill>
                  <a:srgbClr val="F6F5F0"/>
                </a:solidFill>
                <a:latin typeface="IBM Plex Sans" pitchFamily="34" charset="0"/>
                <a:ea typeface="IBM Plex Sans" pitchFamily="34" charset="-122"/>
                <a:cs typeface="IBM Plex Sans" pitchFamily="34" charset="-120"/>
              </a:rPr>
              <a:t>Six numbers that decide the verdict</a:t>
            </a:r>
            <a:endParaRPr lang="en-US" sz="3300" dirty="0"/>
          </a:p>
        </p:txBody>
      </p:sp>
      <p:sp>
        <p:nvSpPr>
          <p:cNvPr id="4" name="Shape 2"/>
          <p:cNvSpPr/>
          <p:nvPr/>
        </p:nvSpPr>
        <p:spPr>
          <a:xfrm>
            <a:off x="812800" y="1771588"/>
            <a:ext cx="3412067" cy="1318154"/>
          </a:xfrm>
          <a:prstGeom prst="roundRect">
            <a:avLst>
              <a:gd name="adj" fmla="val 7708"/>
            </a:avLst>
          </a:prstGeom>
          <a:solidFill>
            <a:srgbClr val="1E3050"/>
          </a:solidFill>
          <a:ln/>
        </p:spPr>
      </p:sp>
      <p:sp>
        <p:nvSpPr>
          <p:cNvPr id="5" name="Shape 3"/>
          <p:cNvSpPr/>
          <p:nvPr/>
        </p:nvSpPr>
        <p:spPr>
          <a:xfrm>
            <a:off x="831850" y="1771588"/>
            <a:ext cx="0" cy="1318154"/>
          </a:xfrm>
          <a:prstGeom prst="line">
            <a:avLst/>
          </a:prstGeom>
          <a:noFill/>
          <a:ln w="38100">
            <a:solidFill>
              <a:srgbClr val="C85A3C"/>
            </a:solidFill>
            <a:prstDash val="solid"/>
          </a:ln>
        </p:spPr>
      </p:sp>
      <p:sp>
        <p:nvSpPr>
          <p:cNvPr id="6" name="Text 4"/>
          <p:cNvSpPr/>
          <p:nvPr/>
        </p:nvSpPr>
        <p:spPr>
          <a:xfrm>
            <a:off x="1066800" y="1987488"/>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F6A98C"/>
                </a:solidFill>
                <a:latin typeface="JetBrains Mono" pitchFamily="34" charset="0"/>
                <a:ea typeface="JetBrains Mono" pitchFamily="34" charset="-122"/>
                <a:cs typeface="JetBrains Mono" pitchFamily="34" charset="-120"/>
              </a:rPr>
              <a:t>424</a:t>
            </a:r>
            <a:endParaRPr lang="en-US" sz="3200" dirty="0"/>
          </a:p>
        </p:txBody>
      </p:sp>
      <p:sp>
        <p:nvSpPr>
          <p:cNvPr id="7" name="Text 5"/>
          <p:cNvSpPr/>
          <p:nvPr/>
        </p:nvSpPr>
        <p:spPr>
          <a:xfrm>
            <a:off x="1066800" y="2444688"/>
            <a:ext cx="3030432" cy="239977"/>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g CO₂-eq/kWh — ASHP delivered heat</a:t>
            </a:r>
            <a:endParaRPr lang="en-US" sz="1300" dirty="0"/>
          </a:p>
        </p:txBody>
      </p:sp>
      <p:sp>
        <p:nvSpPr>
          <p:cNvPr id="8" name="Shape 6"/>
          <p:cNvSpPr/>
          <p:nvPr/>
        </p:nvSpPr>
        <p:spPr>
          <a:xfrm>
            <a:off x="4389967" y="1771588"/>
            <a:ext cx="3412067" cy="1318154"/>
          </a:xfrm>
          <a:prstGeom prst="roundRect">
            <a:avLst>
              <a:gd name="adj" fmla="val 7708"/>
            </a:avLst>
          </a:prstGeom>
          <a:solidFill>
            <a:srgbClr val="1E3050"/>
          </a:solidFill>
          <a:ln/>
        </p:spPr>
      </p:sp>
      <p:sp>
        <p:nvSpPr>
          <p:cNvPr id="9" name="Shape 7"/>
          <p:cNvSpPr/>
          <p:nvPr/>
        </p:nvSpPr>
        <p:spPr>
          <a:xfrm>
            <a:off x="4409017" y="1771588"/>
            <a:ext cx="0" cy="1318154"/>
          </a:xfrm>
          <a:prstGeom prst="line">
            <a:avLst/>
          </a:prstGeom>
          <a:noFill/>
          <a:ln w="38100">
            <a:solidFill>
              <a:srgbClr val="5FC2A8"/>
            </a:solidFill>
            <a:prstDash val="solid"/>
          </a:ln>
        </p:spPr>
      </p:sp>
      <p:sp>
        <p:nvSpPr>
          <p:cNvPr id="10" name="Text 8"/>
          <p:cNvSpPr/>
          <p:nvPr/>
        </p:nvSpPr>
        <p:spPr>
          <a:xfrm>
            <a:off x="4643967" y="1987488"/>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F6F5F0"/>
                </a:solidFill>
                <a:latin typeface="JetBrains Mono" pitchFamily="34" charset="0"/>
                <a:ea typeface="JetBrains Mono" pitchFamily="34" charset="-122"/>
                <a:cs typeface="JetBrains Mono" pitchFamily="34" charset="-120"/>
              </a:rPr>
              <a:t>1107</a:t>
            </a:r>
            <a:endParaRPr lang="en-US" sz="3200" dirty="0"/>
          </a:p>
        </p:txBody>
      </p:sp>
      <p:sp>
        <p:nvSpPr>
          <p:cNvPr id="11" name="Text 9"/>
          <p:cNvSpPr/>
          <p:nvPr/>
        </p:nvSpPr>
        <p:spPr>
          <a:xfrm>
            <a:off x="4643967" y="2444688"/>
            <a:ext cx="3030432" cy="454554"/>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g CO₂-eq/kWh — Morocco grid CI (Ecoinvent LV)</a:t>
            </a:r>
            <a:endParaRPr lang="en-US" sz="1300" dirty="0"/>
          </a:p>
        </p:txBody>
      </p:sp>
      <p:sp>
        <p:nvSpPr>
          <p:cNvPr id="12" name="Shape 10"/>
          <p:cNvSpPr/>
          <p:nvPr/>
        </p:nvSpPr>
        <p:spPr>
          <a:xfrm>
            <a:off x="7967134" y="1771588"/>
            <a:ext cx="3412067" cy="1318154"/>
          </a:xfrm>
          <a:prstGeom prst="roundRect">
            <a:avLst>
              <a:gd name="adj" fmla="val 7708"/>
            </a:avLst>
          </a:prstGeom>
          <a:solidFill>
            <a:srgbClr val="1E3050"/>
          </a:solidFill>
          <a:ln/>
        </p:spPr>
      </p:sp>
      <p:sp>
        <p:nvSpPr>
          <p:cNvPr id="13" name="Shape 11"/>
          <p:cNvSpPr/>
          <p:nvPr/>
        </p:nvSpPr>
        <p:spPr>
          <a:xfrm>
            <a:off x="7986184" y="1771588"/>
            <a:ext cx="0" cy="1318154"/>
          </a:xfrm>
          <a:prstGeom prst="line">
            <a:avLst/>
          </a:prstGeom>
          <a:noFill/>
          <a:ln w="38100">
            <a:solidFill>
              <a:srgbClr val="5FC2A8"/>
            </a:solidFill>
            <a:prstDash val="solid"/>
          </a:ln>
        </p:spPr>
      </p:sp>
      <p:sp>
        <p:nvSpPr>
          <p:cNvPr id="14" name="Text 12"/>
          <p:cNvSpPr/>
          <p:nvPr/>
        </p:nvSpPr>
        <p:spPr>
          <a:xfrm>
            <a:off x="8221134" y="1987488"/>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F6F5F0"/>
                </a:solidFill>
                <a:latin typeface="JetBrains Mono" pitchFamily="34" charset="0"/>
                <a:ea typeface="JetBrains Mono" pitchFamily="34" charset="-122"/>
                <a:cs typeface="JetBrains Mono" pitchFamily="34" charset="-120"/>
              </a:rPr>
              <a:t>71–97</a:t>
            </a:r>
            <a:r>
              <a:rPr lang="en-US" sz="3200" b="1" dirty="0">
                <a:solidFill>
                  <a:srgbClr val="8FA6C0"/>
                </a:solidFill>
                <a:latin typeface="JetBrains Mono" pitchFamily="34" charset="0"/>
                <a:ea typeface="JetBrains Mono" pitchFamily="34" charset="-122"/>
                <a:cs typeface="JetBrains Mono" pitchFamily="34" charset="-120"/>
              </a:rPr>
              <a:t>%</a:t>
            </a:r>
            <a:endParaRPr lang="en-US" sz="3200" dirty="0"/>
          </a:p>
        </p:txBody>
      </p:sp>
      <p:sp>
        <p:nvSpPr>
          <p:cNvPr id="15" name="Text 13"/>
          <p:cNvSpPr/>
          <p:nvPr/>
        </p:nvSpPr>
        <p:spPr>
          <a:xfrm>
            <a:off x="8221134" y="2444688"/>
            <a:ext cx="3030432" cy="454554"/>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of GWP is the grid (operation) across countries</a:t>
            </a:r>
            <a:endParaRPr lang="en-US" sz="1300" dirty="0"/>
          </a:p>
        </p:txBody>
      </p:sp>
      <p:sp>
        <p:nvSpPr>
          <p:cNvPr id="16" name="Shape 14"/>
          <p:cNvSpPr/>
          <p:nvPr/>
        </p:nvSpPr>
        <p:spPr>
          <a:xfrm>
            <a:off x="812800" y="3254840"/>
            <a:ext cx="3412067" cy="1318154"/>
          </a:xfrm>
          <a:prstGeom prst="roundRect">
            <a:avLst>
              <a:gd name="adj" fmla="val 7708"/>
            </a:avLst>
          </a:prstGeom>
          <a:solidFill>
            <a:srgbClr val="1E3050"/>
          </a:solidFill>
          <a:ln/>
        </p:spPr>
      </p:sp>
      <p:sp>
        <p:nvSpPr>
          <p:cNvPr id="17" name="Shape 15"/>
          <p:cNvSpPr/>
          <p:nvPr/>
        </p:nvSpPr>
        <p:spPr>
          <a:xfrm>
            <a:off x="831850" y="3254840"/>
            <a:ext cx="0" cy="1318154"/>
          </a:xfrm>
          <a:prstGeom prst="line">
            <a:avLst/>
          </a:prstGeom>
          <a:noFill/>
          <a:ln w="38100">
            <a:solidFill>
              <a:srgbClr val="5FC2A8"/>
            </a:solidFill>
            <a:prstDash val="solid"/>
          </a:ln>
        </p:spPr>
      </p:sp>
      <p:sp>
        <p:nvSpPr>
          <p:cNvPr id="18" name="Text 16"/>
          <p:cNvSpPr/>
          <p:nvPr/>
        </p:nvSpPr>
        <p:spPr>
          <a:xfrm>
            <a:off x="1066800" y="3470740"/>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C2A8"/>
                </a:solidFill>
                <a:latin typeface="JetBrains Mono" pitchFamily="34" charset="0"/>
                <a:ea typeface="JetBrains Mono" pitchFamily="34" charset="-122"/>
                <a:cs typeface="JetBrains Mono" pitchFamily="34" charset="-120"/>
              </a:rPr>
              <a:t>−8</a:t>
            </a:r>
            <a:r>
              <a:rPr lang="en-US" sz="3200" b="1" dirty="0">
                <a:solidFill>
                  <a:srgbClr val="8FA6C0"/>
                </a:solidFill>
                <a:latin typeface="JetBrains Mono" pitchFamily="34" charset="0"/>
                <a:ea typeface="JetBrains Mono" pitchFamily="34" charset="-122"/>
                <a:cs typeface="JetBrains Mono" pitchFamily="34" charset="-120"/>
              </a:rPr>
              <a:t>%</a:t>
            </a:r>
            <a:endParaRPr lang="en-US" sz="3200" dirty="0"/>
          </a:p>
        </p:txBody>
      </p:sp>
      <p:sp>
        <p:nvSpPr>
          <p:cNvPr id="19" name="Text 17"/>
          <p:cNvSpPr/>
          <p:nvPr/>
        </p:nvSpPr>
        <p:spPr>
          <a:xfrm>
            <a:off x="1066800" y="3927940"/>
            <a:ext cx="3030432" cy="454554"/>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GWP from switching refrigerant R410A → R290</a:t>
            </a:r>
            <a:endParaRPr lang="en-US" sz="1300" dirty="0"/>
          </a:p>
        </p:txBody>
      </p:sp>
      <p:sp>
        <p:nvSpPr>
          <p:cNvPr id="20" name="Shape 18"/>
          <p:cNvSpPr/>
          <p:nvPr/>
        </p:nvSpPr>
        <p:spPr>
          <a:xfrm>
            <a:off x="4389967" y="3254840"/>
            <a:ext cx="3412067" cy="1318154"/>
          </a:xfrm>
          <a:prstGeom prst="roundRect">
            <a:avLst>
              <a:gd name="adj" fmla="val 7708"/>
            </a:avLst>
          </a:prstGeom>
          <a:solidFill>
            <a:srgbClr val="1E3050"/>
          </a:solidFill>
          <a:ln/>
        </p:spPr>
      </p:sp>
      <p:sp>
        <p:nvSpPr>
          <p:cNvPr id="21" name="Shape 19"/>
          <p:cNvSpPr/>
          <p:nvPr/>
        </p:nvSpPr>
        <p:spPr>
          <a:xfrm>
            <a:off x="4409017" y="3254840"/>
            <a:ext cx="0" cy="1318154"/>
          </a:xfrm>
          <a:prstGeom prst="line">
            <a:avLst/>
          </a:prstGeom>
          <a:noFill/>
          <a:ln w="38100">
            <a:solidFill>
              <a:srgbClr val="5FC2A8"/>
            </a:solidFill>
            <a:prstDash val="solid"/>
          </a:ln>
        </p:spPr>
      </p:sp>
      <p:sp>
        <p:nvSpPr>
          <p:cNvPr id="22" name="Text 20"/>
          <p:cNvSpPr/>
          <p:nvPr/>
        </p:nvSpPr>
        <p:spPr>
          <a:xfrm>
            <a:off x="4643967" y="3470740"/>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C2A8"/>
                </a:solidFill>
                <a:latin typeface="JetBrains Mono" pitchFamily="34" charset="0"/>
                <a:ea typeface="JetBrains Mono" pitchFamily="34" charset="-122"/>
                <a:cs typeface="JetBrains Mono" pitchFamily="34" charset="-120"/>
              </a:rPr>
              <a:t>−10…16</a:t>
            </a:r>
            <a:r>
              <a:rPr lang="en-US" sz="3200" b="1" dirty="0">
                <a:solidFill>
                  <a:srgbClr val="8FA6C0"/>
                </a:solidFill>
                <a:latin typeface="JetBrains Mono" pitchFamily="34" charset="0"/>
                <a:ea typeface="JetBrains Mono" pitchFamily="34" charset="-122"/>
                <a:cs typeface="JetBrains Mono" pitchFamily="34" charset="-120"/>
              </a:rPr>
              <a:t>%</a:t>
            </a:r>
            <a:endParaRPr lang="en-US" sz="3200" dirty="0"/>
          </a:p>
        </p:txBody>
      </p:sp>
      <p:sp>
        <p:nvSpPr>
          <p:cNvPr id="23" name="Text 21"/>
          <p:cNvSpPr/>
          <p:nvPr/>
        </p:nvSpPr>
        <p:spPr>
          <a:xfrm>
            <a:off x="4643967" y="3927940"/>
            <a:ext cx="3030432" cy="454554"/>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GWP from PCM thermal-storage integration</a:t>
            </a:r>
            <a:endParaRPr lang="en-US" sz="1300" dirty="0"/>
          </a:p>
        </p:txBody>
      </p:sp>
      <p:sp>
        <p:nvSpPr>
          <p:cNvPr id="24" name="Shape 22"/>
          <p:cNvSpPr/>
          <p:nvPr/>
        </p:nvSpPr>
        <p:spPr>
          <a:xfrm>
            <a:off x="7967134" y="3254840"/>
            <a:ext cx="3412067" cy="1318154"/>
          </a:xfrm>
          <a:prstGeom prst="roundRect">
            <a:avLst>
              <a:gd name="adj" fmla="val 7708"/>
            </a:avLst>
          </a:prstGeom>
          <a:solidFill>
            <a:srgbClr val="1E3050"/>
          </a:solidFill>
          <a:ln/>
        </p:spPr>
      </p:sp>
      <p:sp>
        <p:nvSpPr>
          <p:cNvPr id="25" name="Shape 23"/>
          <p:cNvSpPr/>
          <p:nvPr/>
        </p:nvSpPr>
        <p:spPr>
          <a:xfrm>
            <a:off x="7986184" y="3254840"/>
            <a:ext cx="0" cy="1318154"/>
          </a:xfrm>
          <a:prstGeom prst="line">
            <a:avLst/>
          </a:prstGeom>
          <a:noFill/>
          <a:ln w="38100">
            <a:solidFill>
              <a:srgbClr val="E2B65C"/>
            </a:solidFill>
            <a:prstDash val="solid"/>
          </a:ln>
        </p:spPr>
      </p:sp>
      <p:sp>
        <p:nvSpPr>
          <p:cNvPr id="26" name="Text 24"/>
          <p:cNvSpPr/>
          <p:nvPr/>
        </p:nvSpPr>
        <p:spPr>
          <a:xfrm>
            <a:off x="8221134" y="3470740"/>
            <a:ext cx="303043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F6F5F0"/>
                </a:solidFill>
                <a:latin typeface="JetBrains Mono" pitchFamily="34" charset="0"/>
                <a:ea typeface="JetBrains Mono" pitchFamily="34" charset="-122"/>
                <a:cs typeface="JetBrains Mono" pitchFamily="34" charset="-120"/>
              </a:rPr>
              <a:t>2030–50</a:t>
            </a:r>
            <a:endParaRPr lang="en-US" sz="3200" dirty="0"/>
          </a:p>
        </p:txBody>
      </p:sp>
      <p:sp>
        <p:nvSpPr>
          <p:cNvPr id="27" name="Text 25"/>
          <p:cNvSpPr/>
          <p:nvPr/>
        </p:nvSpPr>
        <p:spPr>
          <a:xfrm>
            <a:off x="8221134" y="3927940"/>
            <a:ext cx="3030432" cy="454554"/>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C6D3D0"/>
                </a:solidFill>
                <a:latin typeface="IBM Plex Sans" pitchFamily="34" charset="0"/>
                <a:ea typeface="IBM Plex Sans" pitchFamily="34" charset="-122"/>
                <a:cs typeface="IBM Plex Sans" pitchFamily="34" charset="-120"/>
              </a:rPr>
              <a:t>grid decarbonisation window; break-even CI ≈ 600–650</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2E8B74"/>
                </a:solidFill>
                <a:latin typeface="IBM Plex Sans" pitchFamily="34" charset="0"/>
                <a:ea typeface="IBM Plex Sans" pitchFamily="34" charset="-122"/>
                <a:cs typeface="IBM Plex Sans" pitchFamily="34" charset="-120"/>
              </a:rPr>
              <a:t>RESULTS · REGIONAL CONTRAST</a:t>
            </a:r>
            <a:endParaRPr lang="en-US" sz="1300" dirty="0"/>
          </a:p>
        </p:txBody>
      </p:sp>
      <p:sp>
        <p:nvSpPr>
          <p:cNvPr id="3" name="Text 1"/>
          <p:cNvSpPr/>
          <p:nvPr/>
        </p:nvSpPr>
        <p:spPr>
          <a:xfrm>
            <a:off x="812800" y="967718"/>
            <a:ext cx="9941560"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16233B"/>
                </a:solidFill>
                <a:latin typeface="IBM Plex Sans" pitchFamily="34" charset="0"/>
                <a:ea typeface="IBM Plex Sans" pitchFamily="34" charset="-122"/>
                <a:cs typeface="IBM Plex Sans" pitchFamily="34" charset="-120"/>
              </a:rPr>
              <a:t>Same heat pump, opposite verdict</a:t>
            </a:r>
            <a:endParaRPr lang="en-US" sz="3000" dirty="0"/>
          </a:p>
        </p:txBody>
      </p:sp>
      <p:sp>
        <p:nvSpPr>
          <p:cNvPr id="4" name="Shape 2"/>
          <p:cNvSpPr/>
          <p:nvPr/>
        </p:nvSpPr>
        <p:spPr>
          <a:xfrm>
            <a:off x="815975" y="1580493"/>
            <a:ext cx="6470650" cy="4040717"/>
          </a:xfrm>
          <a:prstGeom prst="roundRect">
            <a:avLst>
              <a:gd name="adj" fmla="val 2436"/>
            </a:avLst>
          </a:prstGeom>
          <a:solidFill>
            <a:srgbClr val="FFFFFF"/>
          </a:solidFill>
          <a:ln w="6350">
            <a:solidFill>
              <a:srgbClr val="E3E1D8"/>
            </a:solidFill>
            <a:prstDash val="solid"/>
          </a:ln>
        </p:spPr>
      </p:sp>
      <p:pic>
        <p:nvPicPr>
          <p:cNvPr id="5" name="Image 0" descr="Regional GWP comparison of the same heat pump across seven grids against the gas-boiler line">    </p:cNvPr>
          <p:cNvPicPr>
            <a:picLocks noChangeAspect="1"/>
          </p:cNvPicPr>
          <p:nvPr/>
        </p:nvPicPr>
        <p:blipFill>
          <a:blip r:embed="rId1"/>
          <a:srcRect l="-2353" r="-2353" t="0" b="0"/>
          <a:stretch/>
        </p:blipFill>
        <p:spPr>
          <a:xfrm>
            <a:off x="956733" y="1721247"/>
            <a:ext cx="6189133" cy="3759200"/>
          </a:xfrm>
          <a:prstGeom prst="rect">
            <a:avLst/>
          </a:prstGeom>
        </p:spPr>
      </p:pic>
      <p:pic>
        <p:nvPicPr>
          <p:cNvPr id="6" name="Image 1" descr="Warning">    </p:cNvPr>
          <p:cNvPicPr>
            <a:picLocks noChangeAspect="1"/>
          </p:cNvPicPr>
          <p:nvPr/>
        </p:nvPicPr>
        <p:blipFill>
          <a:blip r:embed="rId2"/>
          <a:srcRect l="0" r="0" t="-370" b="-370"/>
          <a:stretch/>
        </p:blipFill>
        <p:spPr>
          <a:xfrm>
            <a:off x="7543800" y="2702719"/>
            <a:ext cx="107156" cy="203200"/>
          </a:xfrm>
          <a:prstGeom prst="rect">
            <a:avLst/>
          </a:prstGeom>
        </p:spPr>
      </p:pic>
      <p:sp>
        <p:nvSpPr>
          <p:cNvPr id="7" name="Text 3"/>
          <p:cNvSpPr/>
          <p:nvPr/>
        </p:nvSpPr>
        <p:spPr>
          <a:xfrm>
            <a:off x="7752556" y="2702719"/>
            <a:ext cx="3735443" cy="522552"/>
          </a:xfrm>
          <a:prstGeom prst="rect">
            <a:avLst/>
          </a:prstGeom>
          <a:noFill/>
          <a:ln/>
        </p:spPr>
        <p:txBody>
          <a:bodyPr wrap="square" lIns="0" tIns="0" rIns="0" bIns="0" rtlCol="0" anchor="t">
            <a:normAutofit/>
          </a:bodyPr>
          <a:lstStyle/>
          <a:p>
            <a:pPr algn="l" indent="0" marL="0">
              <a:lnSpc>
                <a:spcPts val="1958"/>
              </a:lnSpc>
              <a:buNone/>
            </a:pPr>
            <a:r>
              <a:rPr lang="en-US" sz="1450" dirty="0">
                <a:solidFill>
                  <a:srgbClr val="46505F"/>
                </a:solidFill>
                <a:latin typeface="IBM Plex Sans" pitchFamily="34" charset="0"/>
                <a:ea typeface="IBM Plex Sans" pitchFamily="34" charset="-122"/>
                <a:cs typeface="IBM Plex Sans" pitchFamily="34" charset="-120"/>
              </a:rPr>
              <a:t>Only </a:t>
            </a:r>
            <a:r>
              <a:rPr lang="en-US" sz="1450" b="1" dirty="0">
                <a:solidFill>
                  <a:srgbClr val="46505F"/>
                </a:solidFill>
                <a:latin typeface="IBM Plex Sans" pitchFamily="34" charset="0"/>
                <a:ea typeface="IBM Plex Sans" pitchFamily="34" charset="-122"/>
                <a:cs typeface="IBM Plex Sans" pitchFamily="34" charset="-120"/>
              </a:rPr>
              <a:t>Morocco (424)</a:t>
            </a:r>
            <a:r>
              <a:rPr lang="en-US" sz="1450" dirty="0">
                <a:solidFill>
                  <a:srgbClr val="46505F"/>
                </a:solidFill>
                <a:latin typeface="IBM Plex Sans" pitchFamily="34" charset="0"/>
                <a:ea typeface="IBM Plex Sans" pitchFamily="34" charset="-122"/>
                <a:cs typeface="IBM Plex Sans" pitchFamily="34" charset="-120"/>
              </a:rPr>
              <a:t> and the Czech Republic (253) exceed the 238 g/kWh boiler line</a:t>
            </a:r>
            <a:endParaRPr lang="en-US" sz="1450" dirty="0"/>
          </a:p>
        </p:txBody>
      </p:sp>
      <p:pic>
        <p:nvPicPr>
          <p:cNvPr id="8" name="Image 2" descr="ThumbsUp">    </p:cNvPr>
          <p:cNvPicPr>
            <a:picLocks noChangeAspect="1"/>
          </p:cNvPicPr>
          <p:nvPr/>
        </p:nvPicPr>
        <p:blipFill>
          <a:blip r:embed="rId3"/>
          <a:srcRect l="0" r="0" t="-637" b="-637"/>
          <a:stretch/>
        </p:blipFill>
        <p:spPr>
          <a:xfrm>
            <a:off x="7543800" y="3352273"/>
            <a:ext cx="150482" cy="203200"/>
          </a:xfrm>
          <a:prstGeom prst="rect">
            <a:avLst/>
          </a:prstGeom>
        </p:spPr>
      </p:pic>
      <p:sp>
        <p:nvSpPr>
          <p:cNvPr id="9" name="Text 4"/>
          <p:cNvSpPr/>
          <p:nvPr/>
        </p:nvSpPr>
        <p:spPr>
          <a:xfrm>
            <a:off x="7795882" y="3352273"/>
            <a:ext cx="3690818" cy="522552"/>
          </a:xfrm>
          <a:prstGeom prst="rect">
            <a:avLst/>
          </a:prstGeom>
          <a:noFill/>
          <a:ln/>
        </p:spPr>
        <p:txBody>
          <a:bodyPr wrap="square" lIns="0" tIns="0" rIns="0" bIns="0" rtlCol="0" anchor="t">
            <a:normAutofit/>
          </a:bodyPr>
          <a:lstStyle/>
          <a:p>
            <a:pPr algn="l" indent="0" marL="0">
              <a:lnSpc>
                <a:spcPts val="1958"/>
              </a:lnSpc>
              <a:buNone/>
            </a:pPr>
            <a:r>
              <a:rPr lang="en-US" sz="1450" b="1" dirty="0">
                <a:solidFill>
                  <a:srgbClr val="46505F"/>
                </a:solidFill>
                <a:latin typeface="IBM Plex Sans" pitchFamily="34" charset="0"/>
                <a:ea typeface="IBM Plex Sans" pitchFamily="34" charset="-122"/>
                <a:cs typeface="IBM Plex Sans" pitchFamily="34" charset="-120"/>
              </a:rPr>
              <a:t>Norway (65)</a:t>
            </a:r>
            <a:r>
              <a:rPr lang="en-US" sz="1450" dirty="0">
                <a:solidFill>
                  <a:srgbClr val="46505F"/>
                </a:solidFill>
                <a:latin typeface="IBM Plex Sans" pitchFamily="34" charset="0"/>
                <a:ea typeface="IBM Plex Sans" pitchFamily="34" charset="-122"/>
                <a:cs typeface="IBM Plex Sans" pitchFamily="34" charset="-120"/>
              </a:rPr>
              <a:t> sits about 73% below the boiler — a clear win</a:t>
            </a:r>
            <a:endParaRPr lang="en-US" sz="1450" dirty="0"/>
          </a:p>
        </p:txBody>
      </p:sp>
      <p:pic>
        <p:nvPicPr>
          <p:cNvPr id="10" name="Image 3" descr="Globe">    </p:cNvPr>
          <p:cNvPicPr>
            <a:picLocks noChangeAspect="1"/>
          </p:cNvPicPr>
          <p:nvPr/>
        </p:nvPicPr>
        <p:blipFill>
          <a:blip r:embed="rId4"/>
          <a:srcRect l="-1013" r="-1013" t="0" b="0"/>
          <a:stretch/>
        </p:blipFill>
        <p:spPr>
          <a:xfrm>
            <a:off x="7543800" y="4001827"/>
            <a:ext cx="116615" cy="203200"/>
          </a:xfrm>
          <a:prstGeom prst="rect">
            <a:avLst/>
          </a:prstGeom>
        </p:spPr>
      </p:pic>
      <p:sp>
        <p:nvSpPr>
          <p:cNvPr id="11" name="Text 5"/>
          <p:cNvSpPr/>
          <p:nvPr/>
        </p:nvSpPr>
        <p:spPr>
          <a:xfrm>
            <a:off x="7762015" y="4001827"/>
            <a:ext cx="3725701" cy="522552"/>
          </a:xfrm>
          <a:prstGeom prst="rect">
            <a:avLst/>
          </a:prstGeom>
          <a:noFill/>
          <a:ln/>
        </p:spPr>
        <p:txBody>
          <a:bodyPr wrap="square" lIns="0" tIns="0" rIns="0" bIns="0" rtlCol="0" anchor="t">
            <a:normAutofit/>
          </a:bodyPr>
          <a:lstStyle/>
          <a:p>
            <a:pPr algn="l" indent="0" marL="0">
              <a:lnSpc>
                <a:spcPts val="1958"/>
              </a:lnSpc>
              <a:buNone/>
            </a:pPr>
            <a:r>
              <a:rPr lang="en-US" sz="1450" dirty="0">
                <a:solidFill>
                  <a:srgbClr val="46505F"/>
                </a:solidFill>
                <a:latin typeface="IBM Plex Sans" pitchFamily="34" charset="0"/>
                <a:ea typeface="IBM Plex Sans" pitchFamily="34" charset="-122"/>
                <a:cs typeface="IBM Plex Sans" pitchFamily="34" charset="-120"/>
              </a:rPr>
              <a:t>An order-of-magnitude spread from one identical system — </a:t>
            </a:r>
            <a:r>
              <a:rPr lang="en-US" sz="1450" b="1" dirty="0">
                <a:solidFill>
                  <a:srgbClr val="46505F"/>
                </a:solidFill>
                <a:latin typeface="IBM Plex Sans" pitchFamily="34" charset="0"/>
                <a:ea typeface="IBM Plex Sans" pitchFamily="34" charset="-122"/>
                <a:cs typeface="IBM Plex Sans" pitchFamily="34" charset="-120"/>
              </a:rPr>
              <a:t>the grid decides</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233B"/>
        </a:solidFill>
      </p:bgPr>
    </p:bg>
    <p:spTree>
      <p:nvGrpSpPr>
        <p:cNvPr id="1" name=""/>
        <p:cNvGrpSpPr/>
        <p:nvPr/>
      </p:nvGrpSpPr>
      <p:grpSpPr>
        <a:xfrm>
          <a:off x="0" y="0"/>
          <a:ext cx="0" cy="0"/>
          <a:chOff x="0" y="0"/>
          <a:chExt cx="0" cy="0"/>
        </a:xfrm>
      </p:grpSpPr>
      <p:sp>
        <p:nvSpPr>
          <p:cNvPr id="2" name="Text 0"/>
          <p:cNvSpPr/>
          <p:nvPr/>
        </p:nvSpPr>
        <p:spPr>
          <a:xfrm>
            <a:off x="812800" y="7112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5FC2A8"/>
                </a:solidFill>
                <a:latin typeface="IBM Plex Sans" pitchFamily="34" charset="0"/>
                <a:ea typeface="IBM Plex Sans" pitchFamily="34" charset="-122"/>
                <a:cs typeface="IBM Plex Sans" pitchFamily="34" charset="-120"/>
              </a:rPr>
              <a:t>WHY IT MATTERS</a:t>
            </a:r>
            <a:endParaRPr lang="en-US" sz="1300" dirty="0"/>
          </a:p>
        </p:txBody>
      </p:sp>
      <p:sp>
        <p:nvSpPr>
          <p:cNvPr id="3" name="Text 1"/>
          <p:cNvSpPr/>
          <p:nvPr/>
        </p:nvSpPr>
        <p:spPr>
          <a:xfrm>
            <a:off x="812800" y="1031218"/>
            <a:ext cx="10203180" cy="486370"/>
          </a:xfrm>
          <a:prstGeom prst="rect">
            <a:avLst/>
          </a:prstGeom>
          <a:noFill/>
          <a:ln/>
        </p:spPr>
        <p:txBody>
          <a:bodyPr wrap="square" lIns="0" tIns="0" rIns="0" bIns="0" rtlCol="0" anchor="t">
            <a:normAutofit/>
          </a:bodyPr>
          <a:lstStyle/>
          <a:p>
            <a:pPr algn="l" indent="0" marL="0">
              <a:lnSpc>
                <a:spcPts val="3630"/>
              </a:lnSpc>
              <a:buNone/>
            </a:pPr>
            <a:r>
              <a:rPr lang="en-US" sz="3300" b="1" dirty="0">
                <a:solidFill>
                  <a:srgbClr val="F6F5F0"/>
                </a:solidFill>
                <a:latin typeface="IBM Plex Sans" pitchFamily="34" charset="0"/>
                <a:ea typeface="IBM Plex Sans" pitchFamily="34" charset="-122"/>
                <a:cs typeface="IBM Plex Sans" pitchFamily="34" charset="-120"/>
              </a:rPr>
              <a:t>Open tools can falsify a Euro-calibrated default</a:t>
            </a:r>
            <a:endParaRPr lang="en-US" sz="3300" dirty="0"/>
          </a:p>
        </p:txBody>
      </p:sp>
      <p:sp>
        <p:nvSpPr>
          <p:cNvPr id="4" name="Shape 2"/>
          <p:cNvSpPr/>
          <p:nvPr/>
        </p:nvSpPr>
        <p:spPr>
          <a:xfrm>
            <a:off x="812800" y="1784288"/>
            <a:ext cx="5181600" cy="2804782"/>
          </a:xfrm>
          <a:prstGeom prst="roundRect">
            <a:avLst>
              <a:gd name="adj" fmla="val 4075"/>
            </a:avLst>
          </a:prstGeom>
          <a:solidFill>
            <a:srgbClr val="1E3050"/>
          </a:solidFill>
          <a:ln/>
        </p:spPr>
      </p:sp>
      <p:sp>
        <p:nvSpPr>
          <p:cNvPr id="5" name="Shape 3"/>
          <p:cNvSpPr/>
          <p:nvPr/>
        </p:nvSpPr>
        <p:spPr>
          <a:xfrm>
            <a:off x="812800" y="1803338"/>
            <a:ext cx="5181600" cy="0"/>
          </a:xfrm>
          <a:prstGeom prst="line">
            <a:avLst/>
          </a:prstGeom>
          <a:noFill/>
          <a:ln w="38100">
            <a:solidFill>
              <a:srgbClr val="C85A3C"/>
            </a:solidFill>
            <a:prstDash val="solid"/>
          </a:ln>
        </p:spPr>
      </p:sp>
      <p:sp>
        <p:nvSpPr>
          <p:cNvPr id="6" name="Text 4"/>
          <p:cNvSpPr/>
          <p:nvPr/>
        </p:nvSpPr>
        <p:spPr>
          <a:xfrm>
            <a:off x="1092200" y="2101788"/>
            <a:ext cx="476148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5F0"/>
                </a:solidFill>
                <a:latin typeface="IBM Plex Sans" pitchFamily="34" charset="0"/>
                <a:ea typeface="IBM Plex Sans" pitchFamily="34" charset="-122"/>
                <a:cs typeface="IBM Plex Sans" pitchFamily="34" charset="-120"/>
              </a:rPr>
              <a:t>For policy</a:t>
            </a:r>
            <a:endParaRPr lang="en-US" sz="1800" dirty="0"/>
          </a:p>
        </p:txBody>
      </p:sp>
      <p:sp>
        <p:nvSpPr>
          <p:cNvPr id="7" name="Text 5"/>
          <p:cNvSpPr/>
          <p:nvPr/>
        </p:nvSpPr>
        <p:spPr>
          <a:xfrm>
            <a:off x="1092200" y="2515791"/>
            <a:ext cx="4761484" cy="782638"/>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The "electrify heating cuts carbon" default is baked into subsidies and standards — inherited from clean European grids.</a:t>
            </a:r>
            <a:endParaRPr lang="en-US" sz="1400" dirty="0"/>
          </a:p>
        </p:txBody>
      </p:sp>
      <p:sp>
        <p:nvSpPr>
          <p:cNvPr id="8" name="Text 6"/>
          <p:cNvSpPr/>
          <p:nvPr/>
        </p:nvSpPr>
        <p:spPr>
          <a:xfrm>
            <a:off x="1092200" y="3412728"/>
            <a:ext cx="4761484" cy="277813"/>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The verdict is </a:t>
            </a:r>
            <a:r>
              <a:rPr lang="en-US" sz="1400" b="1" dirty="0">
                <a:solidFill>
                  <a:srgbClr val="AEC4C0"/>
                </a:solidFill>
                <a:latin typeface="IBM Plex Sans" pitchFamily="34" charset="0"/>
                <a:ea typeface="IBM Plex Sans" pitchFamily="34" charset="-122"/>
                <a:cs typeface="IBM Plex Sans" pitchFamily="34" charset="-120"/>
              </a:rPr>
              <a:t>conditional</a:t>
            </a:r>
            <a:r>
              <a:rPr lang="en-US" sz="1400" dirty="0">
                <a:solidFill>
                  <a:srgbClr val="AEC4C0"/>
                </a:solidFill>
                <a:latin typeface="IBM Plex Sans" pitchFamily="34" charset="0"/>
                <a:ea typeface="IBM Plex Sans" pitchFamily="34" charset="-122"/>
                <a:cs typeface="IBM Plex Sans" pitchFamily="34" charset="-120"/>
              </a:rPr>
              <a:t> on grid CI ÷ COP, not universal.</a:t>
            </a:r>
            <a:endParaRPr lang="en-US" sz="1400" dirty="0"/>
          </a:p>
        </p:txBody>
      </p:sp>
      <p:sp>
        <p:nvSpPr>
          <p:cNvPr id="9" name="Text 7"/>
          <p:cNvSpPr/>
          <p:nvPr/>
        </p:nvSpPr>
        <p:spPr>
          <a:xfrm>
            <a:off x="1092200" y="3804841"/>
            <a:ext cx="4761484" cy="530225"/>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Sequence deployment to the grid's break-even intensity — not to the calendar.</a:t>
            </a:r>
            <a:endParaRPr lang="en-US" sz="1400" dirty="0"/>
          </a:p>
        </p:txBody>
      </p:sp>
      <p:sp>
        <p:nvSpPr>
          <p:cNvPr id="10" name="Shape 8"/>
          <p:cNvSpPr/>
          <p:nvPr/>
        </p:nvSpPr>
        <p:spPr>
          <a:xfrm>
            <a:off x="6197600" y="1784288"/>
            <a:ext cx="5181600" cy="2804782"/>
          </a:xfrm>
          <a:prstGeom prst="roundRect">
            <a:avLst>
              <a:gd name="adj" fmla="val 4075"/>
            </a:avLst>
          </a:prstGeom>
          <a:solidFill>
            <a:srgbClr val="1E3050"/>
          </a:solidFill>
          <a:ln/>
        </p:spPr>
      </p:sp>
      <p:sp>
        <p:nvSpPr>
          <p:cNvPr id="11" name="Shape 9"/>
          <p:cNvSpPr/>
          <p:nvPr/>
        </p:nvSpPr>
        <p:spPr>
          <a:xfrm>
            <a:off x="6197600" y="1803338"/>
            <a:ext cx="5181600" cy="0"/>
          </a:xfrm>
          <a:prstGeom prst="line">
            <a:avLst/>
          </a:prstGeom>
          <a:noFill/>
          <a:ln w="38100">
            <a:solidFill>
              <a:srgbClr val="5FC2A8"/>
            </a:solidFill>
            <a:prstDash val="solid"/>
          </a:ln>
        </p:spPr>
      </p:sp>
      <p:sp>
        <p:nvSpPr>
          <p:cNvPr id="12" name="Text 10"/>
          <p:cNvSpPr/>
          <p:nvPr/>
        </p:nvSpPr>
        <p:spPr>
          <a:xfrm>
            <a:off x="6477000" y="2101788"/>
            <a:ext cx="476148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5F0"/>
                </a:solidFill>
                <a:latin typeface="IBM Plex Sans" pitchFamily="34" charset="0"/>
                <a:ea typeface="IBM Plex Sans" pitchFamily="34" charset="-122"/>
                <a:cs typeface="IBM Plex Sans" pitchFamily="34" charset="-120"/>
              </a:rPr>
              <a:t>For open data</a:t>
            </a:r>
            <a:endParaRPr lang="en-US" sz="1800" dirty="0"/>
          </a:p>
        </p:txBody>
      </p:sp>
      <p:sp>
        <p:nvSpPr>
          <p:cNvPr id="13" name="Text 11"/>
          <p:cNvSpPr/>
          <p:nvPr/>
        </p:nvSpPr>
        <p:spPr>
          <a:xfrm>
            <a:off x="6477000" y="2515791"/>
            <a:ext cx="4761484" cy="530225"/>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North Africa and the wider MENA region are </a:t>
            </a:r>
            <a:r>
              <a:rPr lang="en-US" sz="1400" b="1" dirty="0">
                <a:solidFill>
                  <a:srgbClr val="AEC4C0"/>
                </a:solidFill>
                <a:latin typeface="IBM Plex Sans" pitchFamily="34" charset="0"/>
                <a:ea typeface="IBM Plex Sans" pitchFamily="34" charset="-122"/>
                <a:cs typeface="IBM Plex Sans" pitchFamily="34" charset="-120"/>
              </a:rPr>
              <a:t>thinly represented</a:t>
            </a:r>
            <a:r>
              <a:rPr lang="en-US" sz="1400" dirty="0">
                <a:solidFill>
                  <a:srgbClr val="AEC4C0"/>
                </a:solidFill>
                <a:latin typeface="IBM Plex Sans" pitchFamily="34" charset="0"/>
                <a:ea typeface="IBM Plex Sans" pitchFamily="34" charset="-122"/>
                <a:cs typeface="IBM Plex Sans" pitchFamily="34" charset="-120"/>
              </a:rPr>
              <a:t> in Ecoinvent.</a:t>
            </a:r>
            <a:endParaRPr lang="en-US" sz="1400" dirty="0"/>
          </a:p>
        </p:txBody>
      </p:sp>
      <p:sp>
        <p:nvSpPr>
          <p:cNvPr id="14" name="Text 12"/>
          <p:cNvSpPr/>
          <p:nvPr/>
        </p:nvSpPr>
        <p:spPr>
          <a:xfrm>
            <a:off x="6477000" y="3160316"/>
            <a:ext cx="4761484" cy="530225"/>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The open workflow makes every activity, location and method auditable — and exposes the gap.</a:t>
            </a:r>
            <a:endParaRPr lang="en-US" sz="1400" dirty="0"/>
          </a:p>
        </p:txBody>
      </p:sp>
      <p:sp>
        <p:nvSpPr>
          <p:cNvPr id="15" name="Text 13"/>
          <p:cNvSpPr/>
          <p:nvPr/>
        </p:nvSpPr>
        <p:spPr>
          <a:xfrm>
            <a:off x="6477000" y="3804841"/>
            <a:ext cx="4761484" cy="277813"/>
          </a:xfrm>
          <a:prstGeom prst="rect">
            <a:avLst/>
          </a:prstGeom>
          <a:noFill/>
          <a:ln/>
        </p:spPr>
        <p:txBody>
          <a:bodyPr wrap="square" lIns="0" tIns="0" rIns="0" bIns="0" rtlCol="0" anchor="t">
            <a:normAutofit/>
          </a:bodyPr>
          <a:lstStyle/>
          <a:p>
            <a:pPr algn="l" indent="0" marL="0">
              <a:lnSpc>
                <a:spcPts val="1988"/>
              </a:lnSpc>
              <a:buNone/>
            </a:pPr>
            <a:r>
              <a:rPr lang="en-US" sz="1400" dirty="0">
                <a:solidFill>
                  <a:srgbClr val="AEC4C0"/>
                </a:solidFill>
                <a:latin typeface="IBM Plex Sans" pitchFamily="34" charset="0"/>
                <a:ea typeface="IBM Plex Sans" pitchFamily="34" charset="-122"/>
                <a:cs typeface="IBM Plex Sans" pitchFamily="34" charset="-120"/>
              </a:rPr>
              <a:t>Better regional inventories are a </a:t>
            </a:r>
            <a:r>
              <a:rPr lang="en-US" sz="1400" b="1" dirty="0">
                <a:solidFill>
                  <a:srgbClr val="AEC4C0"/>
                </a:solidFill>
                <a:latin typeface="IBM Plex Sans" pitchFamily="34" charset="0"/>
                <a:ea typeface="IBM Plex Sans" pitchFamily="34" charset="-122"/>
                <a:cs typeface="IBM Plex Sans" pitchFamily="34" charset="-120"/>
              </a:rPr>
              <a:t>research-equity</a:t>
            </a:r>
            <a:r>
              <a:rPr lang="en-US" sz="1400" dirty="0">
                <a:solidFill>
                  <a:srgbClr val="AEC4C0"/>
                </a:solidFill>
                <a:latin typeface="IBM Plex Sans" pitchFamily="34" charset="0"/>
                <a:ea typeface="IBM Plex Sans" pitchFamily="34" charset="-122"/>
                <a:cs typeface="IBM Plex Sans" pitchFamily="34" charset="-120"/>
              </a:rPr>
              <a:t> priority.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233B"/>
        </a:solidFill>
      </p:bgPr>
    </p:bg>
    <p:spTree>
      <p:nvGrpSpPr>
        <p:cNvPr id="1" name=""/>
        <p:cNvGrpSpPr/>
        <p:nvPr/>
      </p:nvGrpSpPr>
      <p:grpSpPr>
        <a:xfrm>
          <a:off x="0" y="0"/>
          <a:ext cx="0" cy="0"/>
          <a:chOff x="0" y="0"/>
          <a:chExt cx="0" cy="0"/>
        </a:xfrm>
      </p:grpSpPr>
      <p:sp>
        <p:nvSpPr>
          <p:cNvPr id="2" name="Text 0"/>
          <p:cNvSpPr/>
          <p:nvPr/>
        </p:nvSpPr>
        <p:spPr>
          <a:xfrm>
            <a:off x="812800" y="749300"/>
            <a:ext cx="10883392" cy="256514"/>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5FC2A8"/>
                </a:solidFill>
                <a:latin typeface="IBM Plex Sans" pitchFamily="34" charset="0"/>
                <a:ea typeface="IBM Plex Sans" pitchFamily="34" charset="-122"/>
                <a:cs typeface="IBM Plex Sans" pitchFamily="34" charset="-120"/>
              </a:rPr>
              <a:t>TAKEAWAYS</a:t>
            </a:r>
            <a:endParaRPr lang="en-US" sz="1300" dirty="0"/>
          </a:p>
        </p:txBody>
      </p:sp>
      <p:sp>
        <p:nvSpPr>
          <p:cNvPr id="3" name="Text 1"/>
          <p:cNvSpPr/>
          <p:nvPr/>
        </p:nvSpPr>
        <p:spPr>
          <a:xfrm>
            <a:off x="812800" y="1196318"/>
            <a:ext cx="406400"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5FC2A8"/>
                </a:solidFill>
                <a:latin typeface="JetBrains Mono" pitchFamily="34" charset="0"/>
                <a:ea typeface="JetBrains Mono" pitchFamily="34" charset="-122"/>
                <a:cs typeface="JetBrains Mono" pitchFamily="34" charset="-120"/>
              </a:rPr>
              <a:t>1</a:t>
            </a:r>
            <a:endParaRPr lang="en-US" sz="1700" dirty="0"/>
          </a:p>
        </p:txBody>
      </p:sp>
      <p:sp>
        <p:nvSpPr>
          <p:cNvPr id="4" name="Text 2"/>
          <p:cNvSpPr/>
          <p:nvPr/>
        </p:nvSpPr>
        <p:spPr>
          <a:xfrm>
            <a:off x="1320800" y="1196318"/>
            <a:ext cx="9810750" cy="612114"/>
          </a:xfrm>
          <a:prstGeom prst="rect">
            <a:avLst/>
          </a:prstGeom>
          <a:noFill/>
          <a:ln/>
        </p:spPr>
        <p:txBody>
          <a:bodyPr wrap="square" lIns="0" tIns="0" rIns="0" bIns="0" rtlCol="0" anchor="t">
            <a:normAutofit/>
          </a:bodyPr>
          <a:lstStyle/>
          <a:p>
            <a:pPr algn="l" indent="0" marL="0">
              <a:lnSpc>
                <a:spcPts val="2310"/>
              </a:lnSpc>
              <a:buNone/>
            </a:pPr>
            <a:r>
              <a:rPr lang="en-US" sz="1750" dirty="0">
                <a:solidFill>
                  <a:srgbClr val="EAF0F0"/>
                </a:solidFill>
                <a:latin typeface="IBM Plex Sans" pitchFamily="34" charset="0"/>
                <a:ea typeface="IBM Plex Sans" pitchFamily="34" charset="-122"/>
                <a:cs typeface="IBM Plex Sans" pitchFamily="34" charset="-120"/>
              </a:rPr>
              <a:t>A heat pump is only as clean as its grid — on Morocco's </a:t>
            </a:r>
            <a:r>
              <a:rPr lang="en-US" sz="1750" b="1" dirty="0">
                <a:solidFill>
                  <a:srgbClr val="EAF0F0"/>
                </a:solidFill>
                <a:latin typeface="IBM Plex Sans" pitchFamily="34" charset="0"/>
                <a:ea typeface="IBM Plex Sans" pitchFamily="34" charset="-122"/>
                <a:cs typeface="IBM Plex Sans" pitchFamily="34" charset="-120"/>
              </a:rPr>
              <a:t>1107 g/kWh</a:t>
            </a:r>
            <a:r>
              <a:rPr lang="en-US" sz="1750" dirty="0">
                <a:solidFill>
                  <a:srgbClr val="EAF0F0"/>
                </a:solidFill>
                <a:latin typeface="IBM Plex Sans" pitchFamily="34" charset="0"/>
                <a:ea typeface="IBM Plex Sans" pitchFamily="34" charset="-122"/>
                <a:cs typeface="IBM Plex Sans" pitchFamily="34" charset="-120"/>
              </a:rPr>
              <a:t> electricity it emits </a:t>
            </a:r>
            <a:r>
              <a:rPr lang="en-US" sz="1750" b="1" dirty="0">
                <a:solidFill>
                  <a:srgbClr val="EAF0F0"/>
                </a:solidFill>
                <a:latin typeface="IBM Plex Sans" pitchFamily="34" charset="0"/>
                <a:ea typeface="IBM Plex Sans" pitchFamily="34" charset="-122"/>
                <a:cs typeface="IBM Plex Sans" pitchFamily="34" charset="-120"/>
              </a:rPr>
              <a:t>424 g CO₂-eq/kWh, +73%</a:t>
            </a:r>
            <a:r>
              <a:rPr lang="en-US" sz="1750" dirty="0">
                <a:solidFill>
                  <a:srgbClr val="EAF0F0"/>
                </a:solidFill>
                <a:latin typeface="IBM Plex Sans" pitchFamily="34" charset="0"/>
                <a:ea typeface="IBM Plex Sans" pitchFamily="34" charset="-122"/>
                <a:cs typeface="IBM Plex Sans" pitchFamily="34" charset="-120"/>
              </a:rPr>
              <a:t> above a gas boiler.</a:t>
            </a:r>
            <a:endParaRPr lang="en-US" sz="1750" dirty="0"/>
          </a:p>
        </p:txBody>
      </p:sp>
      <p:sp>
        <p:nvSpPr>
          <p:cNvPr id="5" name="Text 3"/>
          <p:cNvSpPr/>
          <p:nvPr/>
        </p:nvSpPr>
        <p:spPr>
          <a:xfrm>
            <a:off x="812800" y="1922729"/>
            <a:ext cx="406400"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5FC2A8"/>
                </a:solidFill>
                <a:latin typeface="JetBrains Mono" pitchFamily="34" charset="0"/>
                <a:ea typeface="JetBrains Mono" pitchFamily="34" charset="-122"/>
                <a:cs typeface="JetBrains Mono" pitchFamily="34" charset="-120"/>
              </a:rPr>
              <a:t>2</a:t>
            </a:r>
            <a:endParaRPr lang="en-US" sz="1700" dirty="0"/>
          </a:p>
        </p:txBody>
      </p:sp>
      <p:sp>
        <p:nvSpPr>
          <p:cNvPr id="6" name="Text 4"/>
          <p:cNvSpPr/>
          <p:nvPr/>
        </p:nvSpPr>
        <p:spPr>
          <a:xfrm>
            <a:off x="1320800" y="1922729"/>
            <a:ext cx="9810750" cy="612114"/>
          </a:xfrm>
          <a:prstGeom prst="rect">
            <a:avLst/>
          </a:prstGeom>
          <a:noFill/>
          <a:ln/>
        </p:spPr>
        <p:txBody>
          <a:bodyPr wrap="square" lIns="0" tIns="0" rIns="0" bIns="0" rtlCol="0" anchor="t">
            <a:normAutofit/>
          </a:bodyPr>
          <a:lstStyle/>
          <a:p>
            <a:pPr algn="l" indent="0" marL="0">
              <a:lnSpc>
                <a:spcPts val="2310"/>
              </a:lnSpc>
              <a:buNone/>
            </a:pPr>
            <a:r>
              <a:rPr lang="en-US" sz="1750" dirty="0">
                <a:solidFill>
                  <a:srgbClr val="EAF0F0"/>
                </a:solidFill>
                <a:latin typeface="IBM Plex Sans" pitchFamily="34" charset="0"/>
                <a:ea typeface="IBM Plex Sans" pitchFamily="34" charset="-122"/>
                <a:cs typeface="IBM Plex Sans" pitchFamily="34" charset="-120"/>
              </a:rPr>
              <a:t>Brightway2 + Ecoinvent + Python make that verdict </a:t>
            </a:r>
            <a:r>
              <a:rPr lang="en-US" sz="1750" b="1" dirty="0">
                <a:solidFill>
                  <a:srgbClr val="EAF0F0"/>
                </a:solidFill>
                <a:latin typeface="IBM Plex Sans" pitchFamily="34" charset="0"/>
                <a:ea typeface="IBM Plex Sans" pitchFamily="34" charset="-122"/>
                <a:cs typeface="IBM Plex Sans" pitchFamily="34" charset="-120"/>
              </a:rPr>
              <a:t>reproducible, auditable and region-swappable</a:t>
            </a:r>
            <a:r>
              <a:rPr lang="en-US" sz="1750" dirty="0">
                <a:solidFill>
                  <a:srgbClr val="EAF0F0"/>
                </a:solidFill>
                <a:latin typeface="IBM Plex Sans" pitchFamily="34" charset="0"/>
                <a:ea typeface="IBM Plex Sans" pitchFamily="34" charset="-122"/>
                <a:cs typeface="IBM Plex Sans" pitchFamily="34" charset="-120"/>
              </a:rPr>
              <a:t>.</a:t>
            </a:r>
            <a:endParaRPr lang="en-US" sz="1750" dirty="0"/>
          </a:p>
        </p:txBody>
      </p:sp>
      <p:sp>
        <p:nvSpPr>
          <p:cNvPr id="7" name="Text 5"/>
          <p:cNvSpPr/>
          <p:nvPr/>
        </p:nvSpPr>
        <p:spPr>
          <a:xfrm>
            <a:off x="812800" y="2649141"/>
            <a:ext cx="406400"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5FC2A8"/>
                </a:solidFill>
                <a:latin typeface="JetBrains Mono" pitchFamily="34" charset="0"/>
                <a:ea typeface="JetBrains Mono" pitchFamily="34" charset="-122"/>
                <a:cs typeface="JetBrains Mono" pitchFamily="34" charset="-120"/>
              </a:rPr>
              <a:t>3</a:t>
            </a:r>
            <a:endParaRPr lang="en-US" sz="1700" dirty="0"/>
          </a:p>
        </p:txBody>
      </p:sp>
      <p:sp>
        <p:nvSpPr>
          <p:cNvPr id="8" name="Text 6"/>
          <p:cNvSpPr/>
          <p:nvPr/>
        </p:nvSpPr>
        <p:spPr>
          <a:xfrm>
            <a:off x="1320800" y="2649141"/>
            <a:ext cx="9810750" cy="612114"/>
          </a:xfrm>
          <a:prstGeom prst="rect">
            <a:avLst/>
          </a:prstGeom>
          <a:noFill/>
          <a:ln/>
        </p:spPr>
        <p:txBody>
          <a:bodyPr wrap="square" lIns="0" tIns="0" rIns="0" bIns="0" rtlCol="0" anchor="t">
            <a:normAutofit/>
          </a:bodyPr>
          <a:lstStyle/>
          <a:p>
            <a:pPr algn="l" indent="0" marL="0">
              <a:lnSpc>
                <a:spcPts val="2310"/>
              </a:lnSpc>
              <a:buNone/>
            </a:pPr>
            <a:r>
              <a:rPr lang="en-US" sz="1750" dirty="0">
                <a:solidFill>
                  <a:srgbClr val="EAF0F0"/>
                </a:solidFill>
                <a:latin typeface="IBM Plex Sans" pitchFamily="34" charset="0"/>
                <a:ea typeface="IBM Plex Sans" pitchFamily="34" charset="-122"/>
                <a:cs typeface="IBM Plex Sans" pitchFamily="34" charset="-120"/>
              </a:rPr>
              <a:t>For MENA the bottleneck is </a:t>
            </a:r>
            <a:r>
              <a:rPr lang="en-US" sz="1750" b="1" dirty="0">
                <a:solidFill>
                  <a:srgbClr val="EAF0F0"/>
                </a:solidFill>
                <a:latin typeface="IBM Plex Sans" pitchFamily="34" charset="0"/>
                <a:ea typeface="IBM Plex Sans" pitchFamily="34" charset="-122"/>
                <a:cs typeface="IBM Plex Sans" pitchFamily="34" charset="-120"/>
              </a:rPr>
              <a:t>grid data, not the method</a:t>
            </a:r>
            <a:r>
              <a:rPr lang="en-US" sz="1750" dirty="0">
                <a:solidFill>
                  <a:srgbClr val="EAF0F0"/>
                </a:solidFill>
                <a:latin typeface="IBM Plex Sans" pitchFamily="34" charset="0"/>
                <a:ea typeface="IBM Plex Sans" pitchFamily="34" charset="-122"/>
                <a:cs typeface="IBM Plex Sans" pitchFamily="34" charset="-120"/>
              </a:rPr>
              <a:t> — open regional inventories are the next step.</a:t>
            </a:r>
            <a:endParaRPr lang="en-US" sz="1750" dirty="0"/>
          </a:p>
        </p:txBody>
      </p:sp>
      <p:sp>
        <p:nvSpPr>
          <p:cNvPr id="9" name="Shape 7"/>
          <p:cNvSpPr/>
          <p:nvPr/>
        </p:nvSpPr>
        <p:spPr>
          <a:xfrm>
            <a:off x="812800" y="5211105"/>
            <a:ext cx="10566400" cy="0"/>
          </a:xfrm>
          <a:prstGeom prst="line">
            <a:avLst/>
          </a:prstGeom>
          <a:noFill/>
          <a:ln w="6350">
            <a:solidFill>
              <a:srgbClr val="2E4568"/>
            </a:solidFill>
            <a:prstDash val="solid"/>
          </a:ln>
        </p:spPr>
      </p:sp>
      <p:sp>
        <p:nvSpPr>
          <p:cNvPr id="10" name="Text 8"/>
          <p:cNvSpPr/>
          <p:nvPr/>
        </p:nvSpPr>
        <p:spPr>
          <a:xfrm>
            <a:off x="812800" y="5428059"/>
            <a:ext cx="3704784" cy="360627"/>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6F5F0"/>
                </a:solidFill>
                <a:latin typeface="IBM Plex Sans" pitchFamily="34" charset="0"/>
                <a:ea typeface="IBM Plex Sans" pitchFamily="34" charset="-122"/>
                <a:cs typeface="IBM Plex Sans" pitchFamily="34" charset="-120"/>
              </a:rPr>
              <a:t>Thank you — questions?</a:t>
            </a:r>
            <a:endParaRPr lang="en-US" sz="2200" dirty="0"/>
          </a:p>
        </p:txBody>
      </p:sp>
      <p:sp>
        <p:nvSpPr>
          <p:cNvPr id="11" name="Text 9"/>
          <p:cNvSpPr/>
          <p:nvPr/>
        </p:nvSpPr>
        <p:spPr>
          <a:xfrm>
            <a:off x="812800" y="5814089"/>
            <a:ext cx="3704784"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9FB4B0"/>
                </a:solidFill>
                <a:latin typeface="IBM Plex Sans" pitchFamily="34" charset="0"/>
                <a:ea typeface="IBM Plex Sans" pitchFamily="34" charset="-122"/>
                <a:cs typeface="IBM Plex Sans" pitchFamily="34" charset="-120"/>
              </a:rPr>
              <a:t>Yassine El Ouakour · yassine.ouakour@um6p.ma</a:t>
            </a:r>
            <a:endParaRPr lang="en-US" sz="1300" dirty="0"/>
          </a:p>
        </p:txBody>
      </p:sp>
      <p:sp>
        <p:nvSpPr>
          <p:cNvPr id="12" name="Text 10"/>
          <p:cNvSpPr/>
          <p:nvPr/>
        </p:nvSpPr>
        <p:spPr>
          <a:xfrm>
            <a:off x="9192287" y="5567759"/>
            <a:ext cx="22525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C2A8"/>
                </a:solidFill>
                <a:latin typeface="JetBrains Mono" pitchFamily="34" charset="0"/>
                <a:ea typeface="JetBrains Mono" pitchFamily="34" charset="-122"/>
                <a:cs typeface="JetBrains Mono" pitchFamily="34" charset="-120"/>
              </a:rPr>
              <a:t>notebook + data → [link]</a:t>
            </a:r>
            <a:endParaRPr lang="en-US" sz="1200" dirty="0"/>
          </a:p>
        </p:txBody>
      </p:sp>
      <p:sp>
        <p:nvSpPr>
          <p:cNvPr id="13" name="Text 11"/>
          <p:cNvSpPr/>
          <p:nvPr/>
        </p:nvSpPr>
        <p:spPr>
          <a:xfrm>
            <a:off x="10296790" y="5831880"/>
            <a:ext cx="11332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FB4B0"/>
                </a:solidFill>
                <a:latin typeface="IBM Plex Sans" pitchFamily="34" charset="0"/>
                <a:ea typeface="IBM Plex Sans" pitchFamily="34" charset="-122"/>
                <a:cs typeface="IBM Plex Sans" pitchFamily="34" charset="-120"/>
              </a:rPr>
              <a:t>BrightCon 2026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BrightCon 2026 — ASHP LCA Morocco</dc:title>
  <dc:subject>PptxGenJS Presentation</dc:subject>
  <dc:creator>PptxGenJS</dc:creator>
  <cp:lastModifiedBy>PptxGenJS</cp:lastModifiedBy>
  <cp:revision>1</cp:revision>
  <dcterms:created xsi:type="dcterms:W3CDTF">2026-09-23T22:34:53Z</dcterms:created>
  <dcterms:modified xsi:type="dcterms:W3CDTF">2026-09-23T22:34:53Z</dcterms:modified>
</cp:coreProperties>
</file>